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257" r:id="rId3"/>
    <p:sldId id="287" r:id="rId4"/>
    <p:sldId id="289" r:id="rId5"/>
    <p:sldId id="291" r:id="rId6"/>
    <p:sldId id="296" r:id="rId7"/>
    <p:sldId id="295" r:id="rId8"/>
    <p:sldId id="298" r:id="rId9"/>
    <p:sldId id="297" r:id="rId10"/>
    <p:sldId id="25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7" d="100"/>
          <a:sy n="97" d="100"/>
        </p:scale>
        <p:origin x="96"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FBBB01-374C-2941-A9C1-405B48C2FE9C}" type="doc">
      <dgm:prSet loTypeId="urn:microsoft.com/office/officeart/2005/8/layout/vList3" loCatId="" qsTypeId="urn:microsoft.com/office/officeart/2005/8/quickstyle/simple1" qsCatId="simple" csTypeId="urn:microsoft.com/office/officeart/2005/8/colors/accent1_2" csCatId="accent1" phldr="1"/>
      <dgm:spPr/>
      <dgm:t>
        <a:bodyPr/>
        <a:lstStyle/>
        <a:p>
          <a:endParaRPr lang="en-US"/>
        </a:p>
      </dgm:t>
    </dgm:pt>
    <dgm:pt modelId="{C274EED2-E049-9D4B-BBA4-079B63AC96CE}">
      <dgm:prSet phldrT="[Text]"/>
      <dgm:spPr/>
      <dgm:t>
        <a:bodyPr/>
        <a:lstStyle/>
        <a:p>
          <a:r>
            <a:rPr lang="en-US" dirty="0">
              <a:solidFill>
                <a:schemeClr val="tx1"/>
              </a:solidFill>
            </a:rPr>
            <a:t>Kay Granger (R-TX) Chair, Full Committee </a:t>
          </a:r>
        </a:p>
      </dgm:t>
    </dgm:pt>
    <dgm:pt modelId="{E441D702-E08E-D04F-8A76-35EBC193BD24}" type="parTrans" cxnId="{EED7875F-6B06-0343-B2FF-886DA626D4F8}">
      <dgm:prSet/>
      <dgm:spPr/>
      <dgm:t>
        <a:bodyPr/>
        <a:lstStyle/>
        <a:p>
          <a:endParaRPr lang="en-US"/>
        </a:p>
      </dgm:t>
    </dgm:pt>
    <dgm:pt modelId="{2DF68644-00B0-BB49-8525-4CB2A8530C79}" type="sibTrans" cxnId="{EED7875F-6B06-0343-B2FF-886DA626D4F8}">
      <dgm:prSet/>
      <dgm:spPr/>
      <dgm:t>
        <a:bodyPr/>
        <a:lstStyle/>
        <a:p>
          <a:endParaRPr lang="en-US"/>
        </a:p>
      </dgm:t>
    </dgm:pt>
    <dgm:pt modelId="{644E78BE-39CD-A144-9E77-BF41E46C7571}">
      <dgm:prSet phldrT="[Text]"/>
      <dgm:spPr/>
      <dgm:t>
        <a:bodyPr/>
        <a:lstStyle/>
        <a:p>
          <a:r>
            <a:rPr lang="en-US" dirty="0">
              <a:solidFill>
                <a:schemeClr val="tx1"/>
              </a:solidFill>
            </a:rPr>
            <a:t>Steve Womack (R-AR)Andy Harris (R-MD) Chair, Financial Services General Government</a:t>
          </a:r>
        </a:p>
      </dgm:t>
    </dgm:pt>
    <dgm:pt modelId="{FA0D163B-3122-304A-B042-8EAA04F12FB8}" type="parTrans" cxnId="{C34D953E-49B4-CF4A-A120-C68E2983628F}">
      <dgm:prSet/>
      <dgm:spPr/>
      <dgm:t>
        <a:bodyPr/>
        <a:lstStyle/>
        <a:p>
          <a:endParaRPr lang="en-US"/>
        </a:p>
      </dgm:t>
    </dgm:pt>
    <dgm:pt modelId="{0427AEF8-810D-E541-929E-FA7E6619825D}" type="sibTrans" cxnId="{C34D953E-49B4-CF4A-A120-C68E2983628F}">
      <dgm:prSet/>
      <dgm:spPr/>
      <dgm:t>
        <a:bodyPr/>
        <a:lstStyle/>
        <a:p>
          <a:endParaRPr lang="en-US"/>
        </a:p>
      </dgm:t>
    </dgm:pt>
    <dgm:pt modelId="{67E211AF-BF28-C343-9EDA-57943ED9F116}">
      <dgm:prSet phldrT="[Text]"/>
      <dgm:spPr/>
      <dgm:t>
        <a:bodyPr/>
        <a:lstStyle/>
        <a:p>
          <a:r>
            <a:rPr lang="en-US" dirty="0">
              <a:solidFill>
                <a:schemeClr val="tx1"/>
              </a:solidFill>
            </a:rPr>
            <a:t>Steny Hoyer (D-MD), Ranking Member</a:t>
          </a:r>
        </a:p>
        <a:p>
          <a:r>
            <a:rPr lang="en-US" dirty="0">
              <a:solidFill>
                <a:schemeClr val="tx1"/>
              </a:solidFill>
            </a:rPr>
            <a:t>Financial Services General Government</a:t>
          </a:r>
        </a:p>
        <a:p>
          <a:endParaRPr lang="en-US" dirty="0">
            <a:solidFill>
              <a:schemeClr val="tx1"/>
            </a:solidFill>
          </a:endParaRPr>
        </a:p>
      </dgm:t>
    </dgm:pt>
    <dgm:pt modelId="{768B319E-1CF0-6A4F-8A41-45805E58D23A}" type="parTrans" cxnId="{5D885907-5535-4C40-AFDA-0CBEAEC5EFB3}">
      <dgm:prSet/>
      <dgm:spPr/>
      <dgm:t>
        <a:bodyPr/>
        <a:lstStyle/>
        <a:p>
          <a:endParaRPr lang="en-US"/>
        </a:p>
      </dgm:t>
    </dgm:pt>
    <dgm:pt modelId="{8259D549-2178-804A-A866-FD7B38E2C28F}" type="sibTrans" cxnId="{5D885907-5535-4C40-AFDA-0CBEAEC5EFB3}">
      <dgm:prSet/>
      <dgm:spPr/>
      <dgm:t>
        <a:bodyPr/>
        <a:lstStyle/>
        <a:p>
          <a:endParaRPr lang="en-US"/>
        </a:p>
      </dgm:t>
    </dgm:pt>
    <dgm:pt modelId="{6B36DFAD-7FC8-7F4E-AC65-4342EF256688}" type="pres">
      <dgm:prSet presAssocID="{90FBBB01-374C-2941-A9C1-405B48C2FE9C}" presName="linearFlow" presStyleCnt="0">
        <dgm:presLayoutVars>
          <dgm:dir/>
          <dgm:resizeHandles val="exact"/>
        </dgm:presLayoutVars>
      </dgm:prSet>
      <dgm:spPr/>
    </dgm:pt>
    <dgm:pt modelId="{EC869F28-04A8-0944-941E-A0BA24C115A9}" type="pres">
      <dgm:prSet presAssocID="{C274EED2-E049-9D4B-BBA4-079B63AC96CE}" presName="composite" presStyleCnt="0"/>
      <dgm:spPr/>
    </dgm:pt>
    <dgm:pt modelId="{B9CCAF9A-1D57-D641-BE4A-0165194C1C82}" type="pres">
      <dgm:prSet presAssocID="{C274EED2-E049-9D4B-BBA4-079B63AC96CE}" presName="imgShp" presStyleLbl="fgImgPlace1" presStyleIdx="0" presStyleCnt="3"/>
      <dgm:spPr>
        <a:blipFill rotWithShape="1">
          <a:blip xmlns:r="http://schemas.openxmlformats.org/officeDocument/2006/relationships" r:embed="rId1">
            <a:alphaModFix/>
            <a:extLst>
              <a:ext uri="{28A0092B-C50C-407E-A947-70E740481C1C}">
                <a14:useLocalDpi xmlns:a14="http://schemas.microsoft.com/office/drawing/2010/main" val="0"/>
              </a:ext>
            </a:extLst>
          </a:blip>
          <a:srcRect/>
          <a:stretch>
            <a:fillRect t="-20000" b="-20000"/>
          </a:stretch>
        </a:blipFill>
      </dgm:spPr>
    </dgm:pt>
    <dgm:pt modelId="{D810914C-05F9-A74C-80DB-AA2101EB7BB1}" type="pres">
      <dgm:prSet presAssocID="{C274EED2-E049-9D4B-BBA4-079B63AC96CE}" presName="txShp" presStyleLbl="node1" presStyleIdx="0" presStyleCnt="3">
        <dgm:presLayoutVars>
          <dgm:bulletEnabled val="1"/>
        </dgm:presLayoutVars>
      </dgm:prSet>
      <dgm:spPr/>
    </dgm:pt>
    <dgm:pt modelId="{FA4F4730-F7C9-0644-BD52-63A9EFCEC6CE}" type="pres">
      <dgm:prSet presAssocID="{2DF68644-00B0-BB49-8525-4CB2A8530C79}" presName="spacing" presStyleCnt="0"/>
      <dgm:spPr/>
    </dgm:pt>
    <dgm:pt modelId="{7A55131A-1484-4145-B467-F0CB706B54A1}" type="pres">
      <dgm:prSet presAssocID="{644E78BE-39CD-A144-9E77-BF41E46C7571}" presName="composite" presStyleCnt="0"/>
      <dgm:spPr/>
    </dgm:pt>
    <dgm:pt modelId="{6D56A872-43CD-4C40-AB91-ED5961E948F1}" type="pres">
      <dgm:prSet presAssocID="{644E78BE-39CD-A144-9E77-BF41E46C7571}" presName="imgShp" presStyleLbl="fgImgPlace1" presStyleIdx="1" presStyleCnt="3"/>
      <dgm:spPr>
        <a:blipFill rotWithShape="1">
          <a:blip xmlns:r="http://schemas.openxmlformats.org/officeDocument/2006/relationships" r:embed="rId2"/>
          <a:srcRect/>
          <a:stretch>
            <a:fillRect t="-17000" b="-17000"/>
          </a:stretch>
        </a:blipFill>
      </dgm:spPr>
    </dgm:pt>
    <dgm:pt modelId="{201C00D4-6335-2E4F-B60D-A71B529EE691}" type="pres">
      <dgm:prSet presAssocID="{644E78BE-39CD-A144-9E77-BF41E46C7571}" presName="txShp" presStyleLbl="node1" presStyleIdx="1" presStyleCnt="3">
        <dgm:presLayoutVars>
          <dgm:bulletEnabled val="1"/>
        </dgm:presLayoutVars>
      </dgm:prSet>
      <dgm:spPr/>
    </dgm:pt>
    <dgm:pt modelId="{01421154-84A8-7741-AAA0-7BA3ED1AC35B}" type="pres">
      <dgm:prSet presAssocID="{0427AEF8-810D-E541-929E-FA7E6619825D}" presName="spacing" presStyleCnt="0"/>
      <dgm:spPr/>
    </dgm:pt>
    <dgm:pt modelId="{421B0ACD-93BD-DC45-8D7D-05659D85CB50}" type="pres">
      <dgm:prSet presAssocID="{67E211AF-BF28-C343-9EDA-57943ED9F116}" presName="composite" presStyleCnt="0"/>
      <dgm:spPr/>
    </dgm:pt>
    <dgm:pt modelId="{FA40DA96-BAF3-F147-8427-D9D5B2AA1AF4}" type="pres">
      <dgm:prSet presAssocID="{67E211AF-BF28-C343-9EDA-57943ED9F116}" presName="imgShp" presStyleLbl="fgImgPlace1" presStyleIdx="2" presStyleCnt="3"/>
      <dgm:spPr>
        <a:blipFill rotWithShape="1">
          <a:blip xmlns:r="http://schemas.openxmlformats.org/officeDocument/2006/relationships" r:embed="rId3"/>
          <a:srcRect/>
          <a:stretch>
            <a:fillRect t="-25000" b="-25000"/>
          </a:stretch>
        </a:blipFill>
      </dgm:spPr>
    </dgm:pt>
    <dgm:pt modelId="{E88B3615-E872-B54A-823E-B06B5BF580C7}" type="pres">
      <dgm:prSet presAssocID="{67E211AF-BF28-C343-9EDA-57943ED9F116}" presName="txShp" presStyleLbl="node1" presStyleIdx="2" presStyleCnt="3">
        <dgm:presLayoutVars>
          <dgm:bulletEnabled val="1"/>
        </dgm:presLayoutVars>
      </dgm:prSet>
      <dgm:spPr/>
    </dgm:pt>
  </dgm:ptLst>
  <dgm:cxnLst>
    <dgm:cxn modelId="{5D885907-5535-4C40-AFDA-0CBEAEC5EFB3}" srcId="{90FBBB01-374C-2941-A9C1-405B48C2FE9C}" destId="{67E211AF-BF28-C343-9EDA-57943ED9F116}" srcOrd="2" destOrd="0" parTransId="{768B319E-1CF0-6A4F-8A41-45805E58D23A}" sibTransId="{8259D549-2178-804A-A866-FD7B38E2C28F}"/>
    <dgm:cxn modelId="{BD59793B-713C-804E-803A-90E8F65F8555}" type="presOf" srcId="{67E211AF-BF28-C343-9EDA-57943ED9F116}" destId="{E88B3615-E872-B54A-823E-B06B5BF580C7}" srcOrd="0" destOrd="0" presId="urn:microsoft.com/office/officeart/2005/8/layout/vList3"/>
    <dgm:cxn modelId="{C34D953E-49B4-CF4A-A120-C68E2983628F}" srcId="{90FBBB01-374C-2941-A9C1-405B48C2FE9C}" destId="{644E78BE-39CD-A144-9E77-BF41E46C7571}" srcOrd="1" destOrd="0" parTransId="{FA0D163B-3122-304A-B042-8EAA04F12FB8}" sibTransId="{0427AEF8-810D-E541-929E-FA7E6619825D}"/>
    <dgm:cxn modelId="{EED7875F-6B06-0343-B2FF-886DA626D4F8}" srcId="{90FBBB01-374C-2941-A9C1-405B48C2FE9C}" destId="{C274EED2-E049-9D4B-BBA4-079B63AC96CE}" srcOrd="0" destOrd="0" parTransId="{E441D702-E08E-D04F-8A76-35EBC193BD24}" sibTransId="{2DF68644-00B0-BB49-8525-4CB2A8530C79}"/>
    <dgm:cxn modelId="{116FD352-F889-0B4D-9A08-547414B361CB}" type="presOf" srcId="{90FBBB01-374C-2941-A9C1-405B48C2FE9C}" destId="{6B36DFAD-7FC8-7F4E-AC65-4342EF256688}" srcOrd="0" destOrd="0" presId="urn:microsoft.com/office/officeart/2005/8/layout/vList3"/>
    <dgm:cxn modelId="{C0882EBC-69DA-A244-BBEB-B5693298747F}" type="presOf" srcId="{644E78BE-39CD-A144-9E77-BF41E46C7571}" destId="{201C00D4-6335-2E4F-B60D-A71B529EE691}" srcOrd="0" destOrd="0" presId="urn:microsoft.com/office/officeart/2005/8/layout/vList3"/>
    <dgm:cxn modelId="{7E24A3DF-B6AE-F448-A566-BD80378726B4}" type="presOf" srcId="{C274EED2-E049-9D4B-BBA4-079B63AC96CE}" destId="{D810914C-05F9-A74C-80DB-AA2101EB7BB1}" srcOrd="0" destOrd="0" presId="urn:microsoft.com/office/officeart/2005/8/layout/vList3"/>
    <dgm:cxn modelId="{F0F91CB8-271F-F04C-85B1-161A28B66780}" type="presParOf" srcId="{6B36DFAD-7FC8-7F4E-AC65-4342EF256688}" destId="{EC869F28-04A8-0944-941E-A0BA24C115A9}" srcOrd="0" destOrd="0" presId="urn:microsoft.com/office/officeart/2005/8/layout/vList3"/>
    <dgm:cxn modelId="{BDBFE528-3F2B-DC45-A517-ADF07C35C428}" type="presParOf" srcId="{EC869F28-04A8-0944-941E-A0BA24C115A9}" destId="{B9CCAF9A-1D57-D641-BE4A-0165194C1C82}" srcOrd="0" destOrd="0" presId="urn:microsoft.com/office/officeart/2005/8/layout/vList3"/>
    <dgm:cxn modelId="{9440B3A5-38D0-6544-8CFA-A847F7620555}" type="presParOf" srcId="{EC869F28-04A8-0944-941E-A0BA24C115A9}" destId="{D810914C-05F9-A74C-80DB-AA2101EB7BB1}" srcOrd="1" destOrd="0" presId="urn:microsoft.com/office/officeart/2005/8/layout/vList3"/>
    <dgm:cxn modelId="{A49D84A3-4364-DB4A-8C4A-0F73D2585268}" type="presParOf" srcId="{6B36DFAD-7FC8-7F4E-AC65-4342EF256688}" destId="{FA4F4730-F7C9-0644-BD52-63A9EFCEC6CE}" srcOrd="1" destOrd="0" presId="urn:microsoft.com/office/officeart/2005/8/layout/vList3"/>
    <dgm:cxn modelId="{3921211D-CF3E-714D-BD55-57ADDF0F2D68}" type="presParOf" srcId="{6B36DFAD-7FC8-7F4E-AC65-4342EF256688}" destId="{7A55131A-1484-4145-B467-F0CB706B54A1}" srcOrd="2" destOrd="0" presId="urn:microsoft.com/office/officeart/2005/8/layout/vList3"/>
    <dgm:cxn modelId="{968F812F-5186-C74D-ADB0-FF46F48A9A86}" type="presParOf" srcId="{7A55131A-1484-4145-B467-F0CB706B54A1}" destId="{6D56A872-43CD-4C40-AB91-ED5961E948F1}" srcOrd="0" destOrd="0" presId="urn:microsoft.com/office/officeart/2005/8/layout/vList3"/>
    <dgm:cxn modelId="{85B25C50-305E-8A45-AC88-36293AB468E4}" type="presParOf" srcId="{7A55131A-1484-4145-B467-F0CB706B54A1}" destId="{201C00D4-6335-2E4F-B60D-A71B529EE691}" srcOrd="1" destOrd="0" presId="urn:microsoft.com/office/officeart/2005/8/layout/vList3"/>
    <dgm:cxn modelId="{1754DC32-7A6A-5B46-890C-EC669E6B9C2B}" type="presParOf" srcId="{6B36DFAD-7FC8-7F4E-AC65-4342EF256688}" destId="{01421154-84A8-7741-AAA0-7BA3ED1AC35B}" srcOrd="3" destOrd="0" presId="urn:microsoft.com/office/officeart/2005/8/layout/vList3"/>
    <dgm:cxn modelId="{E0951CD6-AAC5-DD49-A05F-FFDDF05A1C47}" type="presParOf" srcId="{6B36DFAD-7FC8-7F4E-AC65-4342EF256688}" destId="{421B0ACD-93BD-DC45-8D7D-05659D85CB50}" srcOrd="4" destOrd="0" presId="urn:microsoft.com/office/officeart/2005/8/layout/vList3"/>
    <dgm:cxn modelId="{D85028BE-0091-5F43-94B4-A386F49E017A}" type="presParOf" srcId="{421B0ACD-93BD-DC45-8D7D-05659D85CB50}" destId="{FA40DA96-BAF3-F147-8427-D9D5B2AA1AF4}" srcOrd="0" destOrd="0" presId="urn:microsoft.com/office/officeart/2005/8/layout/vList3"/>
    <dgm:cxn modelId="{E44F3BFA-345F-454E-BCD0-31DADC75D2E5}" type="presParOf" srcId="{421B0ACD-93BD-DC45-8D7D-05659D85CB50}" destId="{E88B3615-E872-B54A-823E-B06B5BF580C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FBBB01-374C-2941-A9C1-405B48C2FE9C}" type="doc">
      <dgm:prSet loTypeId="urn:microsoft.com/office/officeart/2005/8/layout/vList3" loCatId="" qsTypeId="urn:microsoft.com/office/officeart/2005/8/quickstyle/simple1" qsCatId="simple" csTypeId="urn:microsoft.com/office/officeart/2005/8/colors/accent1_2" csCatId="accent1" phldr="1"/>
      <dgm:spPr/>
    </dgm:pt>
    <dgm:pt modelId="{C274EED2-E049-9D4B-BBA4-079B63AC96CE}">
      <dgm:prSet phldrT="[Text]"/>
      <dgm:spPr/>
      <dgm:t>
        <a:bodyPr/>
        <a:lstStyle/>
        <a:p>
          <a:r>
            <a:rPr lang="en-US" dirty="0">
              <a:solidFill>
                <a:schemeClr val="tx1"/>
              </a:solidFill>
            </a:rPr>
            <a:t>Patty Murray (D-WA) Chair, Full Committee </a:t>
          </a:r>
        </a:p>
      </dgm:t>
    </dgm:pt>
    <dgm:pt modelId="{E441D702-E08E-D04F-8A76-35EBC193BD24}" type="parTrans" cxnId="{EED7875F-6B06-0343-B2FF-886DA626D4F8}">
      <dgm:prSet/>
      <dgm:spPr/>
      <dgm:t>
        <a:bodyPr/>
        <a:lstStyle/>
        <a:p>
          <a:endParaRPr lang="en-US"/>
        </a:p>
      </dgm:t>
    </dgm:pt>
    <dgm:pt modelId="{2DF68644-00B0-BB49-8525-4CB2A8530C79}" type="sibTrans" cxnId="{EED7875F-6B06-0343-B2FF-886DA626D4F8}">
      <dgm:prSet/>
      <dgm:spPr/>
      <dgm:t>
        <a:bodyPr/>
        <a:lstStyle/>
        <a:p>
          <a:endParaRPr lang="en-US"/>
        </a:p>
      </dgm:t>
    </dgm:pt>
    <dgm:pt modelId="{644E78BE-39CD-A144-9E77-BF41E46C7571}">
      <dgm:prSet phldrT="[Text]"/>
      <dgm:spPr/>
      <dgm:t>
        <a:bodyPr/>
        <a:lstStyle/>
        <a:p>
          <a:r>
            <a:rPr lang="en-US" dirty="0">
              <a:solidFill>
                <a:schemeClr val="tx1"/>
              </a:solidFill>
            </a:rPr>
            <a:t>Susan Collins (R-ME) Ranking Member, Full Committee</a:t>
          </a:r>
        </a:p>
      </dgm:t>
    </dgm:pt>
    <dgm:pt modelId="{FA0D163B-3122-304A-B042-8EAA04F12FB8}" type="parTrans" cxnId="{C34D953E-49B4-CF4A-A120-C68E2983628F}">
      <dgm:prSet/>
      <dgm:spPr/>
      <dgm:t>
        <a:bodyPr/>
        <a:lstStyle/>
        <a:p>
          <a:endParaRPr lang="en-US"/>
        </a:p>
      </dgm:t>
    </dgm:pt>
    <dgm:pt modelId="{0427AEF8-810D-E541-929E-FA7E6619825D}" type="sibTrans" cxnId="{C34D953E-49B4-CF4A-A120-C68E2983628F}">
      <dgm:prSet/>
      <dgm:spPr/>
      <dgm:t>
        <a:bodyPr/>
        <a:lstStyle/>
        <a:p>
          <a:endParaRPr lang="en-US"/>
        </a:p>
      </dgm:t>
    </dgm:pt>
    <dgm:pt modelId="{67E211AF-BF28-C343-9EDA-57943ED9F116}">
      <dgm:prSet phldrT="[Text]"/>
      <dgm:spPr/>
      <dgm:t>
        <a:bodyPr/>
        <a:lstStyle/>
        <a:p>
          <a:r>
            <a:rPr lang="en-US" dirty="0">
              <a:solidFill>
                <a:schemeClr val="tx1"/>
              </a:solidFill>
            </a:rPr>
            <a:t>Bill Hagerty (R-TN) Ranking Member, Financial Services General Government </a:t>
          </a:r>
        </a:p>
      </dgm:t>
    </dgm:pt>
    <dgm:pt modelId="{768B319E-1CF0-6A4F-8A41-45805E58D23A}" type="parTrans" cxnId="{5D885907-5535-4C40-AFDA-0CBEAEC5EFB3}">
      <dgm:prSet/>
      <dgm:spPr/>
      <dgm:t>
        <a:bodyPr/>
        <a:lstStyle/>
        <a:p>
          <a:endParaRPr lang="en-US"/>
        </a:p>
      </dgm:t>
    </dgm:pt>
    <dgm:pt modelId="{8259D549-2178-804A-A866-FD7B38E2C28F}" type="sibTrans" cxnId="{5D885907-5535-4C40-AFDA-0CBEAEC5EFB3}">
      <dgm:prSet/>
      <dgm:spPr/>
      <dgm:t>
        <a:bodyPr/>
        <a:lstStyle/>
        <a:p>
          <a:endParaRPr lang="en-US"/>
        </a:p>
      </dgm:t>
    </dgm:pt>
    <dgm:pt modelId="{6B36DFAD-7FC8-7F4E-AC65-4342EF256688}" type="pres">
      <dgm:prSet presAssocID="{90FBBB01-374C-2941-A9C1-405B48C2FE9C}" presName="linearFlow" presStyleCnt="0">
        <dgm:presLayoutVars>
          <dgm:dir/>
          <dgm:resizeHandles val="exact"/>
        </dgm:presLayoutVars>
      </dgm:prSet>
      <dgm:spPr/>
    </dgm:pt>
    <dgm:pt modelId="{EC869F28-04A8-0944-941E-A0BA24C115A9}" type="pres">
      <dgm:prSet presAssocID="{C274EED2-E049-9D4B-BBA4-079B63AC96CE}" presName="composite" presStyleCnt="0"/>
      <dgm:spPr/>
    </dgm:pt>
    <dgm:pt modelId="{B9CCAF9A-1D57-D641-BE4A-0165194C1C82}" type="pres">
      <dgm:prSet presAssocID="{C274EED2-E049-9D4B-BBA4-079B63AC96CE}" presName="imgShp" presStyleLbl="fgImgPlace1" presStyleIdx="0" presStyleCnt="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pt>
    <dgm:pt modelId="{D810914C-05F9-A74C-80DB-AA2101EB7BB1}" type="pres">
      <dgm:prSet presAssocID="{C274EED2-E049-9D4B-BBA4-079B63AC96CE}" presName="txShp" presStyleLbl="node1" presStyleIdx="0" presStyleCnt="3" custLinFactNeighborX="6020" custLinFactNeighborY="5218">
        <dgm:presLayoutVars>
          <dgm:bulletEnabled val="1"/>
        </dgm:presLayoutVars>
      </dgm:prSet>
      <dgm:spPr/>
    </dgm:pt>
    <dgm:pt modelId="{FA4F4730-F7C9-0644-BD52-63A9EFCEC6CE}" type="pres">
      <dgm:prSet presAssocID="{2DF68644-00B0-BB49-8525-4CB2A8530C79}" presName="spacing" presStyleCnt="0"/>
      <dgm:spPr/>
    </dgm:pt>
    <dgm:pt modelId="{7A55131A-1484-4145-B467-F0CB706B54A1}" type="pres">
      <dgm:prSet presAssocID="{644E78BE-39CD-A144-9E77-BF41E46C7571}" presName="composite" presStyleCnt="0"/>
      <dgm:spPr/>
    </dgm:pt>
    <dgm:pt modelId="{6D56A872-43CD-4C40-AB91-ED5961E948F1}" type="pres">
      <dgm:prSet presAssocID="{644E78BE-39CD-A144-9E77-BF41E46C7571}" presName="imgShp" presStyleLbl="fgImgPlace1" presStyleIdx="1" presStyleCnt="3"/>
      <dgm:spPr>
        <a:blipFill rotWithShape="1">
          <a:blip xmlns:r="http://schemas.openxmlformats.org/officeDocument/2006/relationships" r:embed="rId2"/>
          <a:srcRect/>
          <a:stretch>
            <a:fillRect t="-20000" b="-20000"/>
          </a:stretch>
        </a:blipFill>
      </dgm:spPr>
    </dgm:pt>
    <dgm:pt modelId="{201C00D4-6335-2E4F-B60D-A71B529EE691}" type="pres">
      <dgm:prSet presAssocID="{644E78BE-39CD-A144-9E77-BF41E46C7571}" presName="txShp" presStyleLbl="node1" presStyleIdx="1" presStyleCnt="3">
        <dgm:presLayoutVars>
          <dgm:bulletEnabled val="1"/>
        </dgm:presLayoutVars>
      </dgm:prSet>
      <dgm:spPr/>
    </dgm:pt>
    <dgm:pt modelId="{01421154-84A8-7741-AAA0-7BA3ED1AC35B}" type="pres">
      <dgm:prSet presAssocID="{0427AEF8-810D-E541-929E-FA7E6619825D}" presName="spacing" presStyleCnt="0"/>
      <dgm:spPr/>
    </dgm:pt>
    <dgm:pt modelId="{421B0ACD-93BD-DC45-8D7D-05659D85CB50}" type="pres">
      <dgm:prSet presAssocID="{67E211AF-BF28-C343-9EDA-57943ED9F116}" presName="composite" presStyleCnt="0"/>
      <dgm:spPr/>
    </dgm:pt>
    <dgm:pt modelId="{FA40DA96-BAF3-F147-8427-D9D5B2AA1AF4}" type="pres">
      <dgm:prSet presAssocID="{67E211AF-BF28-C343-9EDA-57943ED9F116}" presName="imgShp" presStyleLbl="fgImgPlace1" presStyleIdx="2" presStyleCnt="3"/>
      <dgm:spPr>
        <a:blipFill rotWithShape="1">
          <a:blip xmlns:r="http://schemas.openxmlformats.org/officeDocument/2006/relationships" r:embed="rId3"/>
          <a:srcRect/>
          <a:stretch>
            <a:fillRect t="-25000" b="-25000"/>
          </a:stretch>
        </a:blipFill>
      </dgm:spPr>
    </dgm:pt>
    <dgm:pt modelId="{E88B3615-E872-B54A-823E-B06B5BF580C7}" type="pres">
      <dgm:prSet presAssocID="{67E211AF-BF28-C343-9EDA-57943ED9F116}" presName="txShp" presStyleLbl="node1" presStyleIdx="2" presStyleCnt="3">
        <dgm:presLayoutVars>
          <dgm:bulletEnabled val="1"/>
        </dgm:presLayoutVars>
      </dgm:prSet>
      <dgm:spPr/>
    </dgm:pt>
  </dgm:ptLst>
  <dgm:cxnLst>
    <dgm:cxn modelId="{5D885907-5535-4C40-AFDA-0CBEAEC5EFB3}" srcId="{90FBBB01-374C-2941-A9C1-405B48C2FE9C}" destId="{67E211AF-BF28-C343-9EDA-57943ED9F116}" srcOrd="2" destOrd="0" parTransId="{768B319E-1CF0-6A4F-8A41-45805E58D23A}" sibTransId="{8259D549-2178-804A-A866-FD7B38E2C28F}"/>
    <dgm:cxn modelId="{BD59793B-713C-804E-803A-90E8F65F8555}" type="presOf" srcId="{67E211AF-BF28-C343-9EDA-57943ED9F116}" destId="{E88B3615-E872-B54A-823E-B06B5BF580C7}" srcOrd="0" destOrd="0" presId="urn:microsoft.com/office/officeart/2005/8/layout/vList3"/>
    <dgm:cxn modelId="{C34D953E-49B4-CF4A-A120-C68E2983628F}" srcId="{90FBBB01-374C-2941-A9C1-405B48C2FE9C}" destId="{644E78BE-39CD-A144-9E77-BF41E46C7571}" srcOrd="1" destOrd="0" parTransId="{FA0D163B-3122-304A-B042-8EAA04F12FB8}" sibTransId="{0427AEF8-810D-E541-929E-FA7E6619825D}"/>
    <dgm:cxn modelId="{EED7875F-6B06-0343-B2FF-886DA626D4F8}" srcId="{90FBBB01-374C-2941-A9C1-405B48C2FE9C}" destId="{C274EED2-E049-9D4B-BBA4-079B63AC96CE}" srcOrd="0" destOrd="0" parTransId="{E441D702-E08E-D04F-8A76-35EBC193BD24}" sibTransId="{2DF68644-00B0-BB49-8525-4CB2A8530C79}"/>
    <dgm:cxn modelId="{116FD352-F889-0B4D-9A08-547414B361CB}" type="presOf" srcId="{90FBBB01-374C-2941-A9C1-405B48C2FE9C}" destId="{6B36DFAD-7FC8-7F4E-AC65-4342EF256688}" srcOrd="0" destOrd="0" presId="urn:microsoft.com/office/officeart/2005/8/layout/vList3"/>
    <dgm:cxn modelId="{C0882EBC-69DA-A244-BBEB-B5693298747F}" type="presOf" srcId="{644E78BE-39CD-A144-9E77-BF41E46C7571}" destId="{201C00D4-6335-2E4F-B60D-A71B529EE691}" srcOrd="0" destOrd="0" presId="urn:microsoft.com/office/officeart/2005/8/layout/vList3"/>
    <dgm:cxn modelId="{7E24A3DF-B6AE-F448-A566-BD80378726B4}" type="presOf" srcId="{C274EED2-E049-9D4B-BBA4-079B63AC96CE}" destId="{D810914C-05F9-A74C-80DB-AA2101EB7BB1}" srcOrd="0" destOrd="0" presId="urn:microsoft.com/office/officeart/2005/8/layout/vList3"/>
    <dgm:cxn modelId="{F0F91CB8-271F-F04C-85B1-161A28B66780}" type="presParOf" srcId="{6B36DFAD-7FC8-7F4E-AC65-4342EF256688}" destId="{EC869F28-04A8-0944-941E-A0BA24C115A9}" srcOrd="0" destOrd="0" presId="urn:microsoft.com/office/officeart/2005/8/layout/vList3"/>
    <dgm:cxn modelId="{BDBFE528-3F2B-DC45-A517-ADF07C35C428}" type="presParOf" srcId="{EC869F28-04A8-0944-941E-A0BA24C115A9}" destId="{B9CCAF9A-1D57-D641-BE4A-0165194C1C82}" srcOrd="0" destOrd="0" presId="urn:microsoft.com/office/officeart/2005/8/layout/vList3"/>
    <dgm:cxn modelId="{9440B3A5-38D0-6544-8CFA-A847F7620555}" type="presParOf" srcId="{EC869F28-04A8-0944-941E-A0BA24C115A9}" destId="{D810914C-05F9-A74C-80DB-AA2101EB7BB1}" srcOrd="1" destOrd="0" presId="urn:microsoft.com/office/officeart/2005/8/layout/vList3"/>
    <dgm:cxn modelId="{A49D84A3-4364-DB4A-8C4A-0F73D2585268}" type="presParOf" srcId="{6B36DFAD-7FC8-7F4E-AC65-4342EF256688}" destId="{FA4F4730-F7C9-0644-BD52-63A9EFCEC6CE}" srcOrd="1" destOrd="0" presId="urn:microsoft.com/office/officeart/2005/8/layout/vList3"/>
    <dgm:cxn modelId="{3921211D-CF3E-714D-BD55-57ADDF0F2D68}" type="presParOf" srcId="{6B36DFAD-7FC8-7F4E-AC65-4342EF256688}" destId="{7A55131A-1484-4145-B467-F0CB706B54A1}" srcOrd="2" destOrd="0" presId="urn:microsoft.com/office/officeart/2005/8/layout/vList3"/>
    <dgm:cxn modelId="{968F812F-5186-C74D-ADB0-FF46F48A9A86}" type="presParOf" srcId="{7A55131A-1484-4145-B467-F0CB706B54A1}" destId="{6D56A872-43CD-4C40-AB91-ED5961E948F1}" srcOrd="0" destOrd="0" presId="urn:microsoft.com/office/officeart/2005/8/layout/vList3"/>
    <dgm:cxn modelId="{85B25C50-305E-8A45-AC88-36293AB468E4}" type="presParOf" srcId="{7A55131A-1484-4145-B467-F0CB706B54A1}" destId="{201C00D4-6335-2E4F-B60D-A71B529EE691}" srcOrd="1" destOrd="0" presId="urn:microsoft.com/office/officeart/2005/8/layout/vList3"/>
    <dgm:cxn modelId="{1754DC32-7A6A-5B46-890C-EC669E6B9C2B}" type="presParOf" srcId="{6B36DFAD-7FC8-7F4E-AC65-4342EF256688}" destId="{01421154-84A8-7741-AAA0-7BA3ED1AC35B}" srcOrd="3" destOrd="0" presId="urn:microsoft.com/office/officeart/2005/8/layout/vList3"/>
    <dgm:cxn modelId="{E0951CD6-AAC5-DD49-A05F-FFDDF05A1C47}" type="presParOf" srcId="{6B36DFAD-7FC8-7F4E-AC65-4342EF256688}" destId="{421B0ACD-93BD-DC45-8D7D-05659D85CB50}" srcOrd="4" destOrd="0" presId="urn:microsoft.com/office/officeart/2005/8/layout/vList3"/>
    <dgm:cxn modelId="{D85028BE-0091-5F43-94B4-A386F49E017A}" type="presParOf" srcId="{421B0ACD-93BD-DC45-8D7D-05659D85CB50}" destId="{FA40DA96-BAF3-F147-8427-D9D5B2AA1AF4}" srcOrd="0" destOrd="0" presId="urn:microsoft.com/office/officeart/2005/8/layout/vList3"/>
    <dgm:cxn modelId="{E44F3BFA-345F-454E-BCD0-31DADC75D2E5}" type="presParOf" srcId="{421B0ACD-93BD-DC45-8D7D-05659D85CB50}" destId="{E88B3615-E872-B54A-823E-B06B5BF580C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0914C-05F9-A74C-80DB-AA2101EB7BB1}">
      <dsp:nvSpPr>
        <dsp:cNvPr id="0" name=""/>
        <dsp:cNvSpPr/>
      </dsp:nvSpPr>
      <dsp:spPr>
        <a:xfrm rot="10800000">
          <a:off x="1966127" y="1642"/>
          <a:ext cx="6688836" cy="112538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26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Kay Granger (R-TX) Chair, Full Committee </a:t>
          </a:r>
        </a:p>
      </dsp:txBody>
      <dsp:txXfrm rot="10800000">
        <a:off x="2247472" y="1642"/>
        <a:ext cx="6407491" cy="1125381"/>
      </dsp:txXfrm>
    </dsp:sp>
    <dsp:sp modelId="{B9CCAF9A-1D57-D641-BE4A-0165194C1C82}">
      <dsp:nvSpPr>
        <dsp:cNvPr id="0" name=""/>
        <dsp:cNvSpPr/>
      </dsp:nvSpPr>
      <dsp:spPr>
        <a:xfrm>
          <a:off x="1403436" y="1642"/>
          <a:ext cx="1125381" cy="1125381"/>
        </a:xfrm>
        <a:prstGeom prst="ellipse">
          <a:avLst/>
        </a:prstGeom>
        <a:blipFill rotWithShape="1">
          <a:blip xmlns:r="http://schemas.openxmlformats.org/officeDocument/2006/relationships" r:embed="rId1">
            <a:alphaModFix/>
            <a:extLst>
              <a:ext uri="{28A0092B-C50C-407E-A947-70E740481C1C}">
                <a14:useLocalDpi xmlns:a14="http://schemas.microsoft.com/office/drawing/2010/main" val="0"/>
              </a:ext>
            </a:extLst>
          </a:blip>
          <a:srcRect/>
          <a:stretch>
            <a:fillRect t="-20000" b="-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1C00D4-6335-2E4F-B60D-A71B529EE691}">
      <dsp:nvSpPr>
        <dsp:cNvPr id="0" name=""/>
        <dsp:cNvSpPr/>
      </dsp:nvSpPr>
      <dsp:spPr>
        <a:xfrm rot="10800000">
          <a:off x="1966127" y="1462959"/>
          <a:ext cx="6688836" cy="112538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26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Steve Womack (R-AR)Andy Harris (R-MD) Chair, Financial Services General Government</a:t>
          </a:r>
        </a:p>
      </dsp:txBody>
      <dsp:txXfrm rot="10800000">
        <a:off x="2247472" y="1462959"/>
        <a:ext cx="6407491" cy="1125381"/>
      </dsp:txXfrm>
    </dsp:sp>
    <dsp:sp modelId="{6D56A872-43CD-4C40-AB91-ED5961E948F1}">
      <dsp:nvSpPr>
        <dsp:cNvPr id="0" name=""/>
        <dsp:cNvSpPr/>
      </dsp:nvSpPr>
      <dsp:spPr>
        <a:xfrm>
          <a:off x="1403436" y="1462959"/>
          <a:ext cx="1125381" cy="1125381"/>
        </a:xfrm>
        <a:prstGeom prst="ellipse">
          <a:avLst/>
        </a:prstGeom>
        <a:blipFill rotWithShape="1">
          <a:blip xmlns:r="http://schemas.openxmlformats.org/officeDocument/2006/relationships" r:embed="rId2"/>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8B3615-E872-B54A-823E-B06B5BF580C7}">
      <dsp:nvSpPr>
        <dsp:cNvPr id="0" name=""/>
        <dsp:cNvSpPr/>
      </dsp:nvSpPr>
      <dsp:spPr>
        <a:xfrm rot="10800000">
          <a:off x="1966127" y="2924275"/>
          <a:ext cx="6688836" cy="112538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26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Steny Hoyer (D-MD), Ranking Member</a:t>
          </a:r>
        </a:p>
        <a:p>
          <a:pPr marL="0" lvl="0" indent="0" algn="ctr" defTabSz="800100">
            <a:lnSpc>
              <a:spcPct val="90000"/>
            </a:lnSpc>
            <a:spcBef>
              <a:spcPct val="0"/>
            </a:spcBef>
            <a:spcAft>
              <a:spcPct val="35000"/>
            </a:spcAft>
            <a:buNone/>
          </a:pPr>
          <a:r>
            <a:rPr lang="en-US" sz="1800" kern="1200" dirty="0">
              <a:solidFill>
                <a:schemeClr val="tx1"/>
              </a:solidFill>
            </a:rPr>
            <a:t>Financial Services General Government</a:t>
          </a:r>
        </a:p>
        <a:p>
          <a:pPr marL="0" lvl="0" indent="0" algn="ctr" defTabSz="800100">
            <a:lnSpc>
              <a:spcPct val="90000"/>
            </a:lnSpc>
            <a:spcBef>
              <a:spcPct val="0"/>
            </a:spcBef>
            <a:spcAft>
              <a:spcPct val="35000"/>
            </a:spcAft>
            <a:buNone/>
          </a:pPr>
          <a:endParaRPr lang="en-US" sz="1800" kern="1200" dirty="0">
            <a:solidFill>
              <a:schemeClr val="tx1"/>
            </a:solidFill>
          </a:endParaRPr>
        </a:p>
      </dsp:txBody>
      <dsp:txXfrm rot="10800000">
        <a:off x="2247472" y="2924275"/>
        <a:ext cx="6407491" cy="1125381"/>
      </dsp:txXfrm>
    </dsp:sp>
    <dsp:sp modelId="{FA40DA96-BAF3-F147-8427-D9D5B2AA1AF4}">
      <dsp:nvSpPr>
        <dsp:cNvPr id="0" name=""/>
        <dsp:cNvSpPr/>
      </dsp:nvSpPr>
      <dsp:spPr>
        <a:xfrm>
          <a:off x="1403436" y="2924275"/>
          <a:ext cx="1125381" cy="1125381"/>
        </a:xfrm>
        <a:prstGeom prst="ellipse">
          <a:avLst/>
        </a:prstGeom>
        <a:blipFill rotWithShape="1">
          <a:blip xmlns:r="http://schemas.openxmlformats.org/officeDocument/2006/relationships" r:embed="rId3"/>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0914C-05F9-A74C-80DB-AA2101EB7BB1}">
      <dsp:nvSpPr>
        <dsp:cNvPr id="0" name=""/>
        <dsp:cNvSpPr/>
      </dsp:nvSpPr>
      <dsp:spPr>
        <a:xfrm rot="10800000">
          <a:off x="2368795" y="60364"/>
          <a:ext cx="6688836" cy="112538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262"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Patty Murray (D-WA) Chair, Full Committee </a:t>
          </a:r>
        </a:p>
      </dsp:txBody>
      <dsp:txXfrm rot="10800000">
        <a:off x="2650140" y="60364"/>
        <a:ext cx="6407491" cy="1125381"/>
      </dsp:txXfrm>
    </dsp:sp>
    <dsp:sp modelId="{B9CCAF9A-1D57-D641-BE4A-0165194C1C82}">
      <dsp:nvSpPr>
        <dsp:cNvPr id="0" name=""/>
        <dsp:cNvSpPr/>
      </dsp:nvSpPr>
      <dsp:spPr>
        <a:xfrm>
          <a:off x="1403436" y="1642"/>
          <a:ext cx="1125381" cy="112538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1C00D4-6335-2E4F-B60D-A71B529EE691}">
      <dsp:nvSpPr>
        <dsp:cNvPr id="0" name=""/>
        <dsp:cNvSpPr/>
      </dsp:nvSpPr>
      <dsp:spPr>
        <a:xfrm rot="10800000">
          <a:off x="1966127" y="1462959"/>
          <a:ext cx="6688836" cy="112538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262"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Susan Collins (R-ME) Ranking Member, Full Committee</a:t>
          </a:r>
        </a:p>
      </dsp:txBody>
      <dsp:txXfrm rot="10800000">
        <a:off x="2247472" y="1462959"/>
        <a:ext cx="6407491" cy="1125381"/>
      </dsp:txXfrm>
    </dsp:sp>
    <dsp:sp modelId="{6D56A872-43CD-4C40-AB91-ED5961E948F1}">
      <dsp:nvSpPr>
        <dsp:cNvPr id="0" name=""/>
        <dsp:cNvSpPr/>
      </dsp:nvSpPr>
      <dsp:spPr>
        <a:xfrm>
          <a:off x="1403436" y="1462959"/>
          <a:ext cx="1125381" cy="1125381"/>
        </a:xfrm>
        <a:prstGeom prst="ellipse">
          <a:avLst/>
        </a:prstGeom>
        <a:blipFill rotWithShape="1">
          <a:blip xmlns:r="http://schemas.openxmlformats.org/officeDocument/2006/relationships" r:embed="rId2"/>
          <a:srcRect/>
          <a:stretch>
            <a:fillRect t="-20000" b="-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8B3615-E872-B54A-823E-B06B5BF580C7}">
      <dsp:nvSpPr>
        <dsp:cNvPr id="0" name=""/>
        <dsp:cNvSpPr/>
      </dsp:nvSpPr>
      <dsp:spPr>
        <a:xfrm rot="10800000">
          <a:off x="1966127" y="2924275"/>
          <a:ext cx="6688836" cy="112538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262"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Bill Hagerty (R-TN) Ranking Member, Financial Services General Government </a:t>
          </a:r>
        </a:p>
      </dsp:txBody>
      <dsp:txXfrm rot="10800000">
        <a:off x="2247472" y="2924275"/>
        <a:ext cx="6407491" cy="1125381"/>
      </dsp:txXfrm>
    </dsp:sp>
    <dsp:sp modelId="{FA40DA96-BAF3-F147-8427-D9D5B2AA1AF4}">
      <dsp:nvSpPr>
        <dsp:cNvPr id="0" name=""/>
        <dsp:cNvSpPr/>
      </dsp:nvSpPr>
      <dsp:spPr>
        <a:xfrm>
          <a:off x="1403436" y="2924275"/>
          <a:ext cx="1125381" cy="1125381"/>
        </a:xfrm>
        <a:prstGeom prst="ellipse">
          <a:avLst/>
        </a:prstGeom>
        <a:blipFill rotWithShape="1">
          <a:blip xmlns:r="http://schemas.openxmlformats.org/officeDocument/2006/relationships" r:embed="rId3"/>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618C5-B3B6-F403-83F8-6C98C41BC1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0DD2F4-E8AE-15F1-1F23-FD5B225958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BA9E7B-B25A-20C5-56D6-6897C8EE8AD8}"/>
              </a:ext>
            </a:extLst>
          </p:cNvPr>
          <p:cNvSpPr>
            <a:spLocks noGrp="1"/>
          </p:cNvSpPr>
          <p:nvPr>
            <p:ph type="dt" sz="half" idx="10"/>
          </p:nvPr>
        </p:nvSpPr>
        <p:spPr/>
        <p:txBody>
          <a:bodyPr/>
          <a:lstStyle/>
          <a:p>
            <a:fld id="{94EF4460-E679-4C0E-BD23-4343D3A07608}" type="datetimeFigureOut">
              <a:rPr lang="en-US" smtClean="0"/>
              <a:t>3/15/2023</a:t>
            </a:fld>
            <a:endParaRPr lang="en-US"/>
          </a:p>
        </p:txBody>
      </p:sp>
      <p:sp>
        <p:nvSpPr>
          <p:cNvPr id="5" name="Footer Placeholder 4">
            <a:extLst>
              <a:ext uri="{FF2B5EF4-FFF2-40B4-BE49-F238E27FC236}">
                <a16:creationId xmlns:a16="http://schemas.microsoft.com/office/drawing/2014/main" id="{C69C105E-A8CA-823E-D5C0-6210486F23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01858-A674-96AF-E0B9-47590ECCD64A}"/>
              </a:ext>
            </a:extLst>
          </p:cNvPr>
          <p:cNvSpPr>
            <a:spLocks noGrp="1"/>
          </p:cNvSpPr>
          <p:nvPr>
            <p:ph type="sldNum" sz="quarter" idx="12"/>
          </p:nvPr>
        </p:nvSpPr>
        <p:spPr/>
        <p:txBody>
          <a:bodyPr/>
          <a:lstStyle/>
          <a:p>
            <a:fld id="{A1D0CDA6-7503-4F15-BAAD-9C7FD29D484C}" type="slidenum">
              <a:rPr lang="en-US" smtClean="0"/>
              <a:t>‹#›</a:t>
            </a:fld>
            <a:endParaRPr lang="en-US"/>
          </a:p>
        </p:txBody>
      </p:sp>
    </p:spTree>
    <p:extLst>
      <p:ext uri="{BB962C8B-B14F-4D97-AF65-F5344CB8AC3E}">
        <p14:creationId xmlns:p14="http://schemas.microsoft.com/office/powerpoint/2010/main" val="2806954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AC6FB-4C8B-ACBC-AFB1-2466D9AA66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FD720D-CF3D-9BB1-20A5-FAD88900BB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745EAC-F00F-54ED-3F33-16F1EDF1CB40}"/>
              </a:ext>
            </a:extLst>
          </p:cNvPr>
          <p:cNvSpPr>
            <a:spLocks noGrp="1"/>
          </p:cNvSpPr>
          <p:nvPr>
            <p:ph type="dt" sz="half" idx="10"/>
          </p:nvPr>
        </p:nvSpPr>
        <p:spPr/>
        <p:txBody>
          <a:bodyPr/>
          <a:lstStyle/>
          <a:p>
            <a:fld id="{94EF4460-E679-4C0E-BD23-4343D3A07608}" type="datetimeFigureOut">
              <a:rPr lang="en-US" smtClean="0"/>
              <a:t>3/15/2023</a:t>
            </a:fld>
            <a:endParaRPr lang="en-US"/>
          </a:p>
        </p:txBody>
      </p:sp>
      <p:sp>
        <p:nvSpPr>
          <p:cNvPr id="5" name="Footer Placeholder 4">
            <a:extLst>
              <a:ext uri="{FF2B5EF4-FFF2-40B4-BE49-F238E27FC236}">
                <a16:creationId xmlns:a16="http://schemas.microsoft.com/office/drawing/2014/main" id="{3BBA5029-7967-B59F-D51C-7B3524AC68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332ED5-8C1D-431D-5A8D-1350D3A4136E}"/>
              </a:ext>
            </a:extLst>
          </p:cNvPr>
          <p:cNvSpPr>
            <a:spLocks noGrp="1"/>
          </p:cNvSpPr>
          <p:nvPr>
            <p:ph type="sldNum" sz="quarter" idx="12"/>
          </p:nvPr>
        </p:nvSpPr>
        <p:spPr/>
        <p:txBody>
          <a:bodyPr/>
          <a:lstStyle/>
          <a:p>
            <a:fld id="{A1D0CDA6-7503-4F15-BAAD-9C7FD29D484C}" type="slidenum">
              <a:rPr lang="en-US" smtClean="0"/>
              <a:t>‹#›</a:t>
            </a:fld>
            <a:endParaRPr lang="en-US"/>
          </a:p>
        </p:txBody>
      </p:sp>
    </p:spTree>
    <p:extLst>
      <p:ext uri="{BB962C8B-B14F-4D97-AF65-F5344CB8AC3E}">
        <p14:creationId xmlns:p14="http://schemas.microsoft.com/office/powerpoint/2010/main" val="3194247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4CCEFE-F816-5D22-495E-61AA44B717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B80A24-2EAD-3C5B-6B4F-70DF42AB69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565746-28D6-D2EA-CD00-4A1D02B2F3AD}"/>
              </a:ext>
            </a:extLst>
          </p:cNvPr>
          <p:cNvSpPr>
            <a:spLocks noGrp="1"/>
          </p:cNvSpPr>
          <p:nvPr>
            <p:ph type="dt" sz="half" idx="10"/>
          </p:nvPr>
        </p:nvSpPr>
        <p:spPr/>
        <p:txBody>
          <a:bodyPr/>
          <a:lstStyle/>
          <a:p>
            <a:fld id="{94EF4460-E679-4C0E-BD23-4343D3A07608}" type="datetimeFigureOut">
              <a:rPr lang="en-US" smtClean="0"/>
              <a:t>3/15/2023</a:t>
            </a:fld>
            <a:endParaRPr lang="en-US"/>
          </a:p>
        </p:txBody>
      </p:sp>
      <p:sp>
        <p:nvSpPr>
          <p:cNvPr id="5" name="Footer Placeholder 4">
            <a:extLst>
              <a:ext uri="{FF2B5EF4-FFF2-40B4-BE49-F238E27FC236}">
                <a16:creationId xmlns:a16="http://schemas.microsoft.com/office/drawing/2014/main" id="{E3912616-436E-4A9B-1AEB-206BC7475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D75793-3A16-4DB5-BB38-74DAE28CC4FC}"/>
              </a:ext>
            </a:extLst>
          </p:cNvPr>
          <p:cNvSpPr>
            <a:spLocks noGrp="1"/>
          </p:cNvSpPr>
          <p:nvPr>
            <p:ph type="sldNum" sz="quarter" idx="12"/>
          </p:nvPr>
        </p:nvSpPr>
        <p:spPr/>
        <p:txBody>
          <a:bodyPr/>
          <a:lstStyle/>
          <a:p>
            <a:fld id="{A1D0CDA6-7503-4F15-BAAD-9C7FD29D484C}" type="slidenum">
              <a:rPr lang="en-US" smtClean="0"/>
              <a:t>‹#›</a:t>
            </a:fld>
            <a:endParaRPr lang="en-US"/>
          </a:p>
        </p:txBody>
      </p:sp>
    </p:spTree>
    <p:extLst>
      <p:ext uri="{BB962C8B-B14F-4D97-AF65-F5344CB8AC3E}">
        <p14:creationId xmlns:p14="http://schemas.microsoft.com/office/powerpoint/2010/main" val="3585219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D5856-C544-8AB5-4CD5-378C00D574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98F437-ACD7-07CA-DB92-B77B9B80FE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FFC524-8E86-6600-337E-49BF43F03578}"/>
              </a:ext>
            </a:extLst>
          </p:cNvPr>
          <p:cNvSpPr>
            <a:spLocks noGrp="1"/>
          </p:cNvSpPr>
          <p:nvPr>
            <p:ph type="dt" sz="half" idx="10"/>
          </p:nvPr>
        </p:nvSpPr>
        <p:spPr/>
        <p:txBody>
          <a:bodyPr/>
          <a:lstStyle/>
          <a:p>
            <a:fld id="{94EF4460-E679-4C0E-BD23-4343D3A07608}" type="datetimeFigureOut">
              <a:rPr lang="en-US" smtClean="0"/>
              <a:t>3/15/2023</a:t>
            </a:fld>
            <a:endParaRPr lang="en-US"/>
          </a:p>
        </p:txBody>
      </p:sp>
      <p:sp>
        <p:nvSpPr>
          <p:cNvPr id="5" name="Footer Placeholder 4">
            <a:extLst>
              <a:ext uri="{FF2B5EF4-FFF2-40B4-BE49-F238E27FC236}">
                <a16:creationId xmlns:a16="http://schemas.microsoft.com/office/drawing/2014/main" id="{6397EF04-D93A-3885-54EB-C25EC7EA6C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495120-CBE3-6AD4-78C8-172FA473C612}"/>
              </a:ext>
            </a:extLst>
          </p:cNvPr>
          <p:cNvSpPr>
            <a:spLocks noGrp="1"/>
          </p:cNvSpPr>
          <p:nvPr>
            <p:ph type="sldNum" sz="quarter" idx="12"/>
          </p:nvPr>
        </p:nvSpPr>
        <p:spPr/>
        <p:txBody>
          <a:bodyPr/>
          <a:lstStyle/>
          <a:p>
            <a:fld id="{A1D0CDA6-7503-4F15-BAAD-9C7FD29D484C}" type="slidenum">
              <a:rPr lang="en-US" smtClean="0"/>
              <a:t>‹#›</a:t>
            </a:fld>
            <a:endParaRPr lang="en-US"/>
          </a:p>
        </p:txBody>
      </p:sp>
    </p:spTree>
    <p:extLst>
      <p:ext uri="{BB962C8B-B14F-4D97-AF65-F5344CB8AC3E}">
        <p14:creationId xmlns:p14="http://schemas.microsoft.com/office/powerpoint/2010/main" val="2841570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0790D-59FB-A161-0548-0C6D44A4C5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34B7DA-41BE-9BCD-4942-5C90A76AE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7C725A-4F5C-5A1F-B77D-BFBCEE8827C7}"/>
              </a:ext>
            </a:extLst>
          </p:cNvPr>
          <p:cNvSpPr>
            <a:spLocks noGrp="1"/>
          </p:cNvSpPr>
          <p:nvPr>
            <p:ph type="dt" sz="half" idx="10"/>
          </p:nvPr>
        </p:nvSpPr>
        <p:spPr/>
        <p:txBody>
          <a:bodyPr/>
          <a:lstStyle/>
          <a:p>
            <a:fld id="{94EF4460-E679-4C0E-BD23-4343D3A07608}" type="datetimeFigureOut">
              <a:rPr lang="en-US" smtClean="0"/>
              <a:t>3/15/2023</a:t>
            </a:fld>
            <a:endParaRPr lang="en-US"/>
          </a:p>
        </p:txBody>
      </p:sp>
      <p:sp>
        <p:nvSpPr>
          <p:cNvPr id="5" name="Footer Placeholder 4">
            <a:extLst>
              <a:ext uri="{FF2B5EF4-FFF2-40B4-BE49-F238E27FC236}">
                <a16:creationId xmlns:a16="http://schemas.microsoft.com/office/drawing/2014/main" id="{9E78F3DB-473E-8330-AF5F-86C5C34122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F5304E-E0F0-15D4-51EF-723B7C0B4352}"/>
              </a:ext>
            </a:extLst>
          </p:cNvPr>
          <p:cNvSpPr>
            <a:spLocks noGrp="1"/>
          </p:cNvSpPr>
          <p:nvPr>
            <p:ph type="sldNum" sz="quarter" idx="12"/>
          </p:nvPr>
        </p:nvSpPr>
        <p:spPr/>
        <p:txBody>
          <a:bodyPr/>
          <a:lstStyle/>
          <a:p>
            <a:fld id="{A1D0CDA6-7503-4F15-BAAD-9C7FD29D484C}" type="slidenum">
              <a:rPr lang="en-US" smtClean="0"/>
              <a:t>‹#›</a:t>
            </a:fld>
            <a:endParaRPr lang="en-US"/>
          </a:p>
        </p:txBody>
      </p:sp>
    </p:spTree>
    <p:extLst>
      <p:ext uri="{BB962C8B-B14F-4D97-AF65-F5344CB8AC3E}">
        <p14:creationId xmlns:p14="http://schemas.microsoft.com/office/powerpoint/2010/main" val="2170978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ADF01-0653-0D46-A3FC-4C65299353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8B8B3D-F57C-A357-9A66-B92BE2B21C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28B89A-0F6A-A6DC-3653-2C276E846F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39272F-60A1-96A9-EEDE-93D75CC46D38}"/>
              </a:ext>
            </a:extLst>
          </p:cNvPr>
          <p:cNvSpPr>
            <a:spLocks noGrp="1"/>
          </p:cNvSpPr>
          <p:nvPr>
            <p:ph type="dt" sz="half" idx="10"/>
          </p:nvPr>
        </p:nvSpPr>
        <p:spPr/>
        <p:txBody>
          <a:bodyPr/>
          <a:lstStyle/>
          <a:p>
            <a:fld id="{94EF4460-E679-4C0E-BD23-4343D3A07608}" type="datetimeFigureOut">
              <a:rPr lang="en-US" smtClean="0"/>
              <a:t>3/15/2023</a:t>
            </a:fld>
            <a:endParaRPr lang="en-US"/>
          </a:p>
        </p:txBody>
      </p:sp>
      <p:sp>
        <p:nvSpPr>
          <p:cNvPr id="6" name="Footer Placeholder 5">
            <a:extLst>
              <a:ext uri="{FF2B5EF4-FFF2-40B4-BE49-F238E27FC236}">
                <a16:creationId xmlns:a16="http://schemas.microsoft.com/office/drawing/2014/main" id="{0C723981-7F3F-279E-C9EA-714A2ADC6C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0C28EF-A761-5C76-20C1-259E78D4C517}"/>
              </a:ext>
            </a:extLst>
          </p:cNvPr>
          <p:cNvSpPr>
            <a:spLocks noGrp="1"/>
          </p:cNvSpPr>
          <p:nvPr>
            <p:ph type="sldNum" sz="quarter" idx="12"/>
          </p:nvPr>
        </p:nvSpPr>
        <p:spPr/>
        <p:txBody>
          <a:bodyPr/>
          <a:lstStyle/>
          <a:p>
            <a:fld id="{A1D0CDA6-7503-4F15-BAAD-9C7FD29D484C}" type="slidenum">
              <a:rPr lang="en-US" smtClean="0"/>
              <a:t>‹#›</a:t>
            </a:fld>
            <a:endParaRPr lang="en-US"/>
          </a:p>
        </p:txBody>
      </p:sp>
    </p:spTree>
    <p:extLst>
      <p:ext uri="{BB962C8B-B14F-4D97-AF65-F5344CB8AC3E}">
        <p14:creationId xmlns:p14="http://schemas.microsoft.com/office/powerpoint/2010/main" val="53668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D0D40-8249-73A0-B0F1-1646099648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8C3041-0E0A-698C-39BF-1378A5F1C4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DCC86A-9BE5-DE62-C58B-F642BCCFFC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D24F04-961D-6B7F-727C-1E4314B70C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7A4957-A28F-C436-2DD8-AD2612E726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C0059E-10C5-20E1-BB1A-9AA0847935A1}"/>
              </a:ext>
            </a:extLst>
          </p:cNvPr>
          <p:cNvSpPr>
            <a:spLocks noGrp="1"/>
          </p:cNvSpPr>
          <p:nvPr>
            <p:ph type="dt" sz="half" idx="10"/>
          </p:nvPr>
        </p:nvSpPr>
        <p:spPr/>
        <p:txBody>
          <a:bodyPr/>
          <a:lstStyle/>
          <a:p>
            <a:fld id="{94EF4460-E679-4C0E-BD23-4343D3A07608}" type="datetimeFigureOut">
              <a:rPr lang="en-US" smtClean="0"/>
              <a:t>3/15/2023</a:t>
            </a:fld>
            <a:endParaRPr lang="en-US"/>
          </a:p>
        </p:txBody>
      </p:sp>
      <p:sp>
        <p:nvSpPr>
          <p:cNvPr id="8" name="Footer Placeholder 7">
            <a:extLst>
              <a:ext uri="{FF2B5EF4-FFF2-40B4-BE49-F238E27FC236}">
                <a16:creationId xmlns:a16="http://schemas.microsoft.com/office/drawing/2014/main" id="{6583B66F-04AB-CD92-8FF6-01B5C5C026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D5E9DA-075B-1D37-B05E-9CAD52133577}"/>
              </a:ext>
            </a:extLst>
          </p:cNvPr>
          <p:cNvSpPr>
            <a:spLocks noGrp="1"/>
          </p:cNvSpPr>
          <p:nvPr>
            <p:ph type="sldNum" sz="quarter" idx="12"/>
          </p:nvPr>
        </p:nvSpPr>
        <p:spPr/>
        <p:txBody>
          <a:bodyPr/>
          <a:lstStyle/>
          <a:p>
            <a:fld id="{A1D0CDA6-7503-4F15-BAAD-9C7FD29D484C}" type="slidenum">
              <a:rPr lang="en-US" smtClean="0"/>
              <a:t>‹#›</a:t>
            </a:fld>
            <a:endParaRPr lang="en-US"/>
          </a:p>
        </p:txBody>
      </p:sp>
    </p:spTree>
    <p:extLst>
      <p:ext uri="{BB962C8B-B14F-4D97-AF65-F5344CB8AC3E}">
        <p14:creationId xmlns:p14="http://schemas.microsoft.com/office/powerpoint/2010/main" val="397923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C9D9A-571C-0557-9C6B-511C02F376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5D62F-A9F8-7CD0-B3DC-2A411E1AF994}"/>
              </a:ext>
            </a:extLst>
          </p:cNvPr>
          <p:cNvSpPr>
            <a:spLocks noGrp="1"/>
          </p:cNvSpPr>
          <p:nvPr>
            <p:ph type="dt" sz="half" idx="10"/>
          </p:nvPr>
        </p:nvSpPr>
        <p:spPr/>
        <p:txBody>
          <a:bodyPr/>
          <a:lstStyle/>
          <a:p>
            <a:fld id="{94EF4460-E679-4C0E-BD23-4343D3A07608}" type="datetimeFigureOut">
              <a:rPr lang="en-US" smtClean="0"/>
              <a:t>3/15/2023</a:t>
            </a:fld>
            <a:endParaRPr lang="en-US"/>
          </a:p>
        </p:txBody>
      </p:sp>
      <p:sp>
        <p:nvSpPr>
          <p:cNvPr id="4" name="Footer Placeholder 3">
            <a:extLst>
              <a:ext uri="{FF2B5EF4-FFF2-40B4-BE49-F238E27FC236}">
                <a16:creationId xmlns:a16="http://schemas.microsoft.com/office/drawing/2014/main" id="{9DD989C6-E6BF-765C-D0CB-92D358AD5D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B6C8BA-6DB9-7463-C176-AD2CCAC85040}"/>
              </a:ext>
            </a:extLst>
          </p:cNvPr>
          <p:cNvSpPr>
            <a:spLocks noGrp="1"/>
          </p:cNvSpPr>
          <p:nvPr>
            <p:ph type="sldNum" sz="quarter" idx="12"/>
          </p:nvPr>
        </p:nvSpPr>
        <p:spPr/>
        <p:txBody>
          <a:bodyPr/>
          <a:lstStyle/>
          <a:p>
            <a:fld id="{A1D0CDA6-7503-4F15-BAAD-9C7FD29D484C}" type="slidenum">
              <a:rPr lang="en-US" smtClean="0"/>
              <a:t>‹#›</a:t>
            </a:fld>
            <a:endParaRPr lang="en-US"/>
          </a:p>
        </p:txBody>
      </p:sp>
    </p:spTree>
    <p:extLst>
      <p:ext uri="{BB962C8B-B14F-4D97-AF65-F5344CB8AC3E}">
        <p14:creationId xmlns:p14="http://schemas.microsoft.com/office/powerpoint/2010/main" val="277356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225962-EACF-6632-EA37-17475E537DFA}"/>
              </a:ext>
            </a:extLst>
          </p:cNvPr>
          <p:cNvSpPr>
            <a:spLocks noGrp="1"/>
          </p:cNvSpPr>
          <p:nvPr>
            <p:ph type="dt" sz="half" idx="10"/>
          </p:nvPr>
        </p:nvSpPr>
        <p:spPr/>
        <p:txBody>
          <a:bodyPr/>
          <a:lstStyle/>
          <a:p>
            <a:fld id="{94EF4460-E679-4C0E-BD23-4343D3A07608}" type="datetimeFigureOut">
              <a:rPr lang="en-US" smtClean="0"/>
              <a:t>3/15/2023</a:t>
            </a:fld>
            <a:endParaRPr lang="en-US"/>
          </a:p>
        </p:txBody>
      </p:sp>
      <p:sp>
        <p:nvSpPr>
          <p:cNvPr id="3" name="Footer Placeholder 2">
            <a:extLst>
              <a:ext uri="{FF2B5EF4-FFF2-40B4-BE49-F238E27FC236}">
                <a16:creationId xmlns:a16="http://schemas.microsoft.com/office/drawing/2014/main" id="{2B167F19-A1DD-65F8-A3B8-556B830A42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AB8EAF-222E-8353-27E4-A7BA883D9ABB}"/>
              </a:ext>
            </a:extLst>
          </p:cNvPr>
          <p:cNvSpPr>
            <a:spLocks noGrp="1"/>
          </p:cNvSpPr>
          <p:nvPr>
            <p:ph type="sldNum" sz="quarter" idx="12"/>
          </p:nvPr>
        </p:nvSpPr>
        <p:spPr/>
        <p:txBody>
          <a:bodyPr/>
          <a:lstStyle/>
          <a:p>
            <a:fld id="{A1D0CDA6-7503-4F15-BAAD-9C7FD29D484C}" type="slidenum">
              <a:rPr lang="en-US" smtClean="0"/>
              <a:t>‹#›</a:t>
            </a:fld>
            <a:endParaRPr lang="en-US"/>
          </a:p>
        </p:txBody>
      </p:sp>
    </p:spTree>
    <p:extLst>
      <p:ext uri="{BB962C8B-B14F-4D97-AF65-F5344CB8AC3E}">
        <p14:creationId xmlns:p14="http://schemas.microsoft.com/office/powerpoint/2010/main" val="3234575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4682A-D06A-4B3D-76F8-6B30E03E7E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112683-CB6F-0233-6991-F58407CC90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2145C4-2C0C-F74E-5DCC-81989505F3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8792A9-1197-933A-8B9D-09AC294C4A44}"/>
              </a:ext>
            </a:extLst>
          </p:cNvPr>
          <p:cNvSpPr>
            <a:spLocks noGrp="1"/>
          </p:cNvSpPr>
          <p:nvPr>
            <p:ph type="dt" sz="half" idx="10"/>
          </p:nvPr>
        </p:nvSpPr>
        <p:spPr/>
        <p:txBody>
          <a:bodyPr/>
          <a:lstStyle/>
          <a:p>
            <a:fld id="{94EF4460-E679-4C0E-BD23-4343D3A07608}" type="datetimeFigureOut">
              <a:rPr lang="en-US" smtClean="0"/>
              <a:t>3/15/2023</a:t>
            </a:fld>
            <a:endParaRPr lang="en-US"/>
          </a:p>
        </p:txBody>
      </p:sp>
      <p:sp>
        <p:nvSpPr>
          <p:cNvPr id="6" name="Footer Placeholder 5">
            <a:extLst>
              <a:ext uri="{FF2B5EF4-FFF2-40B4-BE49-F238E27FC236}">
                <a16:creationId xmlns:a16="http://schemas.microsoft.com/office/drawing/2014/main" id="{1924C732-CA3D-0FE5-8E98-1225FB13F9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038E4D-D512-F166-9E3C-07CECAD55289}"/>
              </a:ext>
            </a:extLst>
          </p:cNvPr>
          <p:cNvSpPr>
            <a:spLocks noGrp="1"/>
          </p:cNvSpPr>
          <p:nvPr>
            <p:ph type="sldNum" sz="quarter" idx="12"/>
          </p:nvPr>
        </p:nvSpPr>
        <p:spPr/>
        <p:txBody>
          <a:bodyPr/>
          <a:lstStyle/>
          <a:p>
            <a:fld id="{A1D0CDA6-7503-4F15-BAAD-9C7FD29D484C}" type="slidenum">
              <a:rPr lang="en-US" smtClean="0"/>
              <a:t>‹#›</a:t>
            </a:fld>
            <a:endParaRPr lang="en-US"/>
          </a:p>
        </p:txBody>
      </p:sp>
    </p:spTree>
    <p:extLst>
      <p:ext uri="{BB962C8B-B14F-4D97-AF65-F5344CB8AC3E}">
        <p14:creationId xmlns:p14="http://schemas.microsoft.com/office/powerpoint/2010/main" val="833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A614F-69E0-4FCE-C120-758C9E7241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D52DCA-1146-6F7E-81E2-B4A6A5D30C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8F00DC-8583-E016-D4B6-C8542C6108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19BFB5-8C8E-F241-6223-731A4B09B1FB}"/>
              </a:ext>
            </a:extLst>
          </p:cNvPr>
          <p:cNvSpPr>
            <a:spLocks noGrp="1"/>
          </p:cNvSpPr>
          <p:nvPr>
            <p:ph type="dt" sz="half" idx="10"/>
          </p:nvPr>
        </p:nvSpPr>
        <p:spPr/>
        <p:txBody>
          <a:bodyPr/>
          <a:lstStyle/>
          <a:p>
            <a:fld id="{94EF4460-E679-4C0E-BD23-4343D3A07608}" type="datetimeFigureOut">
              <a:rPr lang="en-US" smtClean="0"/>
              <a:t>3/15/2023</a:t>
            </a:fld>
            <a:endParaRPr lang="en-US"/>
          </a:p>
        </p:txBody>
      </p:sp>
      <p:sp>
        <p:nvSpPr>
          <p:cNvPr id="6" name="Footer Placeholder 5">
            <a:extLst>
              <a:ext uri="{FF2B5EF4-FFF2-40B4-BE49-F238E27FC236}">
                <a16:creationId xmlns:a16="http://schemas.microsoft.com/office/drawing/2014/main" id="{A2FA0CDE-773C-BE59-E7E3-4959DB765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A5AE7-8566-1A3F-547F-544F27ED7B56}"/>
              </a:ext>
            </a:extLst>
          </p:cNvPr>
          <p:cNvSpPr>
            <a:spLocks noGrp="1"/>
          </p:cNvSpPr>
          <p:nvPr>
            <p:ph type="sldNum" sz="quarter" idx="12"/>
          </p:nvPr>
        </p:nvSpPr>
        <p:spPr/>
        <p:txBody>
          <a:bodyPr/>
          <a:lstStyle/>
          <a:p>
            <a:fld id="{A1D0CDA6-7503-4F15-BAAD-9C7FD29D484C}" type="slidenum">
              <a:rPr lang="en-US" smtClean="0"/>
              <a:t>‹#›</a:t>
            </a:fld>
            <a:endParaRPr lang="en-US"/>
          </a:p>
        </p:txBody>
      </p:sp>
    </p:spTree>
    <p:extLst>
      <p:ext uri="{BB962C8B-B14F-4D97-AF65-F5344CB8AC3E}">
        <p14:creationId xmlns:p14="http://schemas.microsoft.com/office/powerpoint/2010/main" val="3285869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64B738-03FB-5B57-3FC2-8D27FDC90A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E58ACB-C3C0-4949-D9B1-0C8DFBCD4F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94BBF-3F72-EF7F-4870-E723D14B66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EF4460-E679-4C0E-BD23-4343D3A07608}" type="datetimeFigureOut">
              <a:rPr lang="en-US" smtClean="0"/>
              <a:t>3/15/2023</a:t>
            </a:fld>
            <a:endParaRPr lang="en-US"/>
          </a:p>
        </p:txBody>
      </p:sp>
      <p:sp>
        <p:nvSpPr>
          <p:cNvPr id="5" name="Footer Placeholder 4">
            <a:extLst>
              <a:ext uri="{FF2B5EF4-FFF2-40B4-BE49-F238E27FC236}">
                <a16:creationId xmlns:a16="http://schemas.microsoft.com/office/drawing/2014/main" id="{02F60E20-25E3-E544-EB59-605CB83FC2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3684C9-5087-B816-EBF8-60E24DFEB7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D0CDA6-7503-4F15-BAAD-9C7FD29D484C}" type="slidenum">
              <a:rPr lang="en-US" smtClean="0"/>
              <a:t>‹#›</a:t>
            </a:fld>
            <a:endParaRPr lang="en-US"/>
          </a:p>
        </p:txBody>
      </p:sp>
    </p:spTree>
    <p:extLst>
      <p:ext uri="{BB962C8B-B14F-4D97-AF65-F5344CB8AC3E}">
        <p14:creationId xmlns:p14="http://schemas.microsoft.com/office/powerpoint/2010/main" val="2824496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ppropriations.senate.gov/imo/media/doc/FY2024%20Appropriations%20Requests%20General%20Guidance.pdf" TargetMode="External"/><Relationship Id="rId2" Type="http://schemas.openxmlformats.org/officeDocument/2006/relationships/hyperlink" Target="https://appropriations.house.gov/subcommittees/financial-services-and-general-government-118th-congres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document/d/15AZXiTwBCh_wBidnVvijZf46Rv3h-MTc/edit?usp=sharing&amp;ouid=105851577656159327972&amp;rtpof=true&amp;sd=true" TargetMode="External"/><Relationship Id="rId2" Type="http://schemas.openxmlformats.org/officeDocument/2006/relationships/hyperlink" Target="https://docs.google.com/forms/d/e/1FAIpQLSfuroXCFiEE6oUomoGX8U-7eZsjCBKh89SvSTztZEQIuCVO4g/viewform" TargetMode="External"/><Relationship Id="rId1" Type="http://schemas.openxmlformats.org/officeDocument/2006/relationships/slideLayout" Target="../slideLayouts/slideLayout2.xml"/><Relationship Id="rId5" Type="http://schemas.openxmlformats.org/officeDocument/2006/relationships/hyperlink" Target="mailto:Valerie.Foy@mail.house.gov" TargetMode="External"/><Relationship Id="rId4" Type="http://schemas.openxmlformats.org/officeDocument/2006/relationships/hyperlink" Target="mailto:Erika.Ninoyu@mail.house.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1.jpeg">
            <a:extLst>
              <a:ext uri="{FF2B5EF4-FFF2-40B4-BE49-F238E27FC236}">
                <a16:creationId xmlns:a16="http://schemas.microsoft.com/office/drawing/2014/main" id="{66E720CE-3DB7-404B-E701-F9858C0DB3B2}"/>
              </a:ext>
            </a:extLst>
          </p:cNvPr>
          <p:cNvPicPr>
            <a:picLocks noChangeAspect="1"/>
          </p:cNvPicPr>
          <p:nvPr/>
        </p:nvPicPr>
        <p:blipFill>
          <a:blip r:embed="rId2" cstate="print"/>
          <a:stretch>
            <a:fillRect/>
          </a:stretch>
        </p:blipFill>
        <p:spPr>
          <a:xfrm>
            <a:off x="1289303" y="1721230"/>
            <a:ext cx="9613397" cy="1009406"/>
          </a:xfrm>
          <a:prstGeom prst="rect">
            <a:avLst/>
          </a:prstGeom>
        </p:spPr>
      </p:pic>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087C50-8E8F-8198-717E-DE0C0C215F01}"/>
              </a:ext>
            </a:extLst>
          </p:cNvPr>
          <p:cNvSpPr>
            <a:spLocks noGrp="1"/>
          </p:cNvSpPr>
          <p:nvPr>
            <p:ph type="ctrTitle"/>
          </p:nvPr>
        </p:nvSpPr>
        <p:spPr>
          <a:xfrm>
            <a:off x="1289304" y="3429000"/>
            <a:ext cx="8921672" cy="1713305"/>
          </a:xfrm>
        </p:spPr>
        <p:txBody>
          <a:bodyPr anchor="b">
            <a:normAutofit/>
          </a:bodyPr>
          <a:lstStyle/>
          <a:p>
            <a:pPr algn="l"/>
            <a:r>
              <a:rPr lang="en-US" sz="8000"/>
              <a:t>Legislation Update </a:t>
            </a:r>
          </a:p>
        </p:txBody>
      </p:sp>
      <p:sp>
        <p:nvSpPr>
          <p:cNvPr id="3" name="Subtitle 2">
            <a:extLst>
              <a:ext uri="{FF2B5EF4-FFF2-40B4-BE49-F238E27FC236}">
                <a16:creationId xmlns:a16="http://schemas.microsoft.com/office/drawing/2014/main" id="{968C1105-F36E-0646-4390-964A48EB29B6}"/>
              </a:ext>
            </a:extLst>
          </p:cNvPr>
          <p:cNvSpPr>
            <a:spLocks noGrp="1"/>
          </p:cNvSpPr>
          <p:nvPr>
            <p:ph type="subTitle" idx="1"/>
          </p:nvPr>
        </p:nvSpPr>
        <p:spPr>
          <a:xfrm>
            <a:off x="1289303" y="5142305"/>
            <a:ext cx="7321298" cy="753165"/>
          </a:xfrm>
        </p:spPr>
        <p:txBody>
          <a:bodyPr anchor="t">
            <a:normAutofit/>
          </a:bodyPr>
          <a:lstStyle/>
          <a:p>
            <a:pPr algn="l"/>
            <a:r>
              <a:rPr lang="en-US" sz="1900" dirty="0"/>
              <a:t>Bob Rapoza </a:t>
            </a:r>
          </a:p>
          <a:p>
            <a:pPr algn="l"/>
            <a:r>
              <a:rPr lang="en-US" sz="1900" dirty="0"/>
              <a:t>March 15, 2023 </a:t>
            </a:r>
          </a:p>
        </p:txBody>
      </p:sp>
    </p:spTree>
    <p:extLst>
      <p:ext uri="{BB962C8B-B14F-4D97-AF65-F5344CB8AC3E}">
        <p14:creationId xmlns:p14="http://schemas.microsoft.com/office/powerpoint/2010/main" val="3301487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D1154-A6CD-6B54-E707-287A8D28C4EF}"/>
              </a:ext>
            </a:extLst>
          </p:cNvPr>
          <p:cNvSpPr>
            <a:spLocks noGrp="1"/>
          </p:cNvSpPr>
          <p:nvPr>
            <p:ph type="ctrTitle"/>
          </p:nvPr>
        </p:nvSpPr>
        <p:spPr>
          <a:xfrm>
            <a:off x="1524000" y="813733"/>
            <a:ext cx="9144000" cy="354350"/>
          </a:xfrm>
        </p:spPr>
        <p:txBody>
          <a:bodyPr>
            <a:normAutofit/>
          </a:bodyPr>
          <a:lstStyle/>
          <a:p>
            <a:r>
              <a:rPr lang="en-US" sz="1800" b="1" dirty="0"/>
              <a:t>State Fact Sheets</a:t>
            </a:r>
          </a:p>
        </p:txBody>
      </p:sp>
      <p:sp>
        <p:nvSpPr>
          <p:cNvPr id="3" name="Subtitle 2">
            <a:extLst>
              <a:ext uri="{FF2B5EF4-FFF2-40B4-BE49-F238E27FC236}">
                <a16:creationId xmlns:a16="http://schemas.microsoft.com/office/drawing/2014/main" id="{7176DEB9-0553-625A-954F-D61E145716A8}"/>
              </a:ext>
            </a:extLst>
          </p:cNvPr>
          <p:cNvSpPr>
            <a:spLocks noGrp="1"/>
          </p:cNvSpPr>
          <p:nvPr>
            <p:ph type="subTitle" idx="1"/>
          </p:nvPr>
        </p:nvSpPr>
        <p:spPr/>
        <p:txBody>
          <a:bodyPr/>
          <a:lstStyle/>
          <a:p>
            <a:endParaRPr lang="en-US" dirty="0"/>
          </a:p>
        </p:txBody>
      </p:sp>
      <p:pic>
        <p:nvPicPr>
          <p:cNvPr id="7" name="Picture 6">
            <a:extLst>
              <a:ext uri="{FF2B5EF4-FFF2-40B4-BE49-F238E27FC236}">
                <a16:creationId xmlns:a16="http://schemas.microsoft.com/office/drawing/2014/main" id="{6A8A69F0-07DF-55BB-8EFA-AB687983BB74}"/>
              </a:ext>
            </a:extLst>
          </p:cNvPr>
          <p:cNvPicPr>
            <a:picLocks noChangeAspect="1"/>
          </p:cNvPicPr>
          <p:nvPr/>
        </p:nvPicPr>
        <p:blipFill>
          <a:blip r:embed="rId2"/>
          <a:stretch>
            <a:fillRect/>
          </a:stretch>
        </p:blipFill>
        <p:spPr>
          <a:xfrm>
            <a:off x="3606213" y="1502229"/>
            <a:ext cx="5315134" cy="5257800"/>
          </a:xfrm>
          <a:prstGeom prst="rect">
            <a:avLst/>
          </a:prstGeom>
        </p:spPr>
      </p:pic>
    </p:spTree>
    <p:extLst>
      <p:ext uri="{BB962C8B-B14F-4D97-AF65-F5344CB8AC3E}">
        <p14:creationId xmlns:p14="http://schemas.microsoft.com/office/powerpoint/2010/main" val="1394146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2D9F6-7A7B-C805-EAAD-F72E314E3917}"/>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37B83AE-6BD9-09F8-3990-FF7267ED2A23}"/>
              </a:ext>
            </a:extLst>
          </p:cNvPr>
          <p:cNvSpPr>
            <a:spLocks noGrp="1"/>
          </p:cNvSpPr>
          <p:nvPr>
            <p:ph type="subTitle" idx="1"/>
          </p:nvPr>
        </p:nvSpPr>
        <p:spPr/>
        <p:txBody>
          <a:bodyPr/>
          <a:lstStyle/>
          <a:p>
            <a:endParaRPr lang="en-US"/>
          </a:p>
        </p:txBody>
      </p:sp>
      <p:pic>
        <p:nvPicPr>
          <p:cNvPr id="5" name="Picture 2" descr="History of the United States public debt - Wikipedia">
            <a:extLst>
              <a:ext uri="{FF2B5EF4-FFF2-40B4-BE49-F238E27FC236}">
                <a16:creationId xmlns:a16="http://schemas.microsoft.com/office/drawing/2014/main" id="{C8163444-801E-835E-279B-F4F590BFFCB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0936" y="435343"/>
            <a:ext cx="9614076" cy="4815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737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4B24E2-E89F-73A5-81B9-B606E869EBFF}"/>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4200" kern="1200">
                <a:solidFill>
                  <a:schemeClr val="tx1"/>
                </a:solidFill>
                <a:latin typeface="+mj-lt"/>
                <a:ea typeface="+mj-ea"/>
                <a:cs typeface="+mj-cs"/>
              </a:rPr>
              <a:t>Total Federal Discretionary Spending FY 23 (enacted)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A0B11B88-0E35-E1E6-635C-5730F7757F72}"/>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indent="-228600" algn="l">
              <a:buFont typeface="Arial" panose="020B0604020202020204" pitchFamily="34" charset="0"/>
              <a:buChar char="•"/>
            </a:pPr>
            <a:r>
              <a:rPr lang="en-US" sz="2200" dirty="0"/>
              <a:t>Defense -- $858 Billion</a:t>
            </a:r>
          </a:p>
          <a:p>
            <a:pPr indent="-228600" algn="l">
              <a:buFont typeface="Arial" panose="020B0604020202020204" pitchFamily="34" charset="0"/>
              <a:buChar char="•"/>
            </a:pPr>
            <a:r>
              <a:rPr lang="en-US" sz="2200" dirty="0"/>
              <a:t>Domestic - $734 Billion</a:t>
            </a:r>
          </a:p>
          <a:p>
            <a:pPr indent="-228600" algn="l">
              <a:buFont typeface="Arial" panose="020B0604020202020204" pitchFamily="34" charset="0"/>
              <a:buChar char="•"/>
            </a:pPr>
            <a:r>
              <a:rPr lang="en-US" sz="2200" dirty="0"/>
              <a:t>Total $1.592 Trillion </a:t>
            </a:r>
          </a:p>
          <a:p>
            <a:pPr indent="-228600" algn="l">
              <a:buFont typeface="Arial" panose="020B0604020202020204" pitchFamily="34" charset="0"/>
              <a:buChar char="•"/>
            </a:pPr>
            <a:endParaRPr lang="en-US" sz="2200" dirty="0"/>
          </a:p>
          <a:p>
            <a:pPr indent="-228600" algn="l">
              <a:buFont typeface="Arial" panose="020B0604020202020204" pitchFamily="34" charset="0"/>
              <a:buChar char="•"/>
            </a:pPr>
            <a:r>
              <a:rPr lang="en-US" sz="2200" dirty="0"/>
              <a:t>Reduction to FY 22 level - $130 billion</a:t>
            </a:r>
          </a:p>
        </p:txBody>
      </p:sp>
    </p:spTree>
    <p:extLst>
      <p:ext uri="{BB962C8B-B14F-4D97-AF65-F5344CB8AC3E}">
        <p14:creationId xmlns:p14="http://schemas.microsoft.com/office/powerpoint/2010/main" val="1413745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02002-3A6D-F40B-C5B9-D171380AA5A0}"/>
              </a:ext>
            </a:extLst>
          </p:cNvPr>
          <p:cNvSpPr>
            <a:spLocks noGrp="1"/>
          </p:cNvSpPr>
          <p:nvPr>
            <p:ph type="title"/>
          </p:nvPr>
        </p:nvSpPr>
        <p:spPr/>
        <p:txBody>
          <a:bodyPr/>
          <a:lstStyle/>
          <a:p>
            <a:pPr algn="ctr"/>
            <a:r>
              <a:rPr lang="en-US" dirty="0"/>
              <a:t>Changes in House Appropriations	</a:t>
            </a:r>
          </a:p>
        </p:txBody>
      </p:sp>
      <p:graphicFrame>
        <p:nvGraphicFramePr>
          <p:cNvPr id="12" name="Content Placeholder 11">
            <a:extLst>
              <a:ext uri="{FF2B5EF4-FFF2-40B4-BE49-F238E27FC236}">
                <a16:creationId xmlns:a16="http://schemas.microsoft.com/office/drawing/2014/main" id="{62BDFEF5-D6B5-6CDF-393C-0F467786D280}"/>
              </a:ext>
            </a:extLst>
          </p:cNvPr>
          <p:cNvGraphicFramePr>
            <a:graphicFrameLocks noGrp="1"/>
          </p:cNvGraphicFramePr>
          <p:nvPr>
            <p:ph idx="1"/>
          </p:nvPr>
        </p:nvGraphicFramePr>
        <p:xfrm>
          <a:off x="1069975" y="2120900"/>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5168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0C425-902E-64C8-F22E-ABED00BA4222}"/>
              </a:ext>
            </a:extLst>
          </p:cNvPr>
          <p:cNvSpPr>
            <a:spLocks noGrp="1"/>
          </p:cNvSpPr>
          <p:nvPr>
            <p:ph type="title"/>
          </p:nvPr>
        </p:nvSpPr>
        <p:spPr/>
        <p:txBody>
          <a:bodyPr/>
          <a:lstStyle/>
          <a:p>
            <a:pPr algn="ctr"/>
            <a:r>
              <a:rPr lang="en-US" dirty="0"/>
              <a:t>Changes in Senate Appropriations</a:t>
            </a:r>
          </a:p>
        </p:txBody>
      </p:sp>
      <p:graphicFrame>
        <p:nvGraphicFramePr>
          <p:cNvPr id="4" name="Content Placeholder 11">
            <a:extLst>
              <a:ext uri="{FF2B5EF4-FFF2-40B4-BE49-F238E27FC236}">
                <a16:creationId xmlns:a16="http://schemas.microsoft.com/office/drawing/2014/main" id="{12263B2A-14FA-56A0-8A6E-243593804B02}"/>
              </a:ext>
            </a:extLst>
          </p:cNvPr>
          <p:cNvGraphicFramePr>
            <a:graphicFrameLocks noGrp="1"/>
          </p:cNvGraphicFramePr>
          <p:nvPr>
            <p:ph idx="1"/>
          </p:nvPr>
        </p:nvGraphicFramePr>
        <p:xfrm>
          <a:off x="1069975" y="2120900"/>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9472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626B6D-0CDC-15A2-C08E-FCDD84B2D91C}"/>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Details on CDFI Fund FY 24 Budget </a:t>
            </a:r>
          </a:p>
        </p:txBody>
      </p:sp>
      <p:sp>
        <p:nvSpPr>
          <p:cNvPr id="3" name="Content Placeholder 2">
            <a:extLst>
              <a:ext uri="{FF2B5EF4-FFF2-40B4-BE49-F238E27FC236}">
                <a16:creationId xmlns:a16="http://schemas.microsoft.com/office/drawing/2014/main" id="{1DC01C39-6759-CD00-CB65-A1B70A5D97B5}"/>
              </a:ext>
            </a:extLst>
          </p:cNvPr>
          <p:cNvSpPr>
            <a:spLocks noGrp="1"/>
          </p:cNvSpPr>
          <p:nvPr>
            <p:ph idx="1"/>
          </p:nvPr>
        </p:nvSpPr>
        <p:spPr>
          <a:xfrm>
            <a:off x="4810259" y="649480"/>
            <a:ext cx="6555347" cy="5546047"/>
          </a:xfrm>
        </p:spPr>
        <p:txBody>
          <a:bodyPr anchor="ctr">
            <a:normAutofit/>
          </a:bodyPr>
          <a:lstStyle/>
          <a:p>
            <a:pPr marL="0" indent="0" algn="ctr">
              <a:buNone/>
            </a:pPr>
            <a:r>
              <a:rPr lang="en-US" sz="2400" b="1" dirty="0">
                <a:solidFill>
                  <a:schemeClr val="accent1"/>
                </a:solidFill>
                <a:latin typeface="+mj-lt"/>
              </a:rPr>
              <a:t>$341 million: + $17  million above FY 23</a:t>
            </a:r>
          </a:p>
          <a:p>
            <a:pPr marL="342900" marR="167005" lvl="0" indent="-342900">
              <a:spcBef>
                <a:spcPts val="0"/>
              </a:spcBef>
              <a:spcAft>
                <a:spcPts val="800"/>
              </a:spcAft>
              <a:buSzPts val="1100"/>
              <a:buFont typeface="Wingdings" panose="05000000000000000000" pitchFamily="2" charset="2"/>
              <a:buChar char=""/>
              <a:tabLst>
                <a:tab pos="796290" algn="l"/>
              </a:tabLst>
            </a:pPr>
            <a:r>
              <a:rPr lang="en-US" sz="2000" dirty="0">
                <a:effectLst/>
                <a:latin typeface="+mj-lt"/>
                <a:ea typeface="Wingdings" panose="05000000000000000000" pitchFamily="2" charset="2"/>
                <a:cs typeface="Wingdings" panose="05000000000000000000" pitchFamily="2" charset="2"/>
              </a:rPr>
              <a:t>$201.179 million for grants for Financial Assistance (FA) and Technical Assistance (TA), which builds the capacity of CDFIs to leverage other private and public resources that finance a variety of small businesses, affordable housing, and community facilities, CDFI assistance to persons with disabilities, areas of persistent poverty, and the Economic Mobility</a:t>
            </a:r>
            <a:r>
              <a:rPr lang="en-US" sz="2000" spc="-25" dirty="0">
                <a:effectLst/>
                <a:latin typeface="+mj-lt"/>
                <a:ea typeface="Wingdings" panose="05000000000000000000" pitchFamily="2" charset="2"/>
                <a:cs typeface="Wingdings" panose="05000000000000000000" pitchFamily="2" charset="2"/>
              </a:rPr>
              <a:t> </a:t>
            </a:r>
            <a:r>
              <a:rPr lang="en-US" sz="2000" dirty="0">
                <a:effectLst/>
                <a:latin typeface="+mj-lt"/>
                <a:ea typeface="Wingdings" panose="05000000000000000000" pitchFamily="2" charset="2"/>
                <a:cs typeface="Wingdings" panose="05000000000000000000" pitchFamily="2" charset="2"/>
              </a:rPr>
              <a:t>Corps;</a:t>
            </a:r>
          </a:p>
          <a:p>
            <a:pPr marL="342900" marR="0" lvl="0" indent="-342900">
              <a:spcBef>
                <a:spcPts val="5"/>
              </a:spcBef>
              <a:spcAft>
                <a:spcPts val="800"/>
              </a:spcAft>
              <a:buSzPts val="1100"/>
              <a:buFont typeface="Wingdings" panose="05000000000000000000" pitchFamily="2" charset="2"/>
              <a:buChar char=""/>
              <a:tabLst>
                <a:tab pos="796290" algn="l"/>
              </a:tabLst>
            </a:pPr>
            <a:r>
              <a:rPr lang="en-US" sz="2000" dirty="0">
                <a:effectLst/>
                <a:latin typeface="+mj-lt"/>
                <a:ea typeface="Wingdings" panose="05000000000000000000" pitchFamily="2" charset="2"/>
                <a:cs typeface="Wingdings" panose="05000000000000000000" pitchFamily="2" charset="2"/>
              </a:rPr>
              <a:t>$25 million for Native Initiatives</a:t>
            </a:r>
            <a:r>
              <a:rPr lang="en-US" sz="2000" spc="-30" dirty="0">
                <a:effectLst/>
                <a:latin typeface="+mj-lt"/>
                <a:ea typeface="Wingdings" panose="05000000000000000000" pitchFamily="2" charset="2"/>
                <a:cs typeface="Wingdings" panose="05000000000000000000" pitchFamily="2" charset="2"/>
              </a:rPr>
              <a:t> </a:t>
            </a:r>
            <a:r>
              <a:rPr lang="en-US" sz="2000" dirty="0">
                <a:effectLst/>
                <a:latin typeface="+mj-lt"/>
                <a:ea typeface="Wingdings" panose="05000000000000000000" pitchFamily="2" charset="2"/>
                <a:cs typeface="Wingdings" panose="05000000000000000000" pitchFamily="2" charset="2"/>
              </a:rPr>
              <a:t>program;</a:t>
            </a:r>
          </a:p>
          <a:p>
            <a:pPr marL="342900" marR="0" lvl="0" indent="-342900">
              <a:spcBef>
                <a:spcPts val="5"/>
              </a:spcBef>
              <a:spcAft>
                <a:spcPts val="800"/>
              </a:spcAft>
              <a:buSzPts val="1100"/>
              <a:buFont typeface="Wingdings" panose="05000000000000000000" pitchFamily="2" charset="2"/>
              <a:buChar char=""/>
              <a:tabLst>
                <a:tab pos="796290" algn="l"/>
              </a:tabLst>
            </a:pPr>
            <a:r>
              <a:rPr lang="en-US" sz="2000" dirty="0">
                <a:effectLst/>
                <a:latin typeface="+mj-lt"/>
                <a:ea typeface="Wingdings" panose="05000000000000000000" pitchFamily="2" charset="2"/>
                <a:cs typeface="Wingdings" panose="05000000000000000000" pitchFamily="2" charset="2"/>
              </a:rPr>
              <a:t>$24 million for Healthy Food Financing; </a:t>
            </a:r>
          </a:p>
          <a:p>
            <a:pPr marL="342900" marR="0" lvl="0" indent="-342900">
              <a:spcBef>
                <a:spcPts val="0"/>
              </a:spcBef>
              <a:spcAft>
                <a:spcPts val="800"/>
              </a:spcAft>
              <a:buSzPts val="1100"/>
              <a:buFont typeface="Wingdings" panose="05000000000000000000" pitchFamily="2" charset="2"/>
              <a:buChar char=""/>
              <a:tabLst>
                <a:tab pos="796290" algn="l"/>
              </a:tabLst>
            </a:pPr>
            <a:r>
              <a:rPr lang="en-US" sz="2000" dirty="0">
                <a:effectLst/>
                <a:latin typeface="+mj-lt"/>
                <a:ea typeface="Wingdings" panose="05000000000000000000" pitchFamily="2" charset="2"/>
                <a:cs typeface="Wingdings" panose="05000000000000000000" pitchFamily="2" charset="2"/>
              </a:rPr>
              <a:t>$35 million for the Bank Enterprise Award</a:t>
            </a:r>
            <a:r>
              <a:rPr lang="en-US" sz="2000" spc="-30" dirty="0">
                <a:effectLst/>
                <a:latin typeface="+mj-lt"/>
                <a:ea typeface="Wingdings" panose="05000000000000000000" pitchFamily="2" charset="2"/>
                <a:cs typeface="Wingdings" panose="05000000000000000000" pitchFamily="2" charset="2"/>
              </a:rPr>
              <a:t> </a:t>
            </a:r>
            <a:r>
              <a:rPr lang="en-US" sz="2000" dirty="0">
                <a:effectLst/>
                <a:latin typeface="+mj-lt"/>
                <a:ea typeface="Wingdings" panose="05000000000000000000" pitchFamily="2" charset="2"/>
                <a:cs typeface="Wingdings" panose="05000000000000000000" pitchFamily="2" charset="2"/>
              </a:rPr>
              <a:t>program;</a:t>
            </a:r>
          </a:p>
          <a:p>
            <a:pPr marL="342900" marR="0" lvl="0" indent="-342900">
              <a:spcBef>
                <a:spcPts val="0"/>
              </a:spcBef>
              <a:spcAft>
                <a:spcPts val="800"/>
              </a:spcAft>
              <a:buSzPts val="1100"/>
              <a:buFont typeface="Wingdings" panose="05000000000000000000" pitchFamily="2" charset="2"/>
              <a:buChar char=""/>
              <a:tabLst>
                <a:tab pos="796290" algn="l"/>
              </a:tabLst>
            </a:pPr>
            <a:r>
              <a:rPr lang="en-US" sz="2000" dirty="0">
                <a:effectLst/>
                <a:latin typeface="+mj-lt"/>
                <a:ea typeface="Wingdings" panose="05000000000000000000" pitchFamily="2" charset="2"/>
                <a:cs typeface="Wingdings" panose="05000000000000000000" pitchFamily="2" charset="2"/>
              </a:rPr>
              <a:t>$9  million for the Small Dollar Loan Fund program;</a:t>
            </a:r>
            <a:r>
              <a:rPr lang="en-US" sz="2000" spc="-30" dirty="0">
                <a:effectLst/>
                <a:latin typeface="+mj-lt"/>
                <a:ea typeface="Wingdings" panose="05000000000000000000" pitchFamily="2" charset="2"/>
                <a:cs typeface="Wingdings" panose="05000000000000000000" pitchFamily="2" charset="2"/>
              </a:rPr>
              <a:t> </a:t>
            </a:r>
            <a:endParaRPr lang="en-US" sz="2000" dirty="0">
              <a:effectLst/>
              <a:latin typeface="+mj-lt"/>
              <a:ea typeface="Wingdings" panose="05000000000000000000" pitchFamily="2" charset="2"/>
              <a:cs typeface="Wingdings" panose="05000000000000000000" pitchFamily="2" charset="2"/>
            </a:endParaRPr>
          </a:p>
          <a:p>
            <a:pPr marL="342900" marR="0" lvl="0" indent="-342900">
              <a:spcBef>
                <a:spcPts val="5"/>
              </a:spcBef>
              <a:spcAft>
                <a:spcPts val="800"/>
              </a:spcAft>
              <a:buSzPts val="1100"/>
              <a:buFont typeface="Wingdings" panose="05000000000000000000" pitchFamily="2" charset="2"/>
              <a:buChar char=""/>
              <a:tabLst>
                <a:tab pos="796290" algn="l"/>
              </a:tabLst>
            </a:pPr>
            <a:r>
              <a:rPr lang="en-US" sz="2000" dirty="0">
                <a:effectLst/>
                <a:latin typeface="+mj-lt"/>
                <a:ea typeface="Wingdings" panose="05000000000000000000" pitchFamily="2" charset="2"/>
                <a:cs typeface="Wingdings" panose="05000000000000000000" pitchFamily="2" charset="2"/>
              </a:rPr>
              <a:t>$37.299  million for Administration and</a:t>
            </a:r>
            <a:r>
              <a:rPr lang="en-US" sz="2000" spc="-15" dirty="0">
                <a:effectLst/>
                <a:latin typeface="+mj-lt"/>
                <a:ea typeface="Wingdings" panose="05000000000000000000" pitchFamily="2" charset="2"/>
                <a:cs typeface="Wingdings" panose="05000000000000000000" pitchFamily="2" charset="2"/>
              </a:rPr>
              <a:t> </a:t>
            </a:r>
            <a:r>
              <a:rPr lang="en-US" sz="2000" dirty="0">
                <a:effectLst/>
                <a:latin typeface="+mj-lt"/>
                <a:ea typeface="Wingdings" panose="05000000000000000000" pitchFamily="2" charset="2"/>
                <a:cs typeface="Wingdings" panose="05000000000000000000" pitchFamily="2" charset="2"/>
              </a:rPr>
              <a:t>Research;</a:t>
            </a:r>
          </a:p>
          <a:p>
            <a:pPr marL="342900" marR="0" lvl="0" indent="-342900">
              <a:spcBef>
                <a:spcPts val="600"/>
              </a:spcBef>
              <a:spcAft>
                <a:spcPts val="800"/>
              </a:spcAft>
              <a:buSzPts val="1100"/>
              <a:buFont typeface="Wingdings" panose="05000000000000000000" pitchFamily="2" charset="2"/>
              <a:buChar char=""/>
              <a:tabLst>
                <a:tab pos="796290" algn="l"/>
              </a:tabLst>
            </a:pPr>
            <a:r>
              <a:rPr lang="en-US" sz="2000" dirty="0">
                <a:latin typeface="+mj-lt"/>
                <a:ea typeface="Wingdings" panose="05000000000000000000" pitchFamily="2" charset="2"/>
                <a:cs typeface="Wingdings" panose="05000000000000000000" pitchFamily="2" charset="2"/>
              </a:rPr>
              <a:t>$10 million for credit su</a:t>
            </a:r>
            <a:r>
              <a:rPr lang="en-US" sz="2000" dirty="0">
                <a:latin typeface="+mj-lt"/>
              </a:rPr>
              <a:t>bsidy for the bond guarantee program to support: $500 million program level</a:t>
            </a:r>
          </a:p>
        </p:txBody>
      </p:sp>
    </p:spTree>
    <p:extLst>
      <p:ext uri="{BB962C8B-B14F-4D97-AF65-F5344CB8AC3E}">
        <p14:creationId xmlns:p14="http://schemas.microsoft.com/office/powerpoint/2010/main" val="1443758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78E75F-8ABC-4C82-B44E-BB4038CDE66D}"/>
              </a:ext>
            </a:extLst>
          </p:cNvPr>
          <p:cNvSpPr>
            <a:spLocks noGrp="1"/>
          </p:cNvSpPr>
          <p:nvPr>
            <p:ph type="title"/>
          </p:nvPr>
        </p:nvSpPr>
        <p:spPr>
          <a:xfrm>
            <a:off x="838200" y="365125"/>
            <a:ext cx="10515600" cy="1325563"/>
          </a:xfrm>
        </p:spPr>
        <p:txBody>
          <a:bodyPr>
            <a:normAutofit/>
          </a:bodyPr>
          <a:lstStyle/>
          <a:p>
            <a:r>
              <a:rPr lang="en-US" sz="5400"/>
              <a:t>Important Dates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AB720D9-E95B-7768-255F-C39B9E2F5D00}"/>
              </a:ext>
            </a:extLst>
          </p:cNvPr>
          <p:cNvSpPr>
            <a:spLocks noGrp="1"/>
          </p:cNvSpPr>
          <p:nvPr>
            <p:ph idx="1"/>
          </p:nvPr>
        </p:nvSpPr>
        <p:spPr>
          <a:xfrm>
            <a:off x="838200" y="1929384"/>
            <a:ext cx="10515600" cy="4251960"/>
          </a:xfrm>
        </p:spPr>
        <p:txBody>
          <a:bodyPr>
            <a:normAutofit/>
          </a:bodyPr>
          <a:lstStyle/>
          <a:p>
            <a:r>
              <a:rPr lang="en-US" sz="2200" b="1"/>
              <a:t>March 16 – Closing of Bipartisan House Letter on CDFI Fund appropriations</a:t>
            </a:r>
          </a:p>
          <a:p>
            <a:r>
              <a:rPr lang="en-US" sz="2200"/>
              <a:t>March 24 -- Deadline for Member Requests to House Financial Services General Government Appropriations </a:t>
            </a:r>
            <a:r>
              <a:rPr lang="en-US" sz="2200">
                <a:hlinkClick r:id="rId2"/>
              </a:rPr>
              <a:t>https://appropriations.house.gov/subcommittees/financial-services-and-general-government-118th-congress</a:t>
            </a:r>
            <a:endParaRPr lang="en-US" sz="2200"/>
          </a:p>
          <a:p>
            <a:r>
              <a:rPr lang="en-US" sz="2200"/>
              <a:t>March 31- Deadline for Member Requests to Senate Financial Services General Government Appropriations </a:t>
            </a:r>
            <a:r>
              <a:rPr lang="en-US" sz="2200" u="sng">
                <a:effectLst/>
                <a:ea typeface="Calibri" panose="020F0502020204030204" pitchFamily="34" charset="0"/>
                <a:hlinkClick r:id="rId3"/>
              </a:rPr>
              <a:t>FY2024 Appropriations Requests General Guidance.pdf (senate.gov)</a:t>
            </a:r>
            <a:endParaRPr lang="en-US" sz="2200" u="sng">
              <a:effectLst/>
              <a:ea typeface="Calibri" panose="020F0502020204030204" pitchFamily="34" charset="0"/>
            </a:endParaRPr>
          </a:p>
          <a:p>
            <a:r>
              <a:rPr lang="en-US" sz="2200"/>
              <a:t>April 17( or later) – House marks and debates FY 24 Budget Resolution </a:t>
            </a:r>
          </a:p>
          <a:p>
            <a:r>
              <a:rPr lang="en-US" sz="2200"/>
              <a:t>May –June – House marks and considers FY 24 Appropriations bills</a:t>
            </a:r>
          </a:p>
          <a:p>
            <a:r>
              <a:rPr lang="en-US" sz="2200"/>
              <a:t>July –August – agreement, or not, on debt limit extension </a:t>
            </a:r>
          </a:p>
          <a:p>
            <a:pPr marL="0" indent="0">
              <a:buNone/>
            </a:pPr>
            <a:endParaRPr lang="en-US" sz="2200"/>
          </a:p>
        </p:txBody>
      </p:sp>
    </p:spTree>
    <p:extLst>
      <p:ext uri="{BB962C8B-B14F-4D97-AF65-F5344CB8AC3E}">
        <p14:creationId xmlns:p14="http://schemas.microsoft.com/office/powerpoint/2010/main" val="2389625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B9C32D-A336-AE3A-21DD-3BE3FA87B9A4}"/>
              </a:ext>
            </a:extLst>
          </p:cNvPr>
          <p:cNvSpPr>
            <a:spLocks noGrp="1"/>
          </p:cNvSpPr>
          <p:nvPr>
            <p:ph type="title"/>
          </p:nvPr>
        </p:nvSpPr>
        <p:spPr>
          <a:xfrm>
            <a:off x="6657716" y="467271"/>
            <a:ext cx="4195674" cy="2052522"/>
          </a:xfrm>
        </p:spPr>
        <p:txBody>
          <a:bodyPr anchor="b">
            <a:normAutofit/>
          </a:bodyPr>
          <a:lstStyle/>
          <a:p>
            <a:r>
              <a:rPr lang="en-US" sz="4300" dirty="0"/>
              <a:t>House Appropriations Letter</a:t>
            </a:r>
          </a:p>
        </p:txBody>
      </p:sp>
      <p:grpSp>
        <p:nvGrpSpPr>
          <p:cNvPr id="1033" name="Group 1032">
            <a:extLst>
              <a:ext uri="{FF2B5EF4-FFF2-40B4-BE49-F238E27FC236}">
                <a16:creationId xmlns:a16="http://schemas.microsoft.com/office/drawing/2014/main" id="{05BBA018-FA75-43BF-99E6-1F5245727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753" y="703679"/>
            <a:ext cx="753718" cy="1016562"/>
            <a:chOff x="422753" y="703679"/>
            <a:chExt cx="753718" cy="1016562"/>
          </a:xfrm>
        </p:grpSpPr>
        <p:sp>
          <p:nvSpPr>
            <p:cNvPr id="103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0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sp>
        <p:nvSpPr>
          <p:cNvPr id="1037" name="Freeform: Shape 1036">
            <a:extLst>
              <a:ext uri="{FF2B5EF4-FFF2-40B4-BE49-F238E27FC236}">
                <a16:creationId xmlns:a16="http://schemas.microsoft.com/office/drawing/2014/main" id="{AB673405-BF85-493E-8558-0DCBEDB2B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79610"/>
            <a:ext cx="4831130" cy="4078390"/>
          </a:xfrm>
          <a:custGeom>
            <a:avLst/>
            <a:gdLst>
              <a:gd name="connsiteX0" fmla="*/ 1960035 w 4831130"/>
              <a:gd name="connsiteY0" fmla="*/ 0 h 4078390"/>
              <a:gd name="connsiteX1" fmla="*/ 4831130 w 4831130"/>
              <a:gd name="connsiteY1" fmla="*/ 2871095 h 4078390"/>
              <a:gd name="connsiteX2" fmla="*/ 4605505 w 4831130"/>
              <a:gd name="connsiteY2" fmla="*/ 3988655 h 4078390"/>
              <a:gd name="connsiteX3" fmla="*/ 4562278 w 4831130"/>
              <a:gd name="connsiteY3" fmla="*/ 4078390 h 4078390"/>
              <a:gd name="connsiteX4" fmla="*/ 0 w 4831130"/>
              <a:gd name="connsiteY4" fmla="*/ 4078390 h 4078390"/>
              <a:gd name="connsiteX5" fmla="*/ 0 w 4831130"/>
              <a:gd name="connsiteY5" fmla="*/ 777181 h 4078390"/>
              <a:gd name="connsiteX6" fmla="*/ 133752 w 4831130"/>
              <a:gd name="connsiteY6" fmla="*/ 655619 h 4078390"/>
              <a:gd name="connsiteX7" fmla="*/ 1960035 w 4831130"/>
              <a:gd name="connsiteY7" fmla="*/ 0 h 40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1130" h="4078390">
                <a:moveTo>
                  <a:pt x="1960035" y="0"/>
                </a:moveTo>
                <a:cubicBezTo>
                  <a:pt x="3545697" y="0"/>
                  <a:pt x="4831130" y="1285433"/>
                  <a:pt x="4831130" y="2871095"/>
                </a:cubicBezTo>
                <a:cubicBezTo>
                  <a:pt x="4831130" y="3267511"/>
                  <a:pt x="4750791" y="3645162"/>
                  <a:pt x="4605505" y="3988655"/>
                </a:cubicBezTo>
                <a:lnTo>
                  <a:pt x="4562278" y="4078390"/>
                </a:lnTo>
                <a:lnTo>
                  <a:pt x="0" y="4078390"/>
                </a:lnTo>
                <a:lnTo>
                  <a:pt x="0" y="777181"/>
                </a:lnTo>
                <a:lnTo>
                  <a:pt x="133752" y="655619"/>
                </a:lnTo>
                <a:cubicBezTo>
                  <a:pt x="630047" y="246040"/>
                  <a:pt x="1266308" y="0"/>
                  <a:pt x="1960035"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9" name="Freeform: Shape 1038">
            <a:extLst>
              <a:ext uri="{FF2B5EF4-FFF2-40B4-BE49-F238E27FC236}">
                <a16:creationId xmlns:a16="http://schemas.microsoft.com/office/drawing/2014/main" id="{C64EAE84-A813-4501-BC71-DBD14BA02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59782" y="1"/>
            <a:ext cx="4195674" cy="3095741"/>
          </a:xfrm>
          <a:custGeom>
            <a:avLst/>
            <a:gdLst>
              <a:gd name="connsiteX0" fmla="*/ 252211 w 4195674"/>
              <a:gd name="connsiteY0" fmla="*/ 0 h 3095741"/>
              <a:gd name="connsiteX1" fmla="*/ 3943464 w 4195674"/>
              <a:gd name="connsiteY1" fmla="*/ 0 h 3095741"/>
              <a:gd name="connsiteX2" fmla="*/ 4030816 w 4195674"/>
              <a:gd name="connsiteY2" fmla="*/ 181331 h 3095741"/>
              <a:gd name="connsiteX3" fmla="*/ 4195674 w 4195674"/>
              <a:gd name="connsiteY3" fmla="*/ 997904 h 3095741"/>
              <a:gd name="connsiteX4" fmla="*/ 2097837 w 4195674"/>
              <a:gd name="connsiteY4" fmla="*/ 3095741 h 3095741"/>
              <a:gd name="connsiteX5" fmla="*/ 0 w 4195674"/>
              <a:gd name="connsiteY5" fmla="*/ 997904 h 3095741"/>
              <a:gd name="connsiteX6" fmla="*/ 164859 w 4195674"/>
              <a:gd name="connsiteY6" fmla="*/ 181331 h 30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5674" h="3095741">
                <a:moveTo>
                  <a:pt x="252211" y="0"/>
                </a:moveTo>
                <a:lnTo>
                  <a:pt x="3943464" y="0"/>
                </a:lnTo>
                <a:lnTo>
                  <a:pt x="4030816" y="181331"/>
                </a:lnTo>
                <a:cubicBezTo>
                  <a:pt x="4136972" y="432313"/>
                  <a:pt x="4195674" y="708253"/>
                  <a:pt x="4195674" y="997904"/>
                </a:cubicBezTo>
                <a:cubicBezTo>
                  <a:pt x="4195674" y="2156507"/>
                  <a:pt x="3256440" y="3095741"/>
                  <a:pt x="2097837" y="3095741"/>
                </a:cubicBezTo>
                <a:cubicBezTo>
                  <a:pt x="939234" y="3095741"/>
                  <a:pt x="0" y="2156507"/>
                  <a:pt x="0" y="997904"/>
                </a:cubicBezTo>
                <a:cubicBezTo>
                  <a:pt x="0" y="708253"/>
                  <a:pt x="58702" y="432313"/>
                  <a:pt x="164859" y="181331"/>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34856CCD-FAF3-234B-ABEA-382D453BD501}"/>
              </a:ext>
            </a:extLst>
          </p:cNvPr>
          <p:cNvPicPr>
            <a:picLocks noChangeAspect="1"/>
          </p:cNvPicPr>
          <p:nvPr/>
        </p:nvPicPr>
        <p:blipFill>
          <a:blip r:embed="rId2"/>
          <a:stretch>
            <a:fillRect/>
          </a:stretch>
        </p:blipFill>
        <p:spPr>
          <a:xfrm>
            <a:off x="3428531" y="165871"/>
            <a:ext cx="1569281" cy="2353922"/>
          </a:xfrm>
          <a:prstGeom prst="rect">
            <a:avLst/>
          </a:prstGeom>
        </p:spPr>
      </p:pic>
      <p:sp>
        <p:nvSpPr>
          <p:cNvPr id="3" name="Content Placeholder 2">
            <a:extLst>
              <a:ext uri="{FF2B5EF4-FFF2-40B4-BE49-F238E27FC236}">
                <a16:creationId xmlns:a16="http://schemas.microsoft.com/office/drawing/2014/main" id="{20FAD68F-EDBF-63DD-FEDD-6AAEEF6EC0D1}"/>
              </a:ext>
            </a:extLst>
          </p:cNvPr>
          <p:cNvSpPr>
            <a:spLocks noGrp="1"/>
          </p:cNvSpPr>
          <p:nvPr>
            <p:ph idx="1"/>
          </p:nvPr>
        </p:nvSpPr>
        <p:spPr>
          <a:xfrm>
            <a:off x="6657715" y="2990818"/>
            <a:ext cx="4195675" cy="2913872"/>
          </a:xfrm>
        </p:spPr>
        <p:txBody>
          <a:bodyPr anchor="t">
            <a:normAutofit/>
          </a:bodyPr>
          <a:lstStyle/>
          <a:p>
            <a:pPr marL="0" indent="0">
              <a:buNone/>
            </a:pPr>
            <a:r>
              <a:rPr lang="en-US" sz="2000" dirty="0"/>
              <a:t>Sponsors: </a:t>
            </a:r>
          </a:p>
          <a:p>
            <a:pPr marL="0" indent="0">
              <a:buNone/>
            </a:pPr>
            <a:r>
              <a:rPr lang="en-US" dirty="0">
                <a:solidFill>
                  <a:schemeClr val="accent1"/>
                </a:solidFill>
              </a:rPr>
              <a:t>Rep. Barbara Lee (D-CA)</a:t>
            </a:r>
          </a:p>
          <a:p>
            <a:pPr marL="0" indent="0">
              <a:buNone/>
            </a:pPr>
            <a:endParaRPr lang="en-US" dirty="0">
              <a:solidFill>
                <a:schemeClr val="accent1"/>
              </a:solidFill>
            </a:endParaRPr>
          </a:p>
          <a:p>
            <a:pPr marL="0" indent="0">
              <a:buNone/>
            </a:pPr>
            <a:endParaRPr lang="en-US" dirty="0">
              <a:solidFill>
                <a:schemeClr val="accent1"/>
              </a:solidFill>
            </a:endParaRPr>
          </a:p>
          <a:p>
            <a:pPr marL="0" indent="0">
              <a:buNone/>
            </a:pPr>
            <a:r>
              <a:rPr lang="en-US" dirty="0">
                <a:solidFill>
                  <a:schemeClr val="accent1"/>
                </a:solidFill>
              </a:rPr>
              <a:t>Rep. Don Bacon (R-NE)  </a:t>
            </a:r>
          </a:p>
        </p:txBody>
      </p:sp>
      <p:pic>
        <p:nvPicPr>
          <p:cNvPr id="1026" name="Picture 2" descr="U.S. Congressman Don Bacon Official Portrait">
            <a:extLst>
              <a:ext uri="{FF2B5EF4-FFF2-40B4-BE49-F238E27FC236}">
                <a16:creationId xmlns:a16="http://schemas.microsoft.com/office/drawing/2014/main" id="{2AC6824C-286A-66DB-FED4-B3386480441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5154" y="3684772"/>
            <a:ext cx="2752751" cy="2752751"/>
          </a:xfrm>
          <a:prstGeom prst="rect">
            <a:avLst/>
          </a:prstGeom>
          <a:noFill/>
          <a:extLst>
            <a:ext uri="{909E8E84-426E-40DD-AFC4-6F175D3DCCD1}">
              <a14:hiddenFill xmlns:a14="http://schemas.microsoft.com/office/drawing/2010/main">
                <a:solidFill>
                  <a:srgbClr val="FFFFFF"/>
                </a:solidFill>
              </a14:hiddenFill>
            </a:ext>
          </a:extLst>
        </p:spPr>
      </p:pic>
      <p:sp>
        <p:nvSpPr>
          <p:cNvPr id="104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solidFill>
                <a:srgbClr val="FFFFFF"/>
              </a:solidFill>
            </a:endParaRPr>
          </a:p>
        </p:txBody>
      </p:sp>
      <p:cxnSp>
        <p:nvCxnSpPr>
          <p:cNvPr id="1043" name="Straight Connector 104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675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79544-0CBF-0457-81FF-934EF8E89596}"/>
              </a:ext>
            </a:extLst>
          </p:cNvPr>
          <p:cNvSpPr>
            <a:spLocks noGrp="1"/>
          </p:cNvSpPr>
          <p:nvPr>
            <p:ph type="title"/>
          </p:nvPr>
        </p:nvSpPr>
        <p:spPr>
          <a:xfrm>
            <a:off x="838200" y="365125"/>
            <a:ext cx="10515600" cy="1325563"/>
          </a:xfrm>
        </p:spPr>
        <p:txBody>
          <a:bodyPr>
            <a:normAutofit/>
          </a:bodyPr>
          <a:lstStyle/>
          <a:p>
            <a:r>
              <a:rPr lang="en-US" sz="5400"/>
              <a:t>House Dear Colleague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A8A1F7B-A794-A4A7-3419-6458E323CBB6}"/>
              </a:ext>
            </a:extLst>
          </p:cNvPr>
          <p:cNvSpPr>
            <a:spLocks noGrp="1"/>
          </p:cNvSpPr>
          <p:nvPr>
            <p:ph idx="1"/>
          </p:nvPr>
        </p:nvSpPr>
        <p:spPr>
          <a:xfrm>
            <a:off x="838200" y="1929384"/>
            <a:ext cx="10515600" cy="4251960"/>
          </a:xfrm>
        </p:spPr>
        <p:txBody>
          <a:bodyPr>
            <a:normAutofit/>
          </a:bodyPr>
          <a:lstStyle/>
          <a:p>
            <a:pPr marL="0" marR="0">
              <a:spcBef>
                <a:spcPts val="0"/>
              </a:spcBef>
              <a:spcAft>
                <a:spcPts val="0"/>
              </a:spcAft>
            </a:pPr>
            <a:r>
              <a:rPr lang="en-US" sz="1000" b="1">
                <a:effectLst/>
                <a:latin typeface="Times New Roman" panose="02020603050405020304" pitchFamily="18" charset="0"/>
                <a:ea typeface="Calibri" panose="020F0502020204030204" pitchFamily="34" charset="0"/>
              </a:rPr>
              <a:t>Updated: Support the Community Development Financial Institutions (CDFI) Fund in FY24</a:t>
            </a:r>
            <a:endParaRPr lang="en-US" sz="1000">
              <a:effectLst/>
              <a:latin typeface="Calibri" panose="020F0502020204030204" pitchFamily="34" charset="0"/>
              <a:ea typeface="Calibri" panose="020F0502020204030204" pitchFamily="34" charset="0"/>
            </a:endParaRPr>
          </a:p>
          <a:p>
            <a:pPr marL="0" marR="0">
              <a:spcBef>
                <a:spcPts val="0"/>
              </a:spcBef>
              <a:spcAft>
                <a:spcPts val="0"/>
              </a:spcAft>
            </a:pPr>
            <a:r>
              <a:rPr lang="en-US" sz="1000">
                <a:effectLst/>
                <a:latin typeface="Helvetica Neue"/>
                <a:ea typeface="Calibri" panose="020F0502020204030204" pitchFamily="34" charset="0"/>
              </a:rPr>
              <a:t> </a:t>
            </a:r>
            <a:endParaRPr lang="en-US" sz="1000">
              <a:effectLst/>
              <a:latin typeface="Calibri" panose="020F0502020204030204" pitchFamily="34" charset="0"/>
              <a:ea typeface="Calibri" panose="020F0502020204030204" pitchFamily="34" charset="0"/>
            </a:endParaRPr>
          </a:p>
          <a:p>
            <a:pPr marL="0" marR="0">
              <a:spcBef>
                <a:spcPts val="0"/>
              </a:spcBef>
              <a:spcAft>
                <a:spcPts val="0"/>
              </a:spcAft>
            </a:pPr>
            <a:r>
              <a:rPr lang="en-US" sz="1000" b="1">
                <a:effectLst/>
                <a:latin typeface="Times New Roman" panose="02020603050405020304" pitchFamily="18" charset="0"/>
                <a:ea typeface="Calibri" panose="020F0502020204030204" pitchFamily="34" charset="0"/>
              </a:rPr>
              <a:t>Deadline: Thursday, March 16, 2023</a:t>
            </a:r>
            <a:endParaRPr lang="en-US" sz="1000">
              <a:effectLst/>
              <a:latin typeface="Calibri" panose="020F0502020204030204" pitchFamily="34" charset="0"/>
              <a:ea typeface="Calibri" panose="020F0502020204030204" pitchFamily="34" charset="0"/>
            </a:endParaRPr>
          </a:p>
          <a:p>
            <a:pPr marL="0" marR="0">
              <a:spcBef>
                <a:spcPts val="0"/>
              </a:spcBef>
              <a:spcAft>
                <a:spcPts val="0"/>
              </a:spcAft>
            </a:pPr>
            <a:r>
              <a:rPr lang="en-US" sz="1000" b="1" u="sng">
                <a:effectLst/>
                <a:latin typeface="Times New Roman" panose="02020603050405020304" pitchFamily="18" charset="0"/>
                <a:ea typeface="Calibri" panose="020F0502020204030204" pitchFamily="34" charset="0"/>
                <a:hlinkClick r:id="rId2"/>
              </a:rPr>
              <a:t>Cosign Here</a:t>
            </a:r>
            <a:endParaRPr lang="en-US" sz="1000">
              <a:effectLst/>
              <a:latin typeface="Calibri" panose="020F0502020204030204" pitchFamily="34" charset="0"/>
              <a:ea typeface="Calibri" panose="020F0502020204030204" pitchFamily="34" charset="0"/>
            </a:endParaRPr>
          </a:p>
          <a:p>
            <a:pPr marL="0" marR="0">
              <a:spcBef>
                <a:spcPts val="0"/>
              </a:spcBef>
              <a:spcAft>
                <a:spcPts val="0"/>
              </a:spcAft>
            </a:pPr>
            <a:r>
              <a:rPr lang="en-US" sz="1000" u="sng">
                <a:effectLst/>
                <a:latin typeface="Times New Roman" panose="02020603050405020304" pitchFamily="18" charset="0"/>
                <a:ea typeface="Calibri" panose="020F0502020204030204" pitchFamily="34" charset="0"/>
                <a:hlinkClick r:id="rId3"/>
              </a:rPr>
              <a:t>View Letter Here</a:t>
            </a:r>
            <a:endParaRPr lang="en-US" sz="1000">
              <a:effectLst/>
              <a:latin typeface="Calibri" panose="020F0502020204030204" pitchFamily="34" charset="0"/>
              <a:ea typeface="Calibri" panose="020F0502020204030204" pitchFamily="34" charset="0"/>
            </a:endParaRPr>
          </a:p>
          <a:p>
            <a:pPr marL="0" marR="0">
              <a:spcBef>
                <a:spcPts val="0"/>
              </a:spcBef>
              <a:spcAft>
                <a:spcPts val="0"/>
              </a:spcAft>
            </a:pPr>
            <a:r>
              <a:rPr lang="en-US" sz="1000">
                <a:effectLst/>
                <a:latin typeface="Times New Roman" panose="02020603050405020304" pitchFamily="18" charset="0"/>
                <a:ea typeface="Calibri" panose="020F0502020204030204" pitchFamily="34" charset="0"/>
              </a:rPr>
              <a:t>Dear Colleague,</a:t>
            </a:r>
            <a:endParaRPr lang="en-US" sz="1000">
              <a:effectLst/>
              <a:latin typeface="Calibri" panose="020F0502020204030204" pitchFamily="34" charset="0"/>
              <a:ea typeface="Calibri" panose="020F0502020204030204" pitchFamily="34" charset="0"/>
            </a:endParaRPr>
          </a:p>
          <a:p>
            <a:pPr marL="0" marR="0">
              <a:spcBef>
                <a:spcPts val="0"/>
              </a:spcBef>
              <a:spcAft>
                <a:spcPts val="0"/>
              </a:spcAft>
            </a:pPr>
            <a:r>
              <a:rPr lang="en-US" sz="1000">
                <a:effectLst/>
                <a:latin typeface="Helvetica Neue"/>
                <a:ea typeface="Calibri" panose="020F0502020204030204" pitchFamily="34" charset="0"/>
              </a:rPr>
              <a:t> </a:t>
            </a:r>
            <a:endParaRPr lang="en-US" sz="1000">
              <a:effectLst/>
              <a:latin typeface="Calibri" panose="020F0502020204030204" pitchFamily="34" charset="0"/>
              <a:ea typeface="Calibri" panose="020F0502020204030204" pitchFamily="34" charset="0"/>
            </a:endParaRPr>
          </a:p>
          <a:p>
            <a:pPr marL="0" marR="0">
              <a:spcBef>
                <a:spcPts val="0"/>
              </a:spcBef>
              <a:spcAft>
                <a:spcPts val="0"/>
              </a:spcAft>
            </a:pPr>
            <a:r>
              <a:rPr lang="en-US" sz="1000">
                <a:effectLst/>
                <a:latin typeface="Times New Roman" panose="02020603050405020304" pitchFamily="18" charset="0"/>
                <a:ea typeface="Calibri" panose="020F0502020204030204" pitchFamily="34" charset="0"/>
              </a:rPr>
              <a:t>Please join us in sending a letter to the Financial Services and General Government Appropriations Subcommittee requesting an appropriation of at least $341 million for the Community Development Financial Institutions (CDFI) Fund. This is the same amount requested in the Fiscal Year 2024 Treasury Department budget.  Access to affordable credit is a pressing issue in many underserved rural, urban, and Native American, Alaska Native, and Native Hawaiian communities.</a:t>
            </a:r>
            <a:endParaRPr lang="en-US" sz="1000">
              <a:effectLst/>
              <a:latin typeface="Calibri" panose="020F0502020204030204" pitchFamily="34" charset="0"/>
              <a:ea typeface="Calibri" panose="020F0502020204030204" pitchFamily="34" charset="0"/>
            </a:endParaRPr>
          </a:p>
          <a:p>
            <a:pPr marL="0" marR="0">
              <a:spcBef>
                <a:spcPts val="0"/>
              </a:spcBef>
              <a:spcAft>
                <a:spcPts val="0"/>
              </a:spcAft>
            </a:pPr>
            <a:r>
              <a:rPr lang="en-US" sz="1000">
                <a:effectLst/>
                <a:latin typeface="Helvetica Neue"/>
                <a:ea typeface="Calibri" panose="020F0502020204030204" pitchFamily="34" charset="0"/>
              </a:rPr>
              <a:t> </a:t>
            </a:r>
            <a:endParaRPr lang="en-US" sz="1000">
              <a:effectLst/>
              <a:latin typeface="Calibri" panose="020F0502020204030204" pitchFamily="34" charset="0"/>
              <a:ea typeface="Calibri" panose="020F0502020204030204" pitchFamily="34" charset="0"/>
            </a:endParaRPr>
          </a:p>
          <a:p>
            <a:pPr marL="0" marR="0">
              <a:spcBef>
                <a:spcPts val="0"/>
              </a:spcBef>
              <a:spcAft>
                <a:spcPts val="0"/>
              </a:spcAft>
            </a:pPr>
            <a:r>
              <a:rPr lang="en-US" sz="1000">
                <a:effectLst/>
                <a:latin typeface="Times New Roman" panose="02020603050405020304" pitchFamily="18" charset="0"/>
                <a:ea typeface="Calibri" panose="020F0502020204030204" pitchFamily="34" charset="0"/>
              </a:rPr>
              <a:t>The CDFI Fund provides resources for a range of innovative and effective programs through this appropriation that enable CDFIs to address the needs of their target markets. CDFI Fund programs include Financial Assistance (FA) and Technical Assistance (TA) awards to small and emerging CDFIs,  established CDFIs, the Native American CDFI Assistance (NACA) Program aimed at increasing the number and capacity of CDFIs serving Native communities, and CDFIs serving persons with disabilities.  In addition, the program also includes the Healthy Food Financing Initiative (HFFI) to expand financing for healthy food options in underserved urban and rural communities; the Bank Enterprise Awards (BEA) program providing monetary awards to FDIC-insured banks that invest in low-income communities and CDFIs. The FY23 appropriations also provided funding for the Small Dollar Loan Program and Economic Mobility Corps.</a:t>
            </a:r>
            <a:endParaRPr lang="en-US" sz="1000">
              <a:effectLst/>
              <a:latin typeface="Calibri" panose="020F0502020204030204" pitchFamily="34" charset="0"/>
              <a:ea typeface="Calibri" panose="020F0502020204030204" pitchFamily="34" charset="0"/>
            </a:endParaRPr>
          </a:p>
          <a:p>
            <a:pPr marL="0" marR="0">
              <a:spcBef>
                <a:spcPts val="0"/>
              </a:spcBef>
              <a:spcAft>
                <a:spcPts val="0"/>
              </a:spcAft>
            </a:pPr>
            <a:r>
              <a:rPr lang="en-US" sz="1000">
                <a:effectLst/>
                <a:latin typeface="Helvetica Neue"/>
                <a:ea typeface="Calibri" panose="020F0502020204030204" pitchFamily="34" charset="0"/>
              </a:rPr>
              <a:t> </a:t>
            </a:r>
            <a:endParaRPr lang="en-US" sz="1000">
              <a:effectLst/>
              <a:latin typeface="Calibri" panose="020F0502020204030204" pitchFamily="34" charset="0"/>
              <a:ea typeface="Calibri" panose="020F0502020204030204" pitchFamily="34" charset="0"/>
            </a:endParaRPr>
          </a:p>
          <a:p>
            <a:pPr marL="0" marR="0">
              <a:spcBef>
                <a:spcPts val="0"/>
              </a:spcBef>
              <a:spcAft>
                <a:spcPts val="0"/>
              </a:spcAft>
            </a:pPr>
            <a:r>
              <a:rPr lang="en-US" sz="1000">
                <a:effectLst/>
                <a:latin typeface="Times New Roman" panose="02020603050405020304" pitchFamily="18" charset="0"/>
                <a:ea typeface="Calibri" panose="020F0502020204030204" pitchFamily="34" charset="0"/>
              </a:rPr>
              <a:t>The CDFI Fund’s mission is to expand the capacity of CDFIs to provide credit, capital, and financial services to underserved populations and communities across the country. Housed within the Department of the Treasury, the CDFI Fund spurs investments in local and often underserved communities in rural and urban areas and Native American, Alaska Native, and Native Hawaiian communities by fostering the creation and expansion of CDFIs - private sector financial institutions that specialize in providing affordable credit, creating jobs, and revitalizing neighborhoods.</a:t>
            </a:r>
            <a:endParaRPr lang="en-US" sz="1000">
              <a:effectLst/>
              <a:latin typeface="Calibri" panose="020F0502020204030204" pitchFamily="34" charset="0"/>
              <a:ea typeface="Calibri" panose="020F0502020204030204" pitchFamily="34" charset="0"/>
            </a:endParaRPr>
          </a:p>
          <a:p>
            <a:pPr marL="0" marR="0">
              <a:spcBef>
                <a:spcPts val="0"/>
              </a:spcBef>
              <a:spcAft>
                <a:spcPts val="0"/>
              </a:spcAft>
            </a:pPr>
            <a:r>
              <a:rPr lang="en-US" sz="1000">
                <a:effectLst/>
                <a:latin typeface="Helvetica Neue"/>
                <a:ea typeface="Calibri" panose="020F0502020204030204" pitchFamily="34" charset="0"/>
              </a:rPr>
              <a:t> </a:t>
            </a:r>
            <a:endParaRPr lang="en-US" sz="1000">
              <a:effectLst/>
              <a:latin typeface="Calibri" panose="020F0502020204030204" pitchFamily="34" charset="0"/>
              <a:ea typeface="Calibri" panose="020F0502020204030204" pitchFamily="34" charset="0"/>
            </a:endParaRPr>
          </a:p>
          <a:p>
            <a:pPr marL="0" marR="0">
              <a:spcBef>
                <a:spcPts val="0"/>
              </a:spcBef>
              <a:spcAft>
                <a:spcPts val="0"/>
              </a:spcAft>
            </a:pPr>
            <a:r>
              <a:rPr lang="en-US" sz="1000" b="1" u="sng">
                <a:effectLst/>
                <a:latin typeface="Times New Roman" panose="02020603050405020304" pitchFamily="18" charset="0"/>
                <a:ea typeface="Calibri" panose="020F0502020204030204" pitchFamily="34" charset="0"/>
                <a:hlinkClick r:id="rId2"/>
              </a:rPr>
              <a:t>Cosign here</a:t>
            </a:r>
            <a:r>
              <a:rPr lang="en-US" sz="1000" b="1">
                <a:effectLst/>
                <a:latin typeface="Calibri" panose="020F0502020204030204" pitchFamily="34" charset="0"/>
                <a:ea typeface="Calibri" panose="020F0502020204030204" pitchFamily="34" charset="0"/>
              </a:rPr>
              <a:t> </a:t>
            </a:r>
            <a:r>
              <a:rPr lang="en-US" sz="1000">
                <a:effectLst/>
                <a:latin typeface="Times New Roman" panose="02020603050405020304" pitchFamily="18" charset="0"/>
                <a:ea typeface="Calibri" panose="020F0502020204030204" pitchFamily="34" charset="0"/>
              </a:rPr>
              <a:t>to join us in supporting the funding level of $</a:t>
            </a:r>
            <a:r>
              <a:rPr lang="en-US" sz="1000" b="1">
                <a:effectLst/>
                <a:latin typeface="Times New Roman" panose="02020603050405020304" pitchFamily="18" charset="0"/>
                <a:ea typeface="Calibri" panose="020F0502020204030204" pitchFamily="34" charset="0"/>
              </a:rPr>
              <a:t>341 million for the CDFI Fund in FY24. </a:t>
            </a:r>
            <a:r>
              <a:rPr lang="en-US" sz="1000">
                <a:effectLst/>
                <a:latin typeface="Times New Roman" panose="02020603050405020304" pitchFamily="18" charset="0"/>
                <a:ea typeface="Calibri" panose="020F0502020204030204" pitchFamily="34" charset="0"/>
              </a:rPr>
              <a:t>If you have questions, please contact Erika Ninoyu with Rep. Barbara Lee at </a:t>
            </a:r>
            <a:r>
              <a:rPr lang="en-US" sz="1000" u="sng">
                <a:effectLst/>
                <a:latin typeface="Times New Roman" panose="02020603050405020304" pitchFamily="18" charset="0"/>
                <a:ea typeface="Calibri" panose="020F0502020204030204" pitchFamily="34" charset="0"/>
                <a:hlinkClick r:id="rId4"/>
              </a:rPr>
              <a:t>Erika.Ninoyu@mail.house.gov</a:t>
            </a:r>
            <a:r>
              <a:rPr lang="en-US" sz="1000">
                <a:effectLst/>
                <a:latin typeface="Times New Roman" panose="02020603050405020304" pitchFamily="18" charset="0"/>
                <a:ea typeface="Calibri" panose="020F0502020204030204" pitchFamily="34" charset="0"/>
              </a:rPr>
              <a:t> or Valerie Foy with Rep. Don Bacon at </a:t>
            </a:r>
            <a:r>
              <a:rPr lang="en-US" sz="1000" u="sng">
                <a:effectLst/>
                <a:latin typeface="Times New Roman" panose="02020603050405020304" pitchFamily="18" charset="0"/>
                <a:ea typeface="Calibri" panose="020F0502020204030204" pitchFamily="34" charset="0"/>
                <a:hlinkClick r:id="rId5"/>
              </a:rPr>
              <a:t>Valerie.Foy@mail.house.gov</a:t>
            </a:r>
            <a:r>
              <a:rPr lang="en-US" sz="1000">
                <a:effectLst/>
                <a:latin typeface="Times New Roman" panose="02020603050405020304" pitchFamily="18" charset="0"/>
                <a:ea typeface="Calibri" panose="020F0502020204030204" pitchFamily="34" charset="0"/>
              </a:rPr>
              <a:t>.</a:t>
            </a:r>
            <a:endParaRPr lang="en-US" sz="1000">
              <a:effectLst/>
              <a:latin typeface="Calibri" panose="020F0502020204030204" pitchFamily="34" charset="0"/>
              <a:ea typeface="Calibri" panose="020F0502020204030204" pitchFamily="34" charset="0"/>
            </a:endParaRPr>
          </a:p>
          <a:p>
            <a:pPr marL="0" marR="0">
              <a:spcBef>
                <a:spcPts val="0"/>
              </a:spcBef>
              <a:spcAft>
                <a:spcPts val="0"/>
              </a:spcAft>
            </a:pPr>
            <a:r>
              <a:rPr lang="en-US" sz="1000">
                <a:effectLst/>
                <a:latin typeface="Helvetica Neue"/>
                <a:ea typeface="Calibri" panose="020F0502020204030204" pitchFamily="34" charset="0"/>
              </a:rPr>
              <a:t> </a:t>
            </a:r>
            <a:endParaRPr lang="en-US" sz="1000">
              <a:effectLst/>
              <a:latin typeface="Calibri" panose="020F0502020204030204" pitchFamily="34" charset="0"/>
              <a:ea typeface="Calibri" panose="020F0502020204030204" pitchFamily="34" charset="0"/>
            </a:endParaRPr>
          </a:p>
          <a:p>
            <a:pPr marL="0" marR="0">
              <a:spcBef>
                <a:spcPts val="0"/>
              </a:spcBef>
              <a:spcAft>
                <a:spcPts val="0"/>
              </a:spcAft>
            </a:pPr>
            <a:r>
              <a:rPr lang="en-US" sz="1000">
                <a:effectLst/>
                <a:latin typeface="Times New Roman" panose="02020603050405020304" pitchFamily="18" charset="0"/>
                <a:ea typeface="Calibri" panose="020F0502020204030204" pitchFamily="34" charset="0"/>
              </a:rPr>
              <a:t>Sincerely,</a:t>
            </a:r>
            <a:endParaRPr lang="en-US" sz="1000">
              <a:effectLst/>
              <a:latin typeface="Calibri" panose="020F0502020204030204" pitchFamily="34" charset="0"/>
              <a:ea typeface="Calibri" panose="020F0502020204030204" pitchFamily="34" charset="0"/>
            </a:endParaRPr>
          </a:p>
          <a:p>
            <a:pPr marL="0" marR="0">
              <a:spcBef>
                <a:spcPts val="0"/>
              </a:spcBef>
              <a:spcAft>
                <a:spcPts val="0"/>
              </a:spcAft>
            </a:pPr>
            <a:r>
              <a:rPr lang="en-US" sz="1000">
                <a:effectLst/>
                <a:latin typeface="Helvetica Neue"/>
                <a:ea typeface="Calibri" panose="020F0502020204030204" pitchFamily="34" charset="0"/>
              </a:rPr>
              <a:t> </a:t>
            </a:r>
            <a:endParaRPr lang="en-US" sz="1000">
              <a:effectLst/>
              <a:latin typeface="Calibri" panose="020F0502020204030204" pitchFamily="34" charset="0"/>
              <a:ea typeface="Calibri" panose="020F0502020204030204" pitchFamily="34" charset="0"/>
            </a:endParaRPr>
          </a:p>
          <a:p>
            <a:pPr marL="0" marR="0">
              <a:spcBef>
                <a:spcPts val="0"/>
              </a:spcBef>
              <a:spcAft>
                <a:spcPts val="0"/>
              </a:spcAft>
            </a:pPr>
            <a:r>
              <a:rPr lang="en-US" sz="1000">
                <a:effectLst/>
                <a:latin typeface="Times New Roman" panose="02020603050405020304" pitchFamily="18" charset="0"/>
                <a:ea typeface="Calibri" panose="020F0502020204030204" pitchFamily="34" charset="0"/>
              </a:rPr>
              <a:t>Barbara Lee                                                    Don Bacon</a:t>
            </a:r>
            <a:endParaRPr lang="en-US" sz="1000">
              <a:effectLst/>
              <a:latin typeface="Calibri" panose="020F0502020204030204" pitchFamily="34" charset="0"/>
              <a:ea typeface="Calibri" panose="020F0502020204030204" pitchFamily="34" charset="0"/>
            </a:endParaRPr>
          </a:p>
          <a:p>
            <a:pPr marL="0" marR="0">
              <a:spcBef>
                <a:spcPts val="0"/>
              </a:spcBef>
              <a:spcAft>
                <a:spcPts val="0"/>
              </a:spcAft>
            </a:pPr>
            <a:r>
              <a:rPr lang="en-US" sz="1000">
                <a:effectLst/>
                <a:latin typeface="Times New Roman" panose="02020603050405020304" pitchFamily="18" charset="0"/>
                <a:ea typeface="Calibri" panose="020F0502020204030204" pitchFamily="34" charset="0"/>
              </a:rPr>
              <a:t>Member of Congress                                      Member of Congress</a:t>
            </a:r>
            <a:endParaRPr lang="en-US" sz="1000">
              <a:effectLst/>
              <a:latin typeface="Calibri" panose="020F0502020204030204" pitchFamily="34" charset="0"/>
              <a:ea typeface="Calibri" panose="020F0502020204030204" pitchFamily="34" charset="0"/>
            </a:endParaRPr>
          </a:p>
          <a:p>
            <a:endParaRPr lang="en-US" sz="1000"/>
          </a:p>
        </p:txBody>
      </p:sp>
    </p:spTree>
    <p:extLst>
      <p:ext uri="{BB962C8B-B14F-4D97-AF65-F5344CB8AC3E}">
        <p14:creationId xmlns:p14="http://schemas.microsoft.com/office/powerpoint/2010/main" val="3364315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TotalTime>
  <Words>822</Words>
  <Application>Microsoft Office PowerPoint</Application>
  <PresentationFormat>Widescreen</PresentationFormat>
  <Paragraphs>61</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Helvetica Neue</vt:lpstr>
      <vt:lpstr>Times New Roman</vt:lpstr>
      <vt:lpstr>Wingdings</vt:lpstr>
      <vt:lpstr>Office Theme</vt:lpstr>
      <vt:lpstr>Legislation Update </vt:lpstr>
      <vt:lpstr>PowerPoint Presentation</vt:lpstr>
      <vt:lpstr>Total Federal Discretionary Spending FY 23 (enacted) </vt:lpstr>
      <vt:lpstr>Changes in House Appropriations </vt:lpstr>
      <vt:lpstr>Changes in Senate Appropriations</vt:lpstr>
      <vt:lpstr>Details on CDFI Fund FY 24 Budget </vt:lpstr>
      <vt:lpstr>Important Dates</vt:lpstr>
      <vt:lpstr>House Appropriations Letter</vt:lpstr>
      <vt:lpstr>House Dear Colleague </vt:lpstr>
      <vt:lpstr>State Fact Sheets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Legislation Update</dc:title>
  <dc:creator>Bob Rapoza</dc:creator>
  <cp:lastModifiedBy>Paul Anderson</cp:lastModifiedBy>
  <cp:revision>2</cp:revision>
  <dcterms:created xsi:type="dcterms:W3CDTF">2023-03-14T13:08:54Z</dcterms:created>
  <dcterms:modified xsi:type="dcterms:W3CDTF">2023-03-15T16:36:44Z</dcterms:modified>
</cp:coreProperties>
</file>