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4"/>
    <p:sldMasterId id="2147483648" r:id="rId5"/>
  </p:sldMasterIdLst>
  <p:notesMasterIdLst>
    <p:notesMasterId r:id="rId52"/>
  </p:notesMasterIdLst>
  <p:sldIdLst>
    <p:sldId id="256" r:id="rId6"/>
    <p:sldId id="262" r:id="rId7"/>
    <p:sldId id="281" r:id="rId8"/>
    <p:sldId id="264" r:id="rId9"/>
    <p:sldId id="278" r:id="rId10"/>
    <p:sldId id="9349" r:id="rId11"/>
    <p:sldId id="2693" r:id="rId12"/>
    <p:sldId id="2700" r:id="rId13"/>
    <p:sldId id="2704" r:id="rId14"/>
    <p:sldId id="2709" r:id="rId15"/>
    <p:sldId id="2703" r:id="rId16"/>
    <p:sldId id="2718" r:id="rId17"/>
    <p:sldId id="2720" r:id="rId18"/>
    <p:sldId id="2711" r:id="rId19"/>
    <p:sldId id="3657" r:id="rId20"/>
    <p:sldId id="3666" r:id="rId21"/>
    <p:sldId id="3668" r:id="rId22"/>
    <p:sldId id="3611" r:id="rId23"/>
    <p:sldId id="9341" r:id="rId24"/>
    <p:sldId id="3598" r:id="rId25"/>
    <p:sldId id="3675" r:id="rId26"/>
    <p:sldId id="3671" r:id="rId27"/>
    <p:sldId id="9344" r:id="rId28"/>
    <p:sldId id="9348" r:id="rId29"/>
    <p:sldId id="9347" r:id="rId30"/>
    <p:sldId id="9288" r:id="rId31"/>
    <p:sldId id="9289" r:id="rId32"/>
    <p:sldId id="3663" r:id="rId33"/>
    <p:sldId id="3581" r:id="rId34"/>
    <p:sldId id="3604" r:id="rId35"/>
    <p:sldId id="299" r:id="rId36"/>
    <p:sldId id="3599" r:id="rId37"/>
    <p:sldId id="310" r:id="rId38"/>
    <p:sldId id="341" r:id="rId39"/>
    <p:sldId id="343" r:id="rId40"/>
    <p:sldId id="342" r:id="rId41"/>
    <p:sldId id="333" r:id="rId42"/>
    <p:sldId id="330" r:id="rId43"/>
    <p:sldId id="322" r:id="rId44"/>
    <p:sldId id="329" r:id="rId45"/>
    <p:sldId id="344" r:id="rId46"/>
    <p:sldId id="340" r:id="rId47"/>
    <p:sldId id="339" r:id="rId48"/>
    <p:sldId id="345" r:id="rId49"/>
    <p:sldId id="346" r:id="rId50"/>
    <p:sldId id="270" r:id="rId51"/>
  </p:sldIdLst>
  <p:sldSz cx="12192000" cy="6858000"/>
  <p:notesSz cx="7027863"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7F8949-9B0D-241A-F4F4-99FE84B8D1C1}" name="Neal, Karama - RD, DC" initials="NKRD" userId="S::Karama.Neal@usda.gov::90dc9e19-048b-47ef-a2c0-969ef897dbba" providerId="AD"/>
  <p188:author id="{FC998564-03E7-50B3-83CE-22CB80D645D4}" name="Dahman, Jimmy - OSEC, DC" initials="DD" userId="S::jimmy.dahman@usda.gov::aeaaa00d-4a09-4068-a692-3f1737af677f" providerId="AD"/>
  <p188:author id="{97BF3695-7A3F-28B6-113F-FC4194A35F93}" name="Lyons, Robert - RD, DC" initials="LRRD" userId="S::Robert.Lyons@usda.gov::131e0fd6-ed40-46cf-8871-471c1bfdf048" providerId="AD"/>
  <p188:author id="{4C54D9D2-7CAB-5C3D-7181-B040DECAC453}" name="Neal, Karama - RD, DC" initials="ND" userId="S::karama.neal@usda.gov::90dc9e19-048b-47ef-a2c0-969ef897dbb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25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274"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6/11/relationships/changesInfo" Target="changesInfos/changesInfo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Anderson" userId="c2c7104f-3f48-4c65-8f8d-9763d297a9f5" providerId="ADAL" clId="{D71DD4A2-ABD6-45D8-8D48-C4C7F5D036B8}"/>
    <pc:docChg chg="delSld modShowInfo">
      <pc:chgData name="Paul Anderson" userId="c2c7104f-3f48-4c65-8f8d-9763d297a9f5" providerId="ADAL" clId="{D71DD4A2-ABD6-45D8-8D48-C4C7F5D036B8}" dt="2023-03-15T13:41:09.098" v="1" actId="2744"/>
      <pc:docMkLst>
        <pc:docMk/>
      </pc:docMkLst>
      <pc:sldChg chg="del">
        <pc:chgData name="Paul Anderson" userId="c2c7104f-3f48-4c65-8f8d-9763d297a9f5" providerId="ADAL" clId="{D71DD4A2-ABD6-45D8-8D48-C4C7F5D036B8}" dt="2023-03-15T11:28:16.244" v="0" actId="47"/>
        <pc:sldMkLst>
          <pc:docMk/>
          <pc:sldMk cId="29959222" sldId="9350"/>
        </pc:sldMkLst>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9.png"/></Relationships>
</file>

<file path=ppt/diagrams/_rels/drawing1.xml.rels><?xml version="1.0" encoding="UTF-8" standalone="yes"?>
<Relationships xmlns="http://schemas.openxmlformats.org/package/2006/relationships"><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4DFA4D-BF06-4BA9-A3FF-4E4427B7FC1A}" type="doc">
      <dgm:prSet loTypeId="urn:microsoft.com/office/officeart/2005/8/layout/StepDownProcess" loCatId="process" qsTypeId="urn:microsoft.com/office/officeart/2005/8/quickstyle/simple1" qsCatId="simple" csTypeId="urn:microsoft.com/office/officeart/2005/8/colors/colorful2" csCatId="colorful" phldr="1"/>
      <dgm:spPr/>
      <dgm:t>
        <a:bodyPr/>
        <a:lstStyle/>
        <a:p>
          <a:endParaRPr lang="en-US"/>
        </a:p>
      </dgm:t>
    </dgm:pt>
    <dgm:pt modelId="{88D7E51A-F030-4846-8970-CDFD07529603}">
      <dgm:prSet phldrT="[Text]"/>
      <dgm:spPr>
        <a:blipFill rotWithShape="0">
          <a:blip xmlns:r="http://schemas.openxmlformats.org/officeDocument/2006/relationships" r:embed="rId1">
            <a:duotone>
              <a:schemeClr val="accent1">
                <a:shade val="45000"/>
                <a:satMod val="135000"/>
              </a:schemeClr>
              <a:prstClr val="white"/>
            </a:duotone>
          </a:blip>
          <a:stretch>
            <a:fillRect/>
          </a:stretch>
        </a:blipFill>
      </dgm:spPr>
      <dgm:t>
        <a:bodyPr/>
        <a:lstStyle/>
        <a:p>
          <a:r>
            <a:rPr lang="en-US" b="1" dirty="0">
              <a:latin typeface="Californian FB" pitchFamily="18" charset="0"/>
            </a:rPr>
            <a:t>SBA</a:t>
          </a:r>
        </a:p>
      </dgm:t>
    </dgm:pt>
    <dgm:pt modelId="{FBE960C2-8A0C-47A1-B374-B7407954FA18}" type="parTrans" cxnId="{7BB3F97D-D129-4DAE-93CC-4E0C6A0522E7}">
      <dgm:prSet/>
      <dgm:spPr/>
      <dgm:t>
        <a:bodyPr/>
        <a:lstStyle/>
        <a:p>
          <a:endParaRPr lang="en-US"/>
        </a:p>
      </dgm:t>
    </dgm:pt>
    <dgm:pt modelId="{A5787600-DBAB-4BAC-861A-B95EAA25547C}" type="sibTrans" cxnId="{7BB3F97D-D129-4DAE-93CC-4E0C6A0522E7}">
      <dgm:prSet/>
      <dgm:spPr/>
      <dgm:t>
        <a:bodyPr/>
        <a:lstStyle/>
        <a:p>
          <a:endParaRPr lang="en-US"/>
        </a:p>
      </dgm:t>
    </dgm:pt>
    <dgm:pt modelId="{ED375728-E6E2-4C03-A799-5AB78A306255}">
      <dgm:prSet phldrT="[Text]"/>
      <dgm:spPr/>
      <dgm:t>
        <a:bodyPr/>
        <a:lstStyle/>
        <a:p>
          <a:r>
            <a:rPr lang="en-US" dirty="0">
              <a:latin typeface="Californian FB" pitchFamily="18" charset="0"/>
            </a:rPr>
            <a:t>SBA Lends $ to Intermediary Lender</a:t>
          </a:r>
        </a:p>
      </dgm:t>
    </dgm:pt>
    <dgm:pt modelId="{C08B7B88-6977-4C32-8E7A-9FD32F29BA48}" type="parTrans" cxnId="{6DE2EC61-4528-4F3E-9411-0A60A9C197C8}">
      <dgm:prSet/>
      <dgm:spPr/>
      <dgm:t>
        <a:bodyPr/>
        <a:lstStyle/>
        <a:p>
          <a:endParaRPr lang="en-US"/>
        </a:p>
      </dgm:t>
    </dgm:pt>
    <dgm:pt modelId="{3227808D-1CA1-4923-B876-65A72D4D0797}" type="sibTrans" cxnId="{6DE2EC61-4528-4F3E-9411-0A60A9C197C8}">
      <dgm:prSet/>
      <dgm:spPr/>
      <dgm:t>
        <a:bodyPr/>
        <a:lstStyle/>
        <a:p>
          <a:endParaRPr lang="en-US"/>
        </a:p>
      </dgm:t>
    </dgm:pt>
    <dgm:pt modelId="{8019753A-C788-4E1F-B5BA-4C9D88DE3CE8}">
      <dgm:prSet phldrT="[Text]"/>
      <dgm:spPr>
        <a:solidFill>
          <a:schemeClr val="tx2">
            <a:lumMod val="75000"/>
          </a:schemeClr>
        </a:solidFill>
      </dgm:spPr>
      <dgm:t>
        <a:bodyPr/>
        <a:lstStyle/>
        <a:p>
          <a:r>
            <a:rPr lang="en-US" dirty="0">
              <a:latin typeface="Californian FB" pitchFamily="18" charset="0"/>
            </a:rPr>
            <a:t>Intermediary Lender</a:t>
          </a:r>
        </a:p>
      </dgm:t>
    </dgm:pt>
    <dgm:pt modelId="{85015A74-B45C-4D3B-BBF3-E71B88EA9FAA}" type="parTrans" cxnId="{0DEAA397-FFBA-461B-A8D1-FD22CF044F95}">
      <dgm:prSet/>
      <dgm:spPr/>
      <dgm:t>
        <a:bodyPr/>
        <a:lstStyle/>
        <a:p>
          <a:endParaRPr lang="en-US"/>
        </a:p>
      </dgm:t>
    </dgm:pt>
    <dgm:pt modelId="{4E55C69E-27B9-40E0-825A-BBE4556698B0}" type="sibTrans" cxnId="{0DEAA397-FFBA-461B-A8D1-FD22CF044F95}">
      <dgm:prSet/>
      <dgm:spPr/>
      <dgm:t>
        <a:bodyPr/>
        <a:lstStyle/>
        <a:p>
          <a:endParaRPr lang="en-US"/>
        </a:p>
      </dgm:t>
    </dgm:pt>
    <dgm:pt modelId="{0480B20E-9A73-42CE-9F87-DA30EB69280F}">
      <dgm:prSet phldrT="[Text]"/>
      <dgm:spPr/>
      <dgm:t>
        <a:bodyPr/>
        <a:lstStyle/>
        <a:p>
          <a:r>
            <a:rPr lang="en-US" dirty="0">
              <a:latin typeface="Californian FB" pitchFamily="18" charset="0"/>
            </a:rPr>
            <a:t>Lends $ to Microbusinesses</a:t>
          </a:r>
        </a:p>
      </dgm:t>
    </dgm:pt>
    <dgm:pt modelId="{5ED24BC8-D9BB-42CC-9002-409A9070E8E6}" type="parTrans" cxnId="{BBDDFD40-6670-4DA6-93C4-63A7E2FBEBB6}">
      <dgm:prSet/>
      <dgm:spPr/>
      <dgm:t>
        <a:bodyPr/>
        <a:lstStyle/>
        <a:p>
          <a:endParaRPr lang="en-US"/>
        </a:p>
      </dgm:t>
    </dgm:pt>
    <dgm:pt modelId="{1BEBABDC-4FB0-48AD-8B66-92EE9CC2C147}" type="sibTrans" cxnId="{BBDDFD40-6670-4DA6-93C4-63A7E2FBEBB6}">
      <dgm:prSet/>
      <dgm:spPr/>
      <dgm:t>
        <a:bodyPr/>
        <a:lstStyle/>
        <a:p>
          <a:endParaRPr lang="en-US"/>
        </a:p>
      </dgm:t>
    </dgm:pt>
    <dgm:pt modelId="{12C8C499-1646-424C-A308-E7BA41AD500D}">
      <dgm:prSet phldrT="[Text]"/>
      <dgm:spPr>
        <a:solidFill>
          <a:schemeClr val="tx2">
            <a:lumMod val="75000"/>
          </a:schemeClr>
        </a:solidFill>
      </dgm:spPr>
      <dgm:t>
        <a:bodyPr/>
        <a:lstStyle/>
        <a:p>
          <a:r>
            <a:rPr lang="en-US" dirty="0">
              <a:latin typeface="Californian FB" pitchFamily="18" charset="0"/>
            </a:rPr>
            <a:t>Microbusiness</a:t>
          </a:r>
        </a:p>
      </dgm:t>
    </dgm:pt>
    <dgm:pt modelId="{DD57B8BF-A1AD-4F04-A13D-A7C5AFF0B7C6}" type="parTrans" cxnId="{B367F47E-C8B3-44EE-81F0-DFC6B8E0E94D}">
      <dgm:prSet/>
      <dgm:spPr/>
      <dgm:t>
        <a:bodyPr/>
        <a:lstStyle/>
        <a:p>
          <a:endParaRPr lang="en-US"/>
        </a:p>
      </dgm:t>
    </dgm:pt>
    <dgm:pt modelId="{7AEFB515-1C57-4427-A603-113575F6F679}" type="sibTrans" cxnId="{B367F47E-C8B3-44EE-81F0-DFC6B8E0E94D}">
      <dgm:prSet/>
      <dgm:spPr/>
      <dgm:t>
        <a:bodyPr/>
        <a:lstStyle/>
        <a:p>
          <a:endParaRPr lang="en-US"/>
        </a:p>
      </dgm:t>
    </dgm:pt>
    <dgm:pt modelId="{8DEB7D3A-9304-4FD9-89DD-160D56EEA8E4}">
      <dgm:prSet phldrT="[Text]"/>
      <dgm:spPr/>
      <dgm:t>
        <a:bodyPr/>
        <a:lstStyle/>
        <a:p>
          <a:r>
            <a:rPr lang="en-US" dirty="0">
              <a:latin typeface="Californian FB" pitchFamily="18" charset="0"/>
            </a:rPr>
            <a:t>SBA Provides grants $ to Intermediary Lender to help offset cost of providing Training and Technical Assistance (TA)</a:t>
          </a:r>
        </a:p>
      </dgm:t>
    </dgm:pt>
    <dgm:pt modelId="{678A32B1-CD50-4FC0-A269-AAAF80600F7A}" type="parTrans" cxnId="{9B0ECB32-8A2C-4C63-93B0-4C8E7D006193}">
      <dgm:prSet/>
      <dgm:spPr/>
      <dgm:t>
        <a:bodyPr/>
        <a:lstStyle/>
        <a:p>
          <a:endParaRPr lang="en-US"/>
        </a:p>
      </dgm:t>
    </dgm:pt>
    <dgm:pt modelId="{E51B6D4B-EBC4-44DF-9AF6-3B9BA16386DD}" type="sibTrans" cxnId="{9B0ECB32-8A2C-4C63-93B0-4C8E7D006193}">
      <dgm:prSet/>
      <dgm:spPr/>
      <dgm:t>
        <a:bodyPr/>
        <a:lstStyle/>
        <a:p>
          <a:endParaRPr lang="en-US"/>
        </a:p>
      </dgm:t>
    </dgm:pt>
    <dgm:pt modelId="{61F4A6CE-1AC8-46B4-84D0-81DFF8F84D66}">
      <dgm:prSet phldrT="[Text]"/>
      <dgm:spPr/>
      <dgm:t>
        <a:bodyPr/>
        <a:lstStyle/>
        <a:p>
          <a:r>
            <a:rPr lang="en-US" dirty="0">
              <a:latin typeface="Californian FB" pitchFamily="18" charset="0"/>
            </a:rPr>
            <a:t>Provides Training and TA to microbusinesses</a:t>
          </a:r>
        </a:p>
      </dgm:t>
    </dgm:pt>
    <dgm:pt modelId="{FAC21DFF-79C9-42E6-8EFF-382D42F58E4B}" type="parTrans" cxnId="{19FE8006-5A70-4E81-A7D3-4C49A1018A15}">
      <dgm:prSet/>
      <dgm:spPr/>
      <dgm:t>
        <a:bodyPr/>
        <a:lstStyle/>
        <a:p>
          <a:endParaRPr lang="en-US"/>
        </a:p>
      </dgm:t>
    </dgm:pt>
    <dgm:pt modelId="{C4FB485C-1A33-47AE-BE34-BB22BF1CA04B}" type="sibTrans" cxnId="{19FE8006-5A70-4E81-A7D3-4C49A1018A15}">
      <dgm:prSet/>
      <dgm:spPr/>
      <dgm:t>
        <a:bodyPr/>
        <a:lstStyle/>
        <a:p>
          <a:endParaRPr lang="en-US"/>
        </a:p>
      </dgm:t>
    </dgm:pt>
    <dgm:pt modelId="{6B14730F-8CB6-4FB1-ABDC-4E33FC5CF583}" type="pres">
      <dgm:prSet presAssocID="{C14DFA4D-BF06-4BA9-A3FF-4E4427B7FC1A}" presName="rootnode" presStyleCnt="0">
        <dgm:presLayoutVars>
          <dgm:chMax/>
          <dgm:chPref/>
          <dgm:dir/>
          <dgm:animLvl val="lvl"/>
        </dgm:presLayoutVars>
      </dgm:prSet>
      <dgm:spPr/>
    </dgm:pt>
    <dgm:pt modelId="{0480E9DC-B7A6-46E5-A222-FB5E3106CDF6}" type="pres">
      <dgm:prSet presAssocID="{88D7E51A-F030-4846-8970-CDFD07529603}" presName="composite" presStyleCnt="0"/>
      <dgm:spPr/>
    </dgm:pt>
    <dgm:pt modelId="{CA37ABA6-F4EB-4AB3-8C30-5EB68AD5B1D9}" type="pres">
      <dgm:prSet presAssocID="{88D7E51A-F030-4846-8970-CDFD07529603}" presName="bentUpArrow1" presStyleLbl="alignImgPlace1" presStyleIdx="0" presStyleCnt="2" custLinFactNeighborX="13694" custLinFactNeighborY="3840"/>
      <dgm:spPr>
        <a:solidFill>
          <a:schemeClr val="tx2"/>
        </a:solidFill>
      </dgm:spPr>
    </dgm:pt>
    <dgm:pt modelId="{3E14828D-9D3A-4380-A48F-F707CA3A5B3D}" type="pres">
      <dgm:prSet presAssocID="{88D7E51A-F030-4846-8970-CDFD07529603}" presName="ParentText" presStyleLbl="node1" presStyleIdx="0" presStyleCnt="3" custLinFactNeighborX="-681" custLinFactNeighborY="-6339">
        <dgm:presLayoutVars>
          <dgm:chMax val="1"/>
          <dgm:chPref val="1"/>
          <dgm:bulletEnabled val="1"/>
        </dgm:presLayoutVars>
      </dgm:prSet>
      <dgm:spPr/>
    </dgm:pt>
    <dgm:pt modelId="{33378C01-89AA-4B9A-A58E-181DD9DCE773}" type="pres">
      <dgm:prSet presAssocID="{88D7E51A-F030-4846-8970-CDFD07529603}" presName="ChildText" presStyleLbl="revTx" presStyleIdx="0" presStyleCnt="2" custScaleX="361111" custLinFactX="40659" custLinFactNeighborX="100000" custLinFactNeighborY="3196">
        <dgm:presLayoutVars>
          <dgm:chMax val="0"/>
          <dgm:chPref val="0"/>
          <dgm:bulletEnabled val="1"/>
        </dgm:presLayoutVars>
      </dgm:prSet>
      <dgm:spPr/>
    </dgm:pt>
    <dgm:pt modelId="{F32AF28A-1C1A-43DE-91C4-F6A4C07540C4}" type="pres">
      <dgm:prSet presAssocID="{A5787600-DBAB-4BAC-861A-B95EAA25547C}" presName="sibTrans" presStyleCnt="0"/>
      <dgm:spPr/>
    </dgm:pt>
    <dgm:pt modelId="{53763DBF-C64A-46F3-A2EF-9719C88228E4}" type="pres">
      <dgm:prSet presAssocID="{8019753A-C788-4E1F-B5BA-4C9D88DE3CE8}" presName="composite" presStyleCnt="0"/>
      <dgm:spPr/>
    </dgm:pt>
    <dgm:pt modelId="{5A3FA0FF-0094-4B88-A2A8-2FD43B5C5E14}" type="pres">
      <dgm:prSet presAssocID="{8019753A-C788-4E1F-B5BA-4C9D88DE3CE8}" presName="bentUpArrow1" presStyleLbl="alignImgPlace1" presStyleIdx="1" presStyleCnt="2"/>
      <dgm:spPr>
        <a:solidFill>
          <a:schemeClr val="tx2"/>
        </a:solidFill>
      </dgm:spPr>
    </dgm:pt>
    <dgm:pt modelId="{69BC594E-9FE5-482E-AF6F-A52EE3520313}" type="pres">
      <dgm:prSet presAssocID="{8019753A-C788-4E1F-B5BA-4C9D88DE3CE8}" presName="ParentText" presStyleLbl="node1" presStyleIdx="1" presStyleCnt="3" custScaleX="100000" custLinFactNeighborX="-14515" custLinFactNeighborY="2064">
        <dgm:presLayoutVars>
          <dgm:chMax val="1"/>
          <dgm:chPref val="1"/>
          <dgm:bulletEnabled val="1"/>
        </dgm:presLayoutVars>
      </dgm:prSet>
      <dgm:spPr/>
    </dgm:pt>
    <dgm:pt modelId="{7CBE32A8-2A2E-492B-879B-27BB4DBB90F9}" type="pres">
      <dgm:prSet presAssocID="{8019753A-C788-4E1F-B5BA-4C9D88DE3CE8}" presName="ChildText" presStyleLbl="revTx" presStyleIdx="1" presStyleCnt="2" custScaleX="302398" custLinFactNeighborX="87141" custLinFactNeighborY="2039">
        <dgm:presLayoutVars>
          <dgm:chMax val="0"/>
          <dgm:chPref val="0"/>
          <dgm:bulletEnabled val="1"/>
        </dgm:presLayoutVars>
      </dgm:prSet>
      <dgm:spPr/>
    </dgm:pt>
    <dgm:pt modelId="{793303EA-E225-4C78-96AE-22BD219A545D}" type="pres">
      <dgm:prSet presAssocID="{4E55C69E-27B9-40E0-825A-BBE4556698B0}" presName="sibTrans" presStyleCnt="0"/>
      <dgm:spPr/>
    </dgm:pt>
    <dgm:pt modelId="{EFE0E4AF-5EAB-4A8B-8E10-3BB6794970E9}" type="pres">
      <dgm:prSet presAssocID="{12C8C499-1646-424C-A308-E7BA41AD500D}" presName="composite" presStyleCnt="0"/>
      <dgm:spPr/>
    </dgm:pt>
    <dgm:pt modelId="{BD86BF24-6808-44B6-8AA4-5155B7AB89A9}" type="pres">
      <dgm:prSet presAssocID="{12C8C499-1646-424C-A308-E7BA41AD500D}" presName="ParentText" presStyleLbl="node1" presStyleIdx="2" presStyleCnt="3" custLinFactNeighborX="-31948" custLinFactNeighborY="26172">
        <dgm:presLayoutVars>
          <dgm:chMax val="1"/>
          <dgm:chPref val="1"/>
          <dgm:bulletEnabled val="1"/>
        </dgm:presLayoutVars>
      </dgm:prSet>
      <dgm:spPr/>
    </dgm:pt>
  </dgm:ptLst>
  <dgm:cxnLst>
    <dgm:cxn modelId="{19FE8006-5A70-4E81-A7D3-4C49A1018A15}" srcId="{8019753A-C788-4E1F-B5BA-4C9D88DE3CE8}" destId="{61F4A6CE-1AC8-46B4-84D0-81DFF8F84D66}" srcOrd="1" destOrd="0" parTransId="{FAC21DFF-79C9-42E6-8EFF-382D42F58E4B}" sibTransId="{C4FB485C-1A33-47AE-BE34-BB22BF1CA04B}"/>
    <dgm:cxn modelId="{5C10CD1F-6FFB-4E76-8525-DB219E3E20C3}" type="presOf" srcId="{8DEB7D3A-9304-4FD9-89DD-160D56EEA8E4}" destId="{33378C01-89AA-4B9A-A58E-181DD9DCE773}" srcOrd="0" destOrd="1" presId="urn:microsoft.com/office/officeart/2005/8/layout/StepDownProcess"/>
    <dgm:cxn modelId="{9B0ECB32-8A2C-4C63-93B0-4C8E7D006193}" srcId="{88D7E51A-F030-4846-8970-CDFD07529603}" destId="{8DEB7D3A-9304-4FD9-89DD-160D56EEA8E4}" srcOrd="1" destOrd="0" parTransId="{678A32B1-CD50-4FC0-A269-AAAF80600F7A}" sibTransId="{E51B6D4B-EBC4-44DF-9AF6-3B9BA16386DD}"/>
    <dgm:cxn modelId="{4399243B-274B-4711-93DB-CE8299990FD7}" type="presOf" srcId="{12C8C499-1646-424C-A308-E7BA41AD500D}" destId="{BD86BF24-6808-44B6-8AA4-5155B7AB89A9}" srcOrd="0" destOrd="0" presId="urn:microsoft.com/office/officeart/2005/8/layout/StepDownProcess"/>
    <dgm:cxn modelId="{BBDDFD40-6670-4DA6-93C4-63A7E2FBEBB6}" srcId="{8019753A-C788-4E1F-B5BA-4C9D88DE3CE8}" destId="{0480B20E-9A73-42CE-9F87-DA30EB69280F}" srcOrd="0" destOrd="0" parTransId="{5ED24BC8-D9BB-42CC-9002-409A9070E8E6}" sibTransId="{1BEBABDC-4FB0-48AD-8B66-92EE9CC2C147}"/>
    <dgm:cxn modelId="{6DE2EC61-4528-4F3E-9411-0A60A9C197C8}" srcId="{88D7E51A-F030-4846-8970-CDFD07529603}" destId="{ED375728-E6E2-4C03-A799-5AB78A306255}" srcOrd="0" destOrd="0" parTransId="{C08B7B88-6977-4C32-8E7A-9FD32F29BA48}" sibTransId="{3227808D-1CA1-4923-B876-65A72D4D0797}"/>
    <dgm:cxn modelId="{7BB3F97D-D129-4DAE-93CC-4E0C6A0522E7}" srcId="{C14DFA4D-BF06-4BA9-A3FF-4E4427B7FC1A}" destId="{88D7E51A-F030-4846-8970-CDFD07529603}" srcOrd="0" destOrd="0" parTransId="{FBE960C2-8A0C-47A1-B374-B7407954FA18}" sibTransId="{A5787600-DBAB-4BAC-861A-B95EAA25547C}"/>
    <dgm:cxn modelId="{B367F47E-C8B3-44EE-81F0-DFC6B8E0E94D}" srcId="{C14DFA4D-BF06-4BA9-A3FF-4E4427B7FC1A}" destId="{12C8C499-1646-424C-A308-E7BA41AD500D}" srcOrd="2" destOrd="0" parTransId="{DD57B8BF-A1AD-4F04-A13D-A7C5AFF0B7C6}" sibTransId="{7AEFB515-1C57-4427-A603-113575F6F679}"/>
    <dgm:cxn modelId="{C436C089-D922-472D-A32E-64251333E578}" type="presOf" srcId="{61F4A6CE-1AC8-46B4-84D0-81DFF8F84D66}" destId="{7CBE32A8-2A2E-492B-879B-27BB4DBB90F9}" srcOrd="0" destOrd="1" presId="urn:microsoft.com/office/officeart/2005/8/layout/StepDownProcess"/>
    <dgm:cxn modelId="{0DEAA397-FFBA-461B-A8D1-FD22CF044F95}" srcId="{C14DFA4D-BF06-4BA9-A3FF-4E4427B7FC1A}" destId="{8019753A-C788-4E1F-B5BA-4C9D88DE3CE8}" srcOrd="1" destOrd="0" parTransId="{85015A74-B45C-4D3B-BBF3-E71B88EA9FAA}" sibTransId="{4E55C69E-27B9-40E0-825A-BBE4556698B0}"/>
    <dgm:cxn modelId="{9C2F47B7-9A0C-49E0-8B6F-C2E1DC86A54A}" type="presOf" srcId="{0480B20E-9A73-42CE-9F87-DA30EB69280F}" destId="{7CBE32A8-2A2E-492B-879B-27BB4DBB90F9}" srcOrd="0" destOrd="0" presId="urn:microsoft.com/office/officeart/2005/8/layout/StepDownProcess"/>
    <dgm:cxn modelId="{012B27CB-48F1-4B8E-B70E-65FF70449029}" type="presOf" srcId="{88D7E51A-F030-4846-8970-CDFD07529603}" destId="{3E14828D-9D3A-4380-A48F-F707CA3A5B3D}" srcOrd="0" destOrd="0" presId="urn:microsoft.com/office/officeart/2005/8/layout/StepDownProcess"/>
    <dgm:cxn modelId="{552C08CD-071B-44D6-A44F-A11CAC2F05CD}" type="presOf" srcId="{8019753A-C788-4E1F-B5BA-4C9D88DE3CE8}" destId="{69BC594E-9FE5-482E-AF6F-A52EE3520313}" srcOrd="0" destOrd="0" presId="urn:microsoft.com/office/officeart/2005/8/layout/StepDownProcess"/>
    <dgm:cxn modelId="{FD511DD1-BEEC-4B88-957A-F9404369B315}" type="presOf" srcId="{ED375728-E6E2-4C03-A799-5AB78A306255}" destId="{33378C01-89AA-4B9A-A58E-181DD9DCE773}" srcOrd="0" destOrd="0" presId="urn:microsoft.com/office/officeart/2005/8/layout/StepDownProcess"/>
    <dgm:cxn modelId="{2F272FE8-AF37-4DB2-81C4-6DA550E55A75}" type="presOf" srcId="{C14DFA4D-BF06-4BA9-A3FF-4E4427B7FC1A}" destId="{6B14730F-8CB6-4FB1-ABDC-4E33FC5CF583}" srcOrd="0" destOrd="0" presId="urn:microsoft.com/office/officeart/2005/8/layout/StepDownProcess"/>
    <dgm:cxn modelId="{AC67A478-C880-4820-8BB9-4DFA3032B19D}" type="presParOf" srcId="{6B14730F-8CB6-4FB1-ABDC-4E33FC5CF583}" destId="{0480E9DC-B7A6-46E5-A222-FB5E3106CDF6}" srcOrd="0" destOrd="0" presId="urn:microsoft.com/office/officeart/2005/8/layout/StepDownProcess"/>
    <dgm:cxn modelId="{A78D160A-1715-412F-90D0-52306CBA91ED}" type="presParOf" srcId="{0480E9DC-B7A6-46E5-A222-FB5E3106CDF6}" destId="{CA37ABA6-F4EB-4AB3-8C30-5EB68AD5B1D9}" srcOrd="0" destOrd="0" presId="urn:microsoft.com/office/officeart/2005/8/layout/StepDownProcess"/>
    <dgm:cxn modelId="{3F9CD38D-A731-4A95-B666-B74FC325C5DA}" type="presParOf" srcId="{0480E9DC-B7A6-46E5-A222-FB5E3106CDF6}" destId="{3E14828D-9D3A-4380-A48F-F707CA3A5B3D}" srcOrd="1" destOrd="0" presId="urn:microsoft.com/office/officeart/2005/8/layout/StepDownProcess"/>
    <dgm:cxn modelId="{36C29B65-E19E-436E-8100-32CE855AF42A}" type="presParOf" srcId="{0480E9DC-B7A6-46E5-A222-FB5E3106CDF6}" destId="{33378C01-89AA-4B9A-A58E-181DD9DCE773}" srcOrd="2" destOrd="0" presId="urn:microsoft.com/office/officeart/2005/8/layout/StepDownProcess"/>
    <dgm:cxn modelId="{4828D2FC-1022-4BF7-B20D-DA581159BBE8}" type="presParOf" srcId="{6B14730F-8CB6-4FB1-ABDC-4E33FC5CF583}" destId="{F32AF28A-1C1A-43DE-91C4-F6A4C07540C4}" srcOrd="1" destOrd="0" presId="urn:microsoft.com/office/officeart/2005/8/layout/StepDownProcess"/>
    <dgm:cxn modelId="{DDE7855D-38E9-4174-887D-2BB4FA21BBCE}" type="presParOf" srcId="{6B14730F-8CB6-4FB1-ABDC-4E33FC5CF583}" destId="{53763DBF-C64A-46F3-A2EF-9719C88228E4}" srcOrd="2" destOrd="0" presId="urn:microsoft.com/office/officeart/2005/8/layout/StepDownProcess"/>
    <dgm:cxn modelId="{D8EF0A9D-E1A5-410B-9CA1-2C33CDBF5EE0}" type="presParOf" srcId="{53763DBF-C64A-46F3-A2EF-9719C88228E4}" destId="{5A3FA0FF-0094-4B88-A2A8-2FD43B5C5E14}" srcOrd="0" destOrd="0" presId="urn:microsoft.com/office/officeart/2005/8/layout/StepDownProcess"/>
    <dgm:cxn modelId="{0404D52C-9EB7-48D0-BD59-96AE595E733F}" type="presParOf" srcId="{53763DBF-C64A-46F3-A2EF-9719C88228E4}" destId="{69BC594E-9FE5-482E-AF6F-A52EE3520313}" srcOrd="1" destOrd="0" presId="urn:microsoft.com/office/officeart/2005/8/layout/StepDownProcess"/>
    <dgm:cxn modelId="{8D7FE857-58F8-4D67-B544-FCF7ACE0920C}" type="presParOf" srcId="{53763DBF-C64A-46F3-A2EF-9719C88228E4}" destId="{7CBE32A8-2A2E-492B-879B-27BB4DBB90F9}" srcOrd="2" destOrd="0" presId="urn:microsoft.com/office/officeart/2005/8/layout/StepDownProcess"/>
    <dgm:cxn modelId="{7AA3610D-C057-425D-9D16-98AC048AD661}" type="presParOf" srcId="{6B14730F-8CB6-4FB1-ABDC-4E33FC5CF583}" destId="{793303EA-E225-4C78-96AE-22BD219A545D}" srcOrd="3" destOrd="0" presId="urn:microsoft.com/office/officeart/2005/8/layout/StepDownProcess"/>
    <dgm:cxn modelId="{E14FD485-452B-48BF-8376-5CF98B1F9D2D}" type="presParOf" srcId="{6B14730F-8CB6-4FB1-ABDC-4E33FC5CF583}" destId="{EFE0E4AF-5EAB-4A8B-8E10-3BB6794970E9}" srcOrd="4" destOrd="0" presId="urn:microsoft.com/office/officeart/2005/8/layout/StepDownProcess"/>
    <dgm:cxn modelId="{16BB8E40-8E82-4A6E-B88C-12501C5C26A5}" type="presParOf" srcId="{EFE0E4AF-5EAB-4A8B-8E10-3BB6794970E9}" destId="{BD86BF24-6808-44B6-8AA4-5155B7AB89A9}"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F29466-E935-4BBB-A21F-C27AE67CAD74}"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n-US"/>
        </a:p>
      </dgm:t>
    </dgm:pt>
    <dgm:pt modelId="{FCC1489C-39F9-4B9D-A5DB-0CC75E5C29FD}">
      <dgm:prSet phldrT="[Text]"/>
      <dgm:spPr/>
      <dgm:t>
        <a:bodyPr/>
        <a:lstStyle/>
        <a:p>
          <a:r>
            <a:rPr lang="en-US" dirty="0">
              <a:latin typeface="Californian FB" pitchFamily="18" charset="0"/>
            </a:rPr>
            <a:t>New Intermediary Application</a:t>
          </a:r>
        </a:p>
      </dgm:t>
    </dgm:pt>
    <dgm:pt modelId="{ACF57B77-3F1A-41DF-96BD-BAE1F2255B72}" type="parTrans" cxnId="{9BFF3A0A-A0D2-4EC3-B55B-1ECD3B290472}">
      <dgm:prSet/>
      <dgm:spPr/>
      <dgm:t>
        <a:bodyPr/>
        <a:lstStyle/>
        <a:p>
          <a:endParaRPr lang="en-US"/>
        </a:p>
      </dgm:t>
    </dgm:pt>
    <dgm:pt modelId="{D50ABF2C-A0D1-4C33-B1D4-11A2DD7B631D}" type="sibTrans" cxnId="{9BFF3A0A-A0D2-4EC3-B55B-1ECD3B290472}">
      <dgm:prSet/>
      <dgm:spPr/>
      <dgm:t>
        <a:bodyPr/>
        <a:lstStyle/>
        <a:p>
          <a:endParaRPr lang="en-US"/>
        </a:p>
      </dgm:t>
    </dgm:pt>
    <dgm:pt modelId="{97883E1F-83C5-456F-B833-30FBF3379ABF}">
      <dgm:prSet phldrT="[Text]"/>
      <dgm:spPr/>
      <dgm:t>
        <a:bodyPr/>
        <a:lstStyle/>
        <a:p>
          <a:r>
            <a:rPr lang="en-US" dirty="0">
              <a:latin typeface="Californian FB" pitchFamily="18" charset="0"/>
            </a:rPr>
            <a:t>No Deadline</a:t>
          </a:r>
        </a:p>
      </dgm:t>
    </dgm:pt>
    <dgm:pt modelId="{29F0314C-09E9-486B-A54E-98FB0A93F706}" type="parTrans" cxnId="{40F993CE-AEEC-44F4-A81A-0B628000EF8C}">
      <dgm:prSet/>
      <dgm:spPr/>
      <dgm:t>
        <a:bodyPr/>
        <a:lstStyle/>
        <a:p>
          <a:endParaRPr lang="en-US"/>
        </a:p>
      </dgm:t>
    </dgm:pt>
    <dgm:pt modelId="{330865E9-AC0C-4505-B49A-9B7F30C51425}" type="sibTrans" cxnId="{40F993CE-AEEC-44F4-A81A-0B628000EF8C}">
      <dgm:prSet/>
      <dgm:spPr/>
      <dgm:t>
        <a:bodyPr/>
        <a:lstStyle/>
        <a:p>
          <a:endParaRPr lang="en-US"/>
        </a:p>
      </dgm:t>
    </dgm:pt>
    <dgm:pt modelId="{0DABC469-004B-4329-8B28-4AA3AD93D7C4}">
      <dgm:prSet phldrT="[Text]"/>
      <dgm:spPr/>
      <dgm:t>
        <a:bodyPr/>
        <a:lstStyle/>
        <a:p>
          <a:r>
            <a:rPr lang="en-US" dirty="0">
              <a:latin typeface="Californian FB" pitchFamily="18" charset="0"/>
            </a:rPr>
            <a:t>TA Grant – FY2023 (Existing Intermediaries Only)</a:t>
          </a:r>
        </a:p>
      </dgm:t>
    </dgm:pt>
    <dgm:pt modelId="{5D47CB0B-F5F9-4BA8-9DEF-F83BD9081E24}" type="parTrans" cxnId="{8DFA99E9-C45C-40AD-B3B8-18A327EA7A0E}">
      <dgm:prSet/>
      <dgm:spPr/>
      <dgm:t>
        <a:bodyPr/>
        <a:lstStyle/>
        <a:p>
          <a:endParaRPr lang="en-US"/>
        </a:p>
      </dgm:t>
    </dgm:pt>
    <dgm:pt modelId="{4824339C-872D-4CA6-92ED-A5DFF6A449BF}" type="sibTrans" cxnId="{8DFA99E9-C45C-40AD-B3B8-18A327EA7A0E}">
      <dgm:prSet/>
      <dgm:spPr/>
      <dgm:t>
        <a:bodyPr/>
        <a:lstStyle/>
        <a:p>
          <a:endParaRPr lang="en-US"/>
        </a:p>
      </dgm:t>
    </dgm:pt>
    <dgm:pt modelId="{10DEC97B-F311-4E03-8734-92359C800C03}">
      <dgm:prSet phldrT="[Text]"/>
      <dgm:spPr/>
      <dgm:t>
        <a:bodyPr/>
        <a:lstStyle/>
        <a:p>
          <a:r>
            <a:rPr lang="en-US" dirty="0">
              <a:latin typeface="Californian FB" pitchFamily="18" charset="0"/>
            </a:rPr>
            <a:t>March 30, 2023</a:t>
          </a:r>
        </a:p>
      </dgm:t>
    </dgm:pt>
    <dgm:pt modelId="{0BAAED7B-4269-4E3F-9C79-6FC39888D8BD}" type="parTrans" cxnId="{14244A57-FD04-423B-B9C7-173F6EC1DDA5}">
      <dgm:prSet/>
      <dgm:spPr/>
      <dgm:t>
        <a:bodyPr/>
        <a:lstStyle/>
        <a:p>
          <a:endParaRPr lang="en-US"/>
        </a:p>
      </dgm:t>
    </dgm:pt>
    <dgm:pt modelId="{4DB23EFD-40B6-4310-BAA6-13D49FBA2E64}" type="sibTrans" cxnId="{14244A57-FD04-423B-B9C7-173F6EC1DDA5}">
      <dgm:prSet/>
      <dgm:spPr/>
      <dgm:t>
        <a:bodyPr/>
        <a:lstStyle/>
        <a:p>
          <a:endParaRPr lang="en-US"/>
        </a:p>
      </dgm:t>
    </dgm:pt>
    <dgm:pt modelId="{9D78B1B4-7261-4539-9BC6-752C1A9D0334}">
      <dgm:prSet phldrT="[Text]"/>
      <dgm:spPr/>
      <dgm:t>
        <a:bodyPr/>
        <a:lstStyle/>
        <a:p>
          <a:r>
            <a:rPr lang="en-US" dirty="0">
              <a:latin typeface="Californian FB" pitchFamily="18" charset="0"/>
            </a:rPr>
            <a:t>PRIME Grant (Competitive)</a:t>
          </a:r>
        </a:p>
      </dgm:t>
    </dgm:pt>
    <dgm:pt modelId="{F27247DC-DA6C-4257-B141-95C144940581}" type="parTrans" cxnId="{CD2F622B-0024-4B1A-A5AB-C0D9B71D6065}">
      <dgm:prSet/>
      <dgm:spPr/>
      <dgm:t>
        <a:bodyPr/>
        <a:lstStyle/>
        <a:p>
          <a:endParaRPr lang="en-US"/>
        </a:p>
      </dgm:t>
    </dgm:pt>
    <dgm:pt modelId="{E3A2BCC2-D8E4-42DB-BE28-7892D90F751B}" type="sibTrans" cxnId="{CD2F622B-0024-4B1A-A5AB-C0D9B71D6065}">
      <dgm:prSet/>
      <dgm:spPr/>
      <dgm:t>
        <a:bodyPr/>
        <a:lstStyle/>
        <a:p>
          <a:endParaRPr lang="en-US"/>
        </a:p>
      </dgm:t>
    </dgm:pt>
    <dgm:pt modelId="{5F581540-DC5D-4B94-83E2-BDE94FB6B244}">
      <dgm:prSet phldrT="[Text]"/>
      <dgm:spPr/>
      <dgm:t>
        <a:bodyPr/>
        <a:lstStyle/>
        <a:p>
          <a:r>
            <a:rPr lang="en-US" dirty="0">
              <a:latin typeface="Californian FB" pitchFamily="18" charset="0"/>
            </a:rPr>
            <a:t>Applications April 1 – April 30, 2023</a:t>
          </a:r>
        </a:p>
      </dgm:t>
    </dgm:pt>
    <dgm:pt modelId="{74828804-A84E-4CDF-B9BA-5362730B3BC6}" type="parTrans" cxnId="{833152CF-1C4A-4BC4-9EE2-83C018CD3BF4}">
      <dgm:prSet/>
      <dgm:spPr/>
      <dgm:t>
        <a:bodyPr/>
        <a:lstStyle/>
        <a:p>
          <a:endParaRPr lang="en-US"/>
        </a:p>
      </dgm:t>
    </dgm:pt>
    <dgm:pt modelId="{D3C8801F-4529-4E2C-BC2C-5BADE7E2F4A7}" type="sibTrans" cxnId="{833152CF-1C4A-4BC4-9EE2-83C018CD3BF4}">
      <dgm:prSet/>
      <dgm:spPr/>
      <dgm:t>
        <a:bodyPr/>
        <a:lstStyle/>
        <a:p>
          <a:endParaRPr lang="en-US"/>
        </a:p>
      </dgm:t>
    </dgm:pt>
    <dgm:pt modelId="{ACBC678C-14A2-47C8-B20C-C7C122E75573}" type="pres">
      <dgm:prSet presAssocID="{8DF29466-E935-4BBB-A21F-C27AE67CAD74}" presName="Name0" presStyleCnt="0">
        <dgm:presLayoutVars>
          <dgm:dir/>
          <dgm:animLvl val="lvl"/>
          <dgm:resizeHandles val="exact"/>
        </dgm:presLayoutVars>
      </dgm:prSet>
      <dgm:spPr/>
    </dgm:pt>
    <dgm:pt modelId="{E49448E3-4759-42BB-9C93-4FF9EDE712B0}" type="pres">
      <dgm:prSet presAssocID="{FCC1489C-39F9-4B9D-A5DB-0CC75E5C29FD}" presName="linNode" presStyleCnt="0"/>
      <dgm:spPr/>
    </dgm:pt>
    <dgm:pt modelId="{8B5B7E1E-D04A-4414-B9EF-3405BD870043}" type="pres">
      <dgm:prSet presAssocID="{FCC1489C-39F9-4B9D-A5DB-0CC75E5C29FD}" presName="parentText" presStyleLbl="node1" presStyleIdx="0" presStyleCnt="3" custLinFactNeighborY="-172">
        <dgm:presLayoutVars>
          <dgm:chMax val="1"/>
          <dgm:bulletEnabled val="1"/>
        </dgm:presLayoutVars>
      </dgm:prSet>
      <dgm:spPr/>
    </dgm:pt>
    <dgm:pt modelId="{5C495289-68C7-491D-A5A8-F00326955CD2}" type="pres">
      <dgm:prSet presAssocID="{FCC1489C-39F9-4B9D-A5DB-0CC75E5C29FD}" presName="descendantText" presStyleLbl="alignAccFollowNode1" presStyleIdx="0" presStyleCnt="3">
        <dgm:presLayoutVars>
          <dgm:bulletEnabled val="1"/>
        </dgm:presLayoutVars>
      </dgm:prSet>
      <dgm:spPr/>
    </dgm:pt>
    <dgm:pt modelId="{EA133FDC-E30F-4BED-9437-10BB2D860884}" type="pres">
      <dgm:prSet presAssocID="{D50ABF2C-A0D1-4C33-B1D4-11A2DD7B631D}" presName="sp" presStyleCnt="0"/>
      <dgm:spPr/>
    </dgm:pt>
    <dgm:pt modelId="{9CBC70F5-C448-49B3-8EAA-24CCD9DBE39C}" type="pres">
      <dgm:prSet presAssocID="{0DABC469-004B-4329-8B28-4AA3AD93D7C4}" presName="linNode" presStyleCnt="0"/>
      <dgm:spPr/>
    </dgm:pt>
    <dgm:pt modelId="{FF769EC2-3FD4-44F5-9B66-3FF24C382612}" type="pres">
      <dgm:prSet presAssocID="{0DABC469-004B-4329-8B28-4AA3AD93D7C4}" presName="parentText" presStyleLbl="node1" presStyleIdx="1" presStyleCnt="3">
        <dgm:presLayoutVars>
          <dgm:chMax val="1"/>
          <dgm:bulletEnabled val="1"/>
        </dgm:presLayoutVars>
      </dgm:prSet>
      <dgm:spPr/>
    </dgm:pt>
    <dgm:pt modelId="{EE5B4B19-7E23-4CAF-BC89-C9DFA0F144D4}" type="pres">
      <dgm:prSet presAssocID="{0DABC469-004B-4329-8B28-4AA3AD93D7C4}" presName="descendantText" presStyleLbl="alignAccFollowNode1" presStyleIdx="1" presStyleCnt="3">
        <dgm:presLayoutVars>
          <dgm:bulletEnabled val="1"/>
        </dgm:presLayoutVars>
      </dgm:prSet>
      <dgm:spPr/>
    </dgm:pt>
    <dgm:pt modelId="{586BA9AE-D69F-4F87-B8BD-0CF2FC7BA73E}" type="pres">
      <dgm:prSet presAssocID="{4824339C-872D-4CA6-92ED-A5DFF6A449BF}" presName="sp" presStyleCnt="0"/>
      <dgm:spPr/>
    </dgm:pt>
    <dgm:pt modelId="{5DB29B18-1635-48AF-A4B4-9DA953488333}" type="pres">
      <dgm:prSet presAssocID="{9D78B1B4-7261-4539-9BC6-752C1A9D0334}" presName="linNode" presStyleCnt="0"/>
      <dgm:spPr/>
    </dgm:pt>
    <dgm:pt modelId="{8F12C148-A205-48F2-B231-CB3F7880CE07}" type="pres">
      <dgm:prSet presAssocID="{9D78B1B4-7261-4539-9BC6-752C1A9D0334}" presName="parentText" presStyleLbl="node1" presStyleIdx="2" presStyleCnt="3">
        <dgm:presLayoutVars>
          <dgm:chMax val="1"/>
          <dgm:bulletEnabled val="1"/>
        </dgm:presLayoutVars>
      </dgm:prSet>
      <dgm:spPr/>
    </dgm:pt>
    <dgm:pt modelId="{BEF383E8-E8FD-450D-B7F0-11F708814713}" type="pres">
      <dgm:prSet presAssocID="{9D78B1B4-7261-4539-9BC6-752C1A9D0334}" presName="descendantText" presStyleLbl="alignAccFollowNode1" presStyleIdx="2" presStyleCnt="3" custLinFactNeighborX="309" custLinFactNeighborY="1504">
        <dgm:presLayoutVars>
          <dgm:bulletEnabled val="1"/>
        </dgm:presLayoutVars>
      </dgm:prSet>
      <dgm:spPr/>
    </dgm:pt>
  </dgm:ptLst>
  <dgm:cxnLst>
    <dgm:cxn modelId="{9BFF3A0A-A0D2-4EC3-B55B-1ECD3B290472}" srcId="{8DF29466-E935-4BBB-A21F-C27AE67CAD74}" destId="{FCC1489C-39F9-4B9D-A5DB-0CC75E5C29FD}" srcOrd="0" destOrd="0" parTransId="{ACF57B77-3F1A-41DF-96BD-BAE1F2255B72}" sibTransId="{D50ABF2C-A0D1-4C33-B1D4-11A2DD7B631D}"/>
    <dgm:cxn modelId="{CD2F622B-0024-4B1A-A5AB-C0D9B71D6065}" srcId="{8DF29466-E935-4BBB-A21F-C27AE67CAD74}" destId="{9D78B1B4-7261-4539-9BC6-752C1A9D0334}" srcOrd="2" destOrd="0" parTransId="{F27247DC-DA6C-4257-B141-95C144940581}" sibTransId="{E3A2BCC2-D8E4-42DB-BE28-7892D90F751B}"/>
    <dgm:cxn modelId="{04C0B437-1EDB-40A5-A6F8-864D5BF18359}" type="presOf" srcId="{8DF29466-E935-4BBB-A21F-C27AE67CAD74}" destId="{ACBC678C-14A2-47C8-B20C-C7C122E75573}" srcOrd="0" destOrd="0" presId="urn:microsoft.com/office/officeart/2005/8/layout/vList5"/>
    <dgm:cxn modelId="{27FA4A56-A3DB-457E-A5D2-8A82B3CB1B9B}" type="presOf" srcId="{FCC1489C-39F9-4B9D-A5DB-0CC75E5C29FD}" destId="{8B5B7E1E-D04A-4414-B9EF-3405BD870043}" srcOrd="0" destOrd="0" presId="urn:microsoft.com/office/officeart/2005/8/layout/vList5"/>
    <dgm:cxn modelId="{14244A57-FD04-423B-B9C7-173F6EC1DDA5}" srcId="{0DABC469-004B-4329-8B28-4AA3AD93D7C4}" destId="{10DEC97B-F311-4E03-8734-92359C800C03}" srcOrd="0" destOrd="0" parTransId="{0BAAED7B-4269-4E3F-9C79-6FC39888D8BD}" sibTransId="{4DB23EFD-40B6-4310-BAA6-13D49FBA2E64}"/>
    <dgm:cxn modelId="{C9E58978-E583-475B-819E-5B85A34341E5}" type="presOf" srcId="{0DABC469-004B-4329-8B28-4AA3AD93D7C4}" destId="{FF769EC2-3FD4-44F5-9B66-3FF24C382612}" srcOrd="0" destOrd="0" presId="urn:microsoft.com/office/officeart/2005/8/layout/vList5"/>
    <dgm:cxn modelId="{408AB08A-A8F2-49E2-8D13-2493B4D01E19}" type="presOf" srcId="{9D78B1B4-7261-4539-9BC6-752C1A9D0334}" destId="{8F12C148-A205-48F2-B231-CB3F7880CE07}" srcOrd="0" destOrd="0" presId="urn:microsoft.com/office/officeart/2005/8/layout/vList5"/>
    <dgm:cxn modelId="{4BBE05A4-7956-4077-8C4C-5DC469D93E03}" type="presOf" srcId="{97883E1F-83C5-456F-B833-30FBF3379ABF}" destId="{5C495289-68C7-491D-A5A8-F00326955CD2}" srcOrd="0" destOrd="0" presId="urn:microsoft.com/office/officeart/2005/8/layout/vList5"/>
    <dgm:cxn modelId="{284228B9-E412-43AA-AC3F-F7762377A126}" type="presOf" srcId="{5F581540-DC5D-4B94-83E2-BDE94FB6B244}" destId="{BEF383E8-E8FD-450D-B7F0-11F708814713}" srcOrd="0" destOrd="0" presId="urn:microsoft.com/office/officeart/2005/8/layout/vList5"/>
    <dgm:cxn modelId="{40F993CE-AEEC-44F4-A81A-0B628000EF8C}" srcId="{FCC1489C-39F9-4B9D-A5DB-0CC75E5C29FD}" destId="{97883E1F-83C5-456F-B833-30FBF3379ABF}" srcOrd="0" destOrd="0" parTransId="{29F0314C-09E9-486B-A54E-98FB0A93F706}" sibTransId="{330865E9-AC0C-4505-B49A-9B7F30C51425}"/>
    <dgm:cxn modelId="{833152CF-1C4A-4BC4-9EE2-83C018CD3BF4}" srcId="{9D78B1B4-7261-4539-9BC6-752C1A9D0334}" destId="{5F581540-DC5D-4B94-83E2-BDE94FB6B244}" srcOrd="0" destOrd="0" parTransId="{74828804-A84E-4CDF-B9BA-5362730B3BC6}" sibTransId="{D3C8801F-4529-4E2C-BC2C-5BADE7E2F4A7}"/>
    <dgm:cxn modelId="{8DFA99E9-C45C-40AD-B3B8-18A327EA7A0E}" srcId="{8DF29466-E935-4BBB-A21F-C27AE67CAD74}" destId="{0DABC469-004B-4329-8B28-4AA3AD93D7C4}" srcOrd="1" destOrd="0" parTransId="{5D47CB0B-F5F9-4BA8-9DEF-F83BD9081E24}" sibTransId="{4824339C-872D-4CA6-92ED-A5DFF6A449BF}"/>
    <dgm:cxn modelId="{E209F3F5-70EC-4541-A8D5-4BCFA2FEB3FF}" type="presOf" srcId="{10DEC97B-F311-4E03-8734-92359C800C03}" destId="{EE5B4B19-7E23-4CAF-BC89-C9DFA0F144D4}" srcOrd="0" destOrd="0" presId="urn:microsoft.com/office/officeart/2005/8/layout/vList5"/>
    <dgm:cxn modelId="{CB7A057D-4633-4992-8B0B-B669EC6BA660}" type="presParOf" srcId="{ACBC678C-14A2-47C8-B20C-C7C122E75573}" destId="{E49448E3-4759-42BB-9C93-4FF9EDE712B0}" srcOrd="0" destOrd="0" presId="urn:microsoft.com/office/officeart/2005/8/layout/vList5"/>
    <dgm:cxn modelId="{46FC0971-46B3-4019-AD53-0236AAA02867}" type="presParOf" srcId="{E49448E3-4759-42BB-9C93-4FF9EDE712B0}" destId="{8B5B7E1E-D04A-4414-B9EF-3405BD870043}" srcOrd="0" destOrd="0" presId="urn:microsoft.com/office/officeart/2005/8/layout/vList5"/>
    <dgm:cxn modelId="{49CBE096-92DA-4952-A597-DA4990FB1331}" type="presParOf" srcId="{E49448E3-4759-42BB-9C93-4FF9EDE712B0}" destId="{5C495289-68C7-491D-A5A8-F00326955CD2}" srcOrd="1" destOrd="0" presId="urn:microsoft.com/office/officeart/2005/8/layout/vList5"/>
    <dgm:cxn modelId="{63A7F268-D353-4481-9895-7377A75DDA8D}" type="presParOf" srcId="{ACBC678C-14A2-47C8-B20C-C7C122E75573}" destId="{EA133FDC-E30F-4BED-9437-10BB2D860884}" srcOrd="1" destOrd="0" presId="urn:microsoft.com/office/officeart/2005/8/layout/vList5"/>
    <dgm:cxn modelId="{E1CB1AD5-6C8B-4D98-A877-E3660293EB9D}" type="presParOf" srcId="{ACBC678C-14A2-47C8-B20C-C7C122E75573}" destId="{9CBC70F5-C448-49B3-8EAA-24CCD9DBE39C}" srcOrd="2" destOrd="0" presId="urn:microsoft.com/office/officeart/2005/8/layout/vList5"/>
    <dgm:cxn modelId="{06099AA8-86D8-4BC3-9554-5397B6DF20CC}" type="presParOf" srcId="{9CBC70F5-C448-49B3-8EAA-24CCD9DBE39C}" destId="{FF769EC2-3FD4-44F5-9B66-3FF24C382612}" srcOrd="0" destOrd="0" presId="urn:microsoft.com/office/officeart/2005/8/layout/vList5"/>
    <dgm:cxn modelId="{970E7913-03CE-4028-80A1-D1D0955BE896}" type="presParOf" srcId="{9CBC70F5-C448-49B3-8EAA-24CCD9DBE39C}" destId="{EE5B4B19-7E23-4CAF-BC89-C9DFA0F144D4}" srcOrd="1" destOrd="0" presId="urn:microsoft.com/office/officeart/2005/8/layout/vList5"/>
    <dgm:cxn modelId="{6400757F-31E2-4ACE-8DF2-FB1B1526D9B4}" type="presParOf" srcId="{ACBC678C-14A2-47C8-B20C-C7C122E75573}" destId="{586BA9AE-D69F-4F87-B8BD-0CF2FC7BA73E}" srcOrd="3" destOrd="0" presId="urn:microsoft.com/office/officeart/2005/8/layout/vList5"/>
    <dgm:cxn modelId="{37B2AEEB-7F58-4277-B363-E3EB80541354}" type="presParOf" srcId="{ACBC678C-14A2-47C8-B20C-C7C122E75573}" destId="{5DB29B18-1635-48AF-A4B4-9DA953488333}" srcOrd="4" destOrd="0" presId="urn:microsoft.com/office/officeart/2005/8/layout/vList5"/>
    <dgm:cxn modelId="{E4347FB1-EF1F-4FCD-ABE3-DBCAF23BC1C5}" type="presParOf" srcId="{5DB29B18-1635-48AF-A4B4-9DA953488333}" destId="{8F12C148-A205-48F2-B231-CB3F7880CE07}" srcOrd="0" destOrd="0" presId="urn:microsoft.com/office/officeart/2005/8/layout/vList5"/>
    <dgm:cxn modelId="{810EDD8F-B3B4-4796-964D-0814CAAE242A}" type="presParOf" srcId="{5DB29B18-1635-48AF-A4B4-9DA953488333}" destId="{BEF383E8-E8FD-450D-B7F0-11F70881471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5EDAFE2A-8923-4DFA-8505-4946DC99CDBD}" type="doc">
      <dgm:prSet loTypeId="urn:microsoft.com/office/officeart/2005/8/layout/vList5" loCatId="list" qsTypeId="urn:microsoft.com/office/officeart/2005/8/quickstyle/simple2" qsCatId="simple" csTypeId="urn:microsoft.com/office/officeart/2005/8/colors/accent0_3" csCatId="mainScheme" phldr="1"/>
      <dgm:spPr/>
      <dgm:t>
        <a:bodyPr/>
        <a:lstStyle/>
        <a:p>
          <a:endParaRPr lang="en-US"/>
        </a:p>
      </dgm:t>
    </dgm:pt>
    <dgm:pt modelId="{F4D3D6C9-D4DF-4162-9236-F3BE3175D9CA}">
      <dgm:prSet phldrT="[Text]"/>
      <dgm:spPr/>
      <dgm:t>
        <a:bodyPr/>
        <a:lstStyle/>
        <a:p>
          <a:r>
            <a:rPr lang="en-US" dirty="0">
              <a:latin typeface="Californian FB" pitchFamily="18" charset="0"/>
            </a:rPr>
            <a:t>Lender Location</a:t>
          </a:r>
        </a:p>
      </dgm:t>
    </dgm:pt>
    <dgm:pt modelId="{8B2B42BF-C3A4-44FD-AE7D-B6091227E094}" type="parTrans" cxnId="{115330C1-F0BA-475C-98F9-515E0485F1EF}">
      <dgm:prSet/>
      <dgm:spPr/>
      <dgm:t>
        <a:bodyPr/>
        <a:lstStyle/>
        <a:p>
          <a:endParaRPr lang="en-US"/>
        </a:p>
      </dgm:t>
    </dgm:pt>
    <dgm:pt modelId="{5EF02768-DA27-4E8A-861C-DB4DD86B9C8D}" type="sibTrans" cxnId="{115330C1-F0BA-475C-98F9-515E0485F1EF}">
      <dgm:prSet/>
      <dgm:spPr/>
      <dgm:t>
        <a:bodyPr/>
        <a:lstStyle/>
        <a:p>
          <a:endParaRPr lang="en-US"/>
        </a:p>
      </dgm:t>
    </dgm:pt>
    <dgm:pt modelId="{D283BEEB-C0FA-4EC1-B10D-0B111E33AAFB}">
      <dgm:prSet phldrT="[Text]" custT="1"/>
      <dgm:spPr/>
      <dgm:t>
        <a:bodyPr/>
        <a:lstStyle/>
        <a:p>
          <a:r>
            <a:rPr lang="en-US" sz="1800" dirty="0">
              <a:latin typeface="Californian FB" pitchFamily="18" charset="0"/>
            </a:rPr>
            <a:t>Midwest</a:t>
          </a:r>
        </a:p>
      </dgm:t>
    </dgm:pt>
    <dgm:pt modelId="{68B26714-61EB-4E5B-9B3D-C8B4670F2FCA}" type="parTrans" cxnId="{A6C362EC-0C3F-4C1C-BE3C-EB203ECADAAF}">
      <dgm:prSet/>
      <dgm:spPr/>
      <dgm:t>
        <a:bodyPr/>
        <a:lstStyle/>
        <a:p>
          <a:endParaRPr lang="en-US"/>
        </a:p>
      </dgm:t>
    </dgm:pt>
    <dgm:pt modelId="{0A8CB4F6-3347-4002-972F-F3759B0A1B8D}" type="sibTrans" cxnId="{A6C362EC-0C3F-4C1C-BE3C-EB203ECADAAF}">
      <dgm:prSet/>
      <dgm:spPr/>
      <dgm:t>
        <a:bodyPr/>
        <a:lstStyle/>
        <a:p>
          <a:endParaRPr lang="en-US"/>
        </a:p>
      </dgm:t>
    </dgm:pt>
    <dgm:pt modelId="{BC64A71B-0CD2-4392-B97D-D19A31FF666E}">
      <dgm:prSet phldrT="[Text]"/>
      <dgm:spPr/>
      <dgm:t>
        <a:bodyPr/>
        <a:lstStyle/>
        <a:p>
          <a:r>
            <a:rPr lang="en-US" dirty="0">
              <a:latin typeface="Californian FB" pitchFamily="18" charset="0"/>
            </a:rPr>
            <a:t>FY23 Loan Volume</a:t>
          </a:r>
        </a:p>
      </dgm:t>
    </dgm:pt>
    <dgm:pt modelId="{ED856E85-1B14-4CF9-A70D-8A09C7A0438B}" type="parTrans" cxnId="{5031D628-539F-4061-8327-3A76F5A47445}">
      <dgm:prSet/>
      <dgm:spPr/>
      <dgm:t>
        <a:bodyPr/>
        <a:lstStyle/>
        <a:p>
          <a:endParaRPr lang="en-US"/>
        </a:p>
      </dgm:t>
    </dgm:pt>
    <dgm:pt modelId="{0F7A51BE-4E18-4D93-9BB1-BEB31AC977FB}" type="sibTrans" cxnId="{5031D628-539F-4061-8327-3A76F5A47445}">
      <dgm:prSet/>
      <dgm:spPr/>
      <dgm:t>
        <a:bodyPr/>
        <a:lstStyle/>
        <a:p>
          <a:endParaRPr lang="en-US"/>
        </a:p>
      </dgm:t>
    </dgm:pt>
    <dgm:pt modelId="{4E6A6764-FB76-4A9E-8260-865A648B4AE2}">
      <dgm:prSet phldrT="[Text]" custT="1"/>
      <dgm:spPr/>
      <dgm:t>
        <a:bodyPr/>
        <a:lstStyle/>
        <a:p>
          <a:r>
            <a:rPr lang="en-US" sz="1800" dirty="0">
              <a:solidFill>
                <a:schemeClr val="tx1"/>
              </a:solidFill>
              <a:latin typeface="Californian FB" pitchFamily="18" charset="0"/>
            </a:rPr>
            <a:t>599 Microloans $3,660,700 – Average Loan - $6,548</a:t>
          </a:r>
        </a:p>
      </dgm:t>
    </dgm:pt>
    <dgm:pt modelId="{E1303BFF-36C3-4D1E-95BB-094D9C2BF340}" type="parTrans" cxnId="{8885FDD2-24D5-4C9C-BAFB-8D40183D1DC7}">
      <dgm:prSet/>
      <dgm:spPr/>
      <dgm:t>
        <a:bodyPr/>
        <a:lstStyle/>
        <a:p>
          <a:endParaRPr lang="en-US"/>
        </a:p>
      </dgm:t>
    </dgm:pt>
    <dgm:pt modelId="{CA4F892E-80E0-48CB-8B92-7367B61BF7CC}" type="sibTrans" cxnId="{8885FDD2-24D5-4C9C-BAFB-8D40183D1DC7}">
      <dgm:prSet/>
      <dgm:spPr/>
      <dgm:t>
        <a:bodyPr/>
        <a:lstStyle/>
        <a:p>
          <a:endParaRPr lang="en-US"/>
        </a:p>
      </dgm:t>
    </dgm:pt>
    <dgm:pt modelId="{E1950A2E-5AA9-4DA3-A84E-5130426D8340}">
      <dgm:prSet phldrT="[Text]"/>
      <dgm:spPr/>
      <dgm:t>
        <a:bodyPr/>
        <a:lstStyle/>
        <a:p>
          <a:r>
            <a:rPr lang="en-US" dirty="0">
              <a:latin typeface="Californian FB" pitchFamily="18" charset="0"/>
            </a:rPr>
            <a:t>Demographics</a:t>
          </a:r>
        </a:p>
      </dgm:t>
    </dgm:pt>
    <dgm:pt modelId="{B871A8B4-03C9-4294-8535-1801F13CE1ED}" type="parTrans" cxnId="{53AEEFB5-41A2-42B6-BF95-0775357EB53B}">
      <dgm:prSet/>
      <dgm:spPr/>
      <dgm:t>
        <a:bodyPr/>
        <a:lstStyle/>
        <a:p>
          <a:endParaRPr lang="en-US"/>
        </a:p>
      </dgm:t>
    </dgm:pt>
    <dgm:pt modelId="{D292631F-7BD0-4E47-8003-41BB248B63CA}" type="sibTrans" cxnId="{53AEEFB5-41A2-42B6-BF95-0775357EB53B}">
      <dgm:prSet/>
      <dgm:spPr/>
      <dgm:t>
        <a:bodyPr/>
        <a:lstStyle/>
        <a:p>
          <a:endParaRPr lang="en-US"/>
        </a:p>
      </dgm:t>
    </dgm:pt>
    <dgm:pt modelId="{C3732D74-0354-48A2-9F2A-3EA396725031}">
      <dgm:prSet phldrT="[Text]" custT="1"/>
      <dgm:spPr/>
      <dgm:t>
        <a:bodyPr/>
        <a:lstStyle/>
        <a:p>
          <a:r>
            <a:rPr lang="en-US" sz="1800" dirty="0">
              <a:latin typeface="Californian FB" pitchFamily="18" charset="0"/>
            </a:rPr>
            <a:t>Woman-Owned – 61%</a:t>
          </a:r>
        </a:p>
      </dgm:t>
    </dgm:pt>
    <dgm:pt modelId="{069EA337-46AE-451B-B530-664916EA9BD7}" type="parTrans" cxnId="{89AE7F4E-8BEF-47B2-80D4-487D265C69DE}">
      <dgm:prSet/>
      <dgm:spPr/>
      <dgm:t>
        <a:bodyPr/>
        <a:lstStyle/>
        <a:p>
          <a:endParaRPr lang="en-US"/>
        </a:p>
      </dgm:t>
    </dgm:pt>
    <dgm:pt modelId="{8BE749AB-2175-4BFC-9AFF-31B0CB1696D1}" type="sibTrans" cxnId="{89AE7F4E-8BEF-47B2-80D4-487D265C69DE}">
      <dgm:prSet/>
      <dgm:spPr/>
      <dgm:t>
        <a:bodyPr/>
        <a:lstStyle/>
        <a:p>
          <a:endParaRPr lang="en-US"/>
        </a:p>
      </dgm:t>
    </dgm:pt>
    <dgm:pt modelId="{BEFC7F7C-93CF-4C71-881A-450C0D510214}">
      <dgm:prSet phldrT="[Text]"/>
      <dgm:spPr/>
      <dgm:t>
        <a:bodyPr/>
        <a:lstStyle/>
        <a:p>
          <a:r>
            <a:rPr lang="en-US" dirty="0">
              <a:latin typeface="Californian FB" pitchFamily="18" charset="0"/>
            </a:rPr>
            <a:t>Jobs Created/Retained</a:t>
          </a:r>
        </a:p>
      </dgm:t>
    </dgm:pt>
    <dgm:pt modelId="{191F3F86-C1F3-4DFC-83A7-E4F087CFB09F}" type="parTrans" cxnId="{9FFB0FDD-835A-4955-BDA9-CED358442F5B}">
      <dgm:prSet/>
      <dgm:spPr/>
      <dgm:t>
        <a:bodyPr/>
        <a:lstStyle/>
        <a:p>
          <a:endParaRPr lang="en-US"/>
        </a:p>
      </dgm:t>
    </dgm:pt>
    <dgm:pt modelId="{5458BECE-E6A0-4CF1-8847-448E5EA17537}" type="sibTrans" cxnId="{9FFB0FDD-835A-4955-BDA9-CED358442F5B}">
      <dgm:prSet/>
      <dgm:spPr/>
      <dgm:t>
        <a:bodyPr/>
        <a:lstStyle/>
        <a:p>
          <a:endParaRPr lang="en-US"/>
        </a:p>
      </dgm:t>
    </dgm:pt>
    <dgm:pt modelId="{9479308D-D037-4164-861D-DF8DC98E0872}">
      <dgm:prSet phldrT="[Text]" custT="1"/>
      <dgm:spPr/>
      <dgm:t>
        <a:bodyPr/>
        <a:lstStyle/>
        <a:p>
          <a:r>
            <a:rPr lang="en-US" sz="1800" dirty="0">
              <a:latin typeface="Californian FB" pitchFamily="18" charset="0"/>
            </a:rPr>
            <a:t>Created – 280</a:t>
          </a:r>
        </a:p>
      </dgm:t>
    </dgm:pt>
    <dgm:pt modelId="{A38BA488-8EC7-444F-AA0E-9FDA729F8C50}" type="parTrans" cxnId="{3ECA9397-2A1B-4C48-A96C-4493DFF7523C}">
      <dgm:prSet/>
      <dgm:spPr/>
      <dgm:t>
        <a:bodyPr/>
        <a:lstStyle/>
        <a:p>
          <a:endParaRPr lang="en-US"/>
        </a:p>
      </dgm:t>
    </dgm:pt>
    <dgm:pt modelId="{22413020-9CF2-4C1D-9382-D520C768AFB9}" type="sibTrans" cxnId="{3ECA9397-2A1B-4C48-A96C-4493DFF7523C}">
      <dgm:prSet/>
      <dgm:spPr/>
      <dgm:t>
        <a:bodyPr/>
        <a:lstStyle/>
        <a:p>
          <a:endParaRPr lang="en-US"/>
        </a:p>
      </dgm:t>
    </dgm:pt>
    <dgm:pt modelId="{9DF39940-F013-4D96-9AC2-C5987FEB5A03}">
      <dgm:prSet phldrT="[Text]" custT="1"/>
      <dgm:spPr/>
      <dgm:t>
        <a:bodyPr/>
        <a:lstStyle/>
        <a:p>
          <a:r>
            <a:rPr lang="en-US" sz="1800" dirty="0">
              <a:latin typeface="Californian FB" pitchFamily="18" charset="0"/>
            </a:rPr>
            <a:t>Start-Ups – 18%</a:t>
          </a:r>
        </a:p>
      </dgm:t>
    </dgm:pt>
    <dgm:pt modelId="{14BE1565-8A9E-4DE9-BF6D-BDCEB7BA1C86}" type="parTrans" cxnId="{C7B6F403-9C10-4A26-9E58-9A79C0239B62}">
      <dgm:prSet/>
      <dgm:spPr/>
      <dgm:t>
        <a:bodyPr/>
        <a:lstStyle/>
        <a:p>
          <a:endParaRPr lang="en-US"/>
        </a:p>
      </dgm:t>
    </dgm:pt>
    <dgm:pt modelId="{DAFA0816-5E31-41BB-9196-21593F6936ED}" type="sibTrans" cxnId="{C7B6F403-9C10-4A26-9E58-9A79C0239B62}">
      <dgm:prSet/>
      <dgm:spPr/>
      <dgm:t>
        <a:bodyPr/>
        <a:lstStyle/>
        <a:p>
          <a:endParaRPr lang="en-US"/>
        </a:p>
      </dgm:t>
    </dgm:pt>
    <dgm:pt modelId="{0072974F-5281-4F9B-BDD1-4AE7101149B3}">
      <dgm:prSet phldrT="[Text]" custT="1"/>
      <dgm:spPr/>
      <dgm:t>
        <a:bodyPr/>
        <a:lstStyle/>
        <a:p>
          <a:r>
            <a:rPr lang="en-US" sz="1800" dirty="0">
              <a:latin typeface="Californian FB" pitchFamily="18" charset="0"/>
            </a:rPr>
            <a:t>Black/African American – 23%</a:t>
          </a:r>
        </a:p>
      </dgm:t>
    </dgm:pt>
    <dgm:pt modelId="{C169B15E-565D-40D3-B930-1356D9080AEB}" type="parTrans" cxnId="{772A95A1-F5FE-42EB-89BD-87CC0058A8CC}">
      <dgm:prSet/>
      <dgm:spPr/>
      <dgm:t>
        <a:bodyPr/>
        <a:lstStyle/>
        <a:p>
          <a:endParaRPr lang="en-US"/>
        </a:p>
      </dgm:t>
    </dgm:pt>
    <dgm:pt modelId="{73E91EDA-F395-4293-908B-6956124C3B61}" type="sibTrans" cxnId="{772A95A1-F5FE-42EB-89BD-87CC0058A8CC}">
      <dgm:prSet/>
      <dgm:spPr/>
      <dgm:t>
        <a:bodyPr/>
        <a:lstStyle/>
        <a:p>
          <a:endParaRPr lang="en-US"/>
        </a:p>
      </dgm:t>
    </dgm:pt>
    <dgm:pt modelId="{5F496E31-8EF8-4E2E-AD6C-B9BE3FC3B787}">
      <dgm:prSet phldrT="[Text]" custT="1"/>
      <dgm:spPr/>
      <dgm:t>
        <a:bodyPr/>
        <a:lstStyle/>
        <a:p>
          <a:r>
            <a:rPr lang="en-US" sz="1800" dirty="0">
              <a:latin typeface="Californian FB" pitchFamily="18" charset="0"/>
            </a:rPr>
            <a:t>Retained - 978</a:t>
          </a:r>
        </a:p>
      </dgm:t>
    </dgm:pt>
    <dgm:pt modelId="{9C39C214-0058-44DF-9300-E4C63C3F31A4}" type="parTrans" cxnId="{CA674C84-18FE-4953-9756-D74296AC07EE}">
      <dgm:prSet/>
      <dgm:spPr/>
      <dgm:t>
        <a:bodyPr/>
        <a:lstStyle/>
        <a:p>
          <a:endParaRPr lang="en-US"/>
        </a:p>
      </dgm:t>
    </dgm:pt>
    <dgm:pt modelId="{D89FF775-CE3B-4CAB-B5FF-D2C3938D56CE}" type="sibTrans" cxnId="{CA674C84-18FE-4953-9756-D74296AC07EE}">
      <dgm:prSet/>
      <dgm:spPr/>
      <dgm:t>
        <a:bodyPr/>
        <a:lstStyle/>
        <a:p>
          <a:endParaRPr lang="en-US"/>
        </a:p>
      </dgm:t>
    </dgm:pt>
    <dgm:pt modelId="{0B583353-11B3-42C8-9654-F32CE366CB59}">
      <dgm:prSet phldrT="[Text]" custT="1"/>
      <dgm:spPr/>
      <dgm:t>
        <a:bodyPr/>
        <a:lstStyle/>
        <a:p>
          <a:r>
            <a:rPr lang="en-US" sz="1800" dirty="0">
              <a:latin typeface="Californian FB" pitchFamily="18" charset="0"/>
            </a:rPr>
            <a:t>26,000 hours of training provided</a:t>
          </a:r>
        </a:p>
      </dgm:t>
    </dgm:pt>
    <dgm:pt modelId="{2AA24C44-3B14-4256-8CCF-1CBC9640B8BE}" type="sibTrans" cxnId="{ED660853-12A3-48F1-A4B0-1C41EB8F846F}">
      <dgm:prSet/>
      <dgm:spPr/>
      <dgm:t>
        <a:bodyPr/>
        <a:lstStyle/>
        <a:p>
          <a:endParaRPr lang="en-US"/>
        </a:p>
      </dgm:t>
    </dgm:pt>
    <dgm:pt modelId="{232A5042-D1D8-44F2-B0F9-08FF71716811}" type="parTrans" cxnId="{ED660853-12A3-48F1-A4B0-1C41EB8F846F}">
      <dgm:prSet/>
      <dgm:spPr/>
      <dgm:t>
        <a:bodyPr/>
        <a:lstStyle/>
        <a:p>
          <a:endParaRPr lang="en-US"/>
        </a:p>
      </dgm:t>
    </dgm:pt>
    <dgm:pt modelId="{B4C11FCF-A5D4-4283-A368-9B7F84CDFAC3}">
      <dgm:prSet phldrT="[Text]"/>
      <dgm:spPr/>
      <dgm:t>
        <a:bodyPr/>
        <a:lstStyle/>
        <a:p>
          <a:r>
            <a:rPr lang="en-US" dirty="0">
              <a:latin typeface="Californian FB" pitchFamily="18" charset="0"/>
            </a:rPr>
            <a:t>TA Hours delivered FY22</a:t>
          </a:r>
        </a:p>
      </dgm:t>
    </dgm:pt>
    <dgm:pt modelId="{5717E78C-EE8A-4BDE-A9BE-86502D6E7F70}" type="sibTrans" cxnId="{8C9136A2-2D93-4C28-8F5C-1570C49B2BB4}">
      <dgm:prSet/>
      <dgm:spPr/>
      <dgm:t>
        <a:bodyPr/>
        <a:lstStyle/>
        <a:p>
          <a:endParaRPr lang="en-US"/>
        </a:p>
      </dgm:t>
    </dgm:pt>
    <dgm:pt modelId="{63E1A67F-8326-4AEC-B28E-759E617BA82A}" type="parTrans" cxnId="{8C9136A2-2D93-4C28-8F5C-1570C49B2BB4}">
      <dgm:prSet/>
      <dgm:spPr/>
      <dgm:t>
        <a:bodyPr/>
        <a:lstStyle/>
        <a:p>
          <a:endParaRPr lang="en-US"/>
        </a:p>
      </dgm:t>
    </dgm:pt>
    <dgm:pt modelId="{53229A05-0174-4034-AF60-9FB67800D064}" type="pres">
      <dgm:prSet presAssocID="{5EDAFE2A-8923-4DFA-8505-4946DC99CDBD}" presName="Name0" presStyleCnt="0">
        <dgm:presLayoutVars>
          <dgm:dir/>
          <dgm:animLvl val="lvl"/>
          <dgm:resizeHandles val="exact"/>
        </dgm:presLayoutVars>
      </dgm:prSet>
      <dgm:spPr/>
    </dgm:pt>
    <dgm:pt modelId="{4D4CF588-AFF5-42AD-8090-25FECB94D360}" type="pres">
      <dgm:prSet presAssocID="{F4D3D6C9-D4DF-4162-9236-F3BE3175D9CA}" presName="linNode" presStyleCnt="0"/>
      <dgm:spPr/>
    </dgm:pt>
    <dgm:pt modelId="{0F96BD09-AC53-4EE5-AF9C-F842B18484E8}" type="pres">
      <dgm:prSet presAssocID="{F4D3D6C9-D4DF-4162-9236-F3BE3175D9CA}" presName="parentText" presStyleLbl="node1" presStyleIdx="0" presStyleCnt="5">
        <dgm:presLayoutVars>
          <dgm:chMax val="1"/>
          <dgm:bulletEnabled val="1"/>
        </dgm:presLayoutVars>
      </dgm:prSet>
      <dgm:spPr/>
    </dgm:pt>
    <dgm:pt modelId="{E549FD1D-CD64-4865-A5DA-90ABD37690D1}" type="pres">
      <dgm:prSet presAssocID="{F4D3D6C9-D4DF-4162-9236-F3BE3175D9CA}" presName="descendantText" presStyleLbl="alignAccFollowNode1" presStyleIdx="0" presStyleCnt="5" custLinFactNeighborX="0" custLinFactNeighborY="-501">
        <dgm:presLayoutVars>
          <dgm:bulletEnabled val="1"/>
        </dgm:presLayoutVars>
      </dgm:prSet>
      <dgm:spPr/>
    </dgm:pt>
    <dgm:pt modelId="{167EF9C8-AD9D-4926-AAC0-8000674C2015}" type="pres">
      <dgm:prSet presAssocID="{5EF02768-DA27-4E8A-861C-DB4DD86B9C8D}" presName="sp" presStyleCnt="0"/>
      <dgm:spPr/>
    </dgm:pt>
    <dgm:pt modelId="{3CBC524B-9A6B-4428-BA51-48827BB3E04F}" type="pres">
      <dgm:prSet presAssocID="{BC64A71B-0CD2-4392-B97D-D19A31FF666E}" presName="linNode" presStyleCnt="0"/>
      <dgm:spPr/>
    </dgm:pt>
    <dgm:pt modelId="{A1344A72-4F83-401F-B035-669912D3946F}" type="pres">
      <dgm:prSet presAssocID="{BC64A71B-0CD2-4392-B97D-D19A31FF666E}" presName="parentText" presStyleLbl="node1" presStyleIdx="1" presStyleCnt="5">
        <dgm:presLayoutVars>
          <dgm:chMax val="1"/>
          <dgm:bulletEnabled val="1"/>
        </dgm:presLayoutVars>
      </dgm:prSet>
      <dgm:spPr/>
    </dgm:pt>
    <dgm:pt modelId="{F2FCA984-A1D8-447A-BB77-FEBF46A854EB}" type="pres">
      <dgm:prSet presAssocID="{BC64A71B-0CD2-4392-B97D-D19A31FF666E}" presName="descendantText" presStyleLbl="alignAccFollowNode1" presStyleIdx="1" presStyleCnt="5">
        <dgm:presLayoutVars>
          <dgm:bulletEnabled val="1"/>
        </dgm:presLayoutVars>
      </dgm:prSet>
      <dgm:spPr/>
    </dgm:pt>
    <dgm:pt modelId="{6F4B7B6F-49E6-42D8-B732-6767E03C5C37}" type="pres">
      <dgm:prSet presAssocID="{0F7A51BE-4E18-4D93-9BB1-BEB31AC977FB}" presName="sp" presStyleCnt="0"/>
      <dgm:spPr/>
    </dgm:pt>
    <dgm:pt modelId="{43CF7F5A-7EF6-4523-B1B4-CFD105EF56B7}" type="pres">
      <dgm:prSet presAssocID="{E1950A2E-5AA9-4DA3-A84E-5130426D8340}" presName="linNode" presStyleCnt="0"/>
      <dgm:spPr/>
    </dgm:pt>
    <dgm:pt modelId="{BB83C37F-25AE-4510-964F-A9E4B409FFB6}" type="pres">
      <dgm:prSet presAssocID="{E1950A2E-5AA9-4DA3-A84E-5130426D8340}" presName="parentText" presStyleLbl="node1" presStyleIdx="2" presStyleCnt="5">
        <dgm:presLayoutVars>
          <dgm:chMax val="1"/>
          <dgm:bulletEnabled val="1"/>
        </dgm:presLayoutVars>
      </dgm:prSet>
      <dgm:spPr/>
    </dgm:pt>
    <dgm:pt modelId="{EDFE04EF-3E22-4CD0-BE15-6AB3F91AD03D}" type="pres">
      <dgm:prSet presAssocID="{E1950A2E-5AA9-4DA3-A84E-5130426D8340}" presName="descendantText" presStyleLbl="alignAccFollowNode1" presStyleIdx="2" presStyleCnt="5">
        <dgm:presLayoutVars>
          <dgm:bulletEnabled val="1"/>
        </dgm:presLayoutVars>
      </dgm:prSet>
      <dgm:spPr/>
    </dgm:pt>
    <dgm:pt modelId="{7C8CF6AC-9A5D-49AF-A17E-CDAF6B361683}" type="pres">
      <dgm:prSet presAssocID="{D292631F-7BD0-4E47-8003-41BB248B63CA}" presName="sp" presStyleCnt="0"/>
      <dgm:spPr/>
    </dgm:pt>
    <dgm:pt modelId="{4F520C55-533C-4140-8DCD-1F270E433541}" type="pres">
      <dgm:prSet presAssocID="{BEFC7F7C-93CF-4C71-881A-450C0D510214}" presName="linNode" presStyleCnt="0"/>
      <dgm:spPr/>
    </dgm:pt>
    <dgm:pt modelId="{8D61AD70-704C-4E51-8AC6-360CE2491883}" type="pres">
      <dgm:prSet presAssocID="{BEFC7F7C-93CF-4C71-881A-450C0D510214}" presName="parentText" presStyleLbl="node1" presStyleIdx="3" presStyleCnt="5">
        <dgm:presLayoutVars>
          <dgm:chMax val="1"/>
          <dgm:bulletEnabled val="1"/>
        </dgm:presLayoutVars>
      </dgm:prSet>
      <dgm:spPr/>
    </dgm:pt>
    <dgm:pt modelId="{1C782238-1382-45CB-B292-A07D53F91E13}" type="pres">
      <dgm:prSet presAssocID="{BEFC7F7C-93CF-4C71-881A-450C0D510214}" presName="descendantText" presStyleLbl="alignAccFollowNode1" presStyleIdx="3" presStyleCnt="5">
        <dgm:presLayoutVars>
          <dgm:bulletEnabled val="1"/>
        </dgm:presLayoutVars>
      </dgm:prSet>
      <dgm:spPr/>
    </dgm:pt>
    <dgm:pt modelId="{839EBA70-4920-41ED-8E46-F6640F6853DD}" type="pres">
      <dgm:prSet presAssocID="{5458BECE-E6A0-4CF1-8847-448E5EA17537}" presName="sp" presStyleCnt="0"/>
      <dgm:spPr/>
    </dgm:pt>
    <dgm:pt modelId="{17EA03D3-92B1-46A4-9256-B4129DA96DFC}" type="pres">
      <dgm:prSet presAssocID="{B4C11FCF-A5D4-4283-A368-9B7F84CDFAC3}" presName="linNode" presStyleCnt="0"/>
      <dgm:spPr/>
    </dgm:pt>
    <dgm:pt modelId="{103B1354-332A-4517-AA82-59868E4C5495}" type="pres">
      <dgm:prSet presAssocID="{B4C11FCF-A5D4-4283-A368-9B7F84CDFAC3}" presName="parentText" presStyleLbl="node1" presStyleIdx="4" presStyleCnt="5">
        <dgm:presLayoutVars>
          <dgm:chMax val="1"/>
          <dgm:bulletEnabled val="1"/>
        </dgm:presLayoutVars>
      </dgm:prSet>
      <dgm:spPr/>
    </dgm:pt>
    <dgm:pt modelId="{259FF711-C29E-4376-9268-4FB7045637EC}" type="pres">
      <dgm:prSet presAssocID="{B4C11FCF-A5D4-4283-A368-9B7F84CDFAC3}" presName="descendantText" presStyleLbl="alignAccFollowNode1" presStyleIdx="4" presStyleCnt="5">
        <dgm:presLayoutVars>
          <dgm:bulletEnabled val="1"/>
        </dgm:presLayoutVars>
      </dgm:prSet>
      <dgm:spPr/>
    </dgm:pt>
  </dgm:ptLst>
  <dgm:cxnLst>
    <dgm:cxn modelId="{C7B6F403-9C10-4A26-9E58-9A79C0239B62}" srcId="{C3732D74-0354-48A2-9F2A-3EA396725031}" destId="{9DF39940-F013-4D96-9AC2-C5987FEB5A03}" srcOrd="0" destOrd="0" parTransId="{14BE1565-8A9E-4DE9-BF6D-BDCEB7BA1C86}" sibTransId="{DAFA0816-5E31-41BB-9196-21593F6936ED}"/>
    <dgm:cxn modelId="{76364612-0CC8-43A3-A091-BE30376D42D5}" type="presOf" srcId="{D283BEEB-C0FA-4EC1-B10D-0B111E33AAFB}" destId="{E549FD1D-CD64-4865-A5DA-90ABD37690D1}" srcOrd="0" destOrd="0" presId="urn:microsoft.com/office/officeart/2005/8/layout/vList5"/>
    <dgm:cxn modelId="{5031D628-539F-4061-8327-3A76F5A47445}" srcId="{5EDAFE2A-8923-4DFA-8505-4946DC99CDBD}" destId="{BC64A71B-0CD2-4392-B97D-D19A31FF666E}" srcOrd="1" destOrd="0" parTransId="{ED856E85-1B14-4CF9-A70D-8A09C7A0438B}" sibTransId="{0F7A51BE-4E18-4D93-9BB1-BEB31AC977FB}"/>
    <dgm:cxn modelId="{4B139E32-C4D5-4262-877B-AC4D7FE06A60}" type="presOf" srcId="{BEFC7F7C-93CF-4C71-881A-450C0D510214}" destId="{8D61AD70-704C-4E51-8AC6-360CE2491883}" srcOrd="0" destOrd="0" presId="urn:microsoft.com/office/officeart/2005/8/layout/vList5"/>
    <dgm:cxn modelId="{AF5A5A5F-FEE5-49C3-B29C-A76039BC59C6}" type="presOf" srcId="{F4D3D6C9-D4DF-4162-9236-F3BE3175D9CA}" destId="{0F96BD09-AC53-4EE5-AF9C-F842B18484E8}" srcOrd="0" destOrd="0" presId="urn:microsoft.com/office/officeart/2005/8/layout/vList5"/>
    <dgm:cxn modelId="{89AE7F4E-8BEF-47B2-80D4-487D265C69DE}" srcId="{E1950A2E-5AA9-4DA3-A84E-5130426D8340}" destId="{C3732D74-0354-48A2-9F2A-3EA396725031}" srcOrd="0" destOrd="0" parTransId="{069EA337-46AE-451B-B530-664916EA9BD7}" sibTransId="{8BE749AB-2175-4BFC-9AFF-31B0CB1696D1}"/>
    <dgm:cxn modelId="{ED660853-12A3-48F1-A4B0-1C41EB8F846F}" srcId="{B4C11FCF-A5D4-4283-A368-9B7F84CDFAC3}" destId="{0B583353-11B3-42C8-9654-F32CE366CB59}" srcOrd="0" destOrd="0" parTransId="{232A5042-D1D8-44F2-B0F9-08FF71716811}" sibTransId="{2AA24C44-3B14-4256-8CCF-1CBC9640B8BE}"/>
    <dgm:cxn modelId="{4A2D9957-60D6-49F0-AA5C-96CD17B741CA}" type="presOf" srcId="{4E6A6764-FB76-4A9E-8260-865A648B4AE2}" destId="{F2FCA984-A1D8-447A-BB77-FEBF46A854EB}" srcOrd="0" destOrd="0" presId="urn:microsoft.com/office/officeart/2005/8/layout/vList5"/>
    <dgm:cxn modelId="{CA750A58-DDE6-4310-9D14-10AEE6D1FDA1}" type="presOf" srcId="{0072974F-5281-4F9B-BDD1-4AE7101149B3}" destId="{EDFE04EF-3E22-4CD0-BE15-6AB3F91AD03D}" srcOrd="0" destOrd="2" presId="urn:microsoft.com/office/officeart/2005/8/layout/vList5"/>
    <dgm:cxn modelId="{CA674C84-18FE-4953-9756-D74296AC07EE}" srcId="{BEFC7F7C-93CF-4C71-881A-450C0D510214}" destId="{5F496E31-8EF8-4E2E-AD6C-B9BE3FC3B787}" srcOrd="1" destOrd="0" parTransId="{9C39C214-0058-44DF-9300-E4C63C3F31A4}" sibTransId="{D89FF775-CE3B-4CAB-B5FF-D2C3938D56CE}"/>
    <dgm:cxn modelId="{6C1EB184-C3EA-4AF3-8B87-6AA97E598C48}" type="presOf" srcId="{C3732D74-0354-48A2-9F2A-3EA396725031}" destId="{EDFE04EF-3E22-4CD0-BE15-6AB3F91AD03D}" srcOrd="0" destOrd="0" presId="urn:microsoft.com/office/officeart/2005/8/layout/vList5"/>
    <dgm:cxn modelId="{69ADCC90-E2A8-417E-84AE-A65113A9D2E0}" type="presOf" srcId="{5EDAFE2A-8923-4DFA-8505-4946DC99CDBD}" destId="{53229A05-0174-4034-AF60-9FB67800D064}" srcOrd="0" destOrd="0" presId="urn:microsoft.com/office/officeart/2005/8/layout/vList5"/>
    <dgm:cxn modelId="{3ECA9397-2A1B-4C48-A96C-4493DFF7523C}" srcId="{BEFC7F7C-93CF-4C71-881A-450C0D510214}" destId="{9479308D-D037-4164-861D-DF8DC98E0872}" srcOrd="0" destOrd="0" parTransId="{A38BA488-8EC7-444F-AA0E-9FDA729F8C50}" sibTransId="{22413020-9CF2-4C1D-9382-D520C768AFB9}"/>
    <dgm:cxn modelId="{772A95A1-F5FE-42EB-89BD-87CC0058A8CC}" srcId="{C3732D74-0354-48A2-9F2A-3EA396725031}" destId="{0072974F-5281-4F9B-BDD1-4AE7101149B3}" srcOrd="1" destOrd="0" parTransId="{C169B15E-565D-40D3-B930-1356D9080AEB}" sibTransId="{73E91EDA-F395-4293-908B-6956124C3B61}"/>
    <dgm:cxn modelId="{8C9136A2-2D93-4C28-8F5C-1570C49B2BB4}" srcId="{5EDAFE2A-8923-4DFA-8505-4946DC99CDBD}" destId="{B4C11FCF-A5D4-4283-A368-9B7F84CDFAC3}" srcOrd="4" destOrd="0" parTransId="{63E1A67F-8326-4AEC-B28E-759E617BA82A}" sibTransId="{5717E78C-EE8A-4BDE-A9BE-86502D6E7F70}"/>
    <dgm:cxn modelId="{53AEEFB5-41A2-42B6-BF95-0775357EB53B}" srcId="{5EDAFE2A-8923-4DFA-8505-4946DC99CDBD}" destId="{E1950A2E-5AA9-4DA3-A84E-5130426D8340}" srcOrd="2" destOrd="0" parTransId="{B871A8B4-03C9-4294-8535-1801F13CE1ED}" sibTransId="{D292631F-7BD0-4E47-8003-41BB248B63CA}"/>
    <dgm:cxn modelId="{115330C1-F0BA-475C-98F9-515E0485F1EF}" srcId="{5EDAFE2A-8923-4DFA-8505-4946DC99CDBD}" destId="{F4D3D6C9-D4DF-4162-9236-F3BE3175D9CA}" srcOrd="0" destOrd="0" parTransId="{8B2B42BF-C3A4-44FD-AE7D-B6091227E094}" sibTransId="{5EF02768-DA27-4E8A-861C-DB4DD86B9C8D}"/>
    <dgm:cxn modelId="{900EA8C6-932C-43DC-ADB6-A7EE4B86F1B9}" type="presOf" srcId="{E1950A2E-5AA9-4DA3-A84E-5130426D8340}" destId="{BB83C37F-25AE-4510-964F-A9E4B409FFB6}" srcOrd="0" destOrd="0" presId="urn:microsoft.com/office/officeart/2005/8/layout/vList5"/>
    <dgm:cxn modelId="{8885FDD2-24D5-4C9C-BAFB-8D40183D1DC7}" srcId="{BC64A71B-0CD2-4392-B97D-D19A31FF666E}" destId="{4E6A6764-FB76-4A9E-8260-865A648B4AE2}" srcOrd="0" destOrd="0" parTransId="{E1303BFF-36C3-4D1E-95BB-094D9C2BF340}" sibTransId="{CA4F892E-80E0-48CB-8B92-7367B61BF7CC}"/>
    <dgm:cxn modelId="{4A6863D3-2B00-413C-801D-D59A841FC347}" type="presOf" srcId="{9479308D-D037-4164-861D-DF8DC98E0872}" destId="{1C782238-1382-45CB-B292-A07D53F91E13}" srcOrd="0" destOrd="0" presId="urn:microsoft.com/office/officeart/2005/8/layout/vList5"/>
    <dgm:cxn modelId="{9FFB0FDD-835A-4955-BDA9-CED358442F5B}" srcId="{5EDAFE2A-8923-4DFA-8505-4946DC99CDBD}" destId="{BEFC7F7C-93CF-4C71-881A-450C0D510214}" srcOrd="3" destOrd="0" parTransId="{191F3F86-C1F3-4DFC-83A7-E4F087CFB09F}" sibTransId="{5458BECE-E6A0-4CF1-8847-448E5EA17537}"/>
    <dgm:cxn modelId="{8FBA5CDD-DC9F-45E2-9458-4A3DC9000C57}" type="presOf" srcId="{0B583353-11B3-42C8-9654-F32CE366CB59}" destId="{259FF711-C29E-4376-9268-4FB7045637EC}" srcOrd="0" destOrd="0" presId="urn:microsoft.com/office/officeart/2005/8/layout/vList5"/>
    <dgm:cxn modelId="{CD011AEC-C291-4AB7-9650-4D31E7425250}" type="presOf" srcId="{9DF39940-F013-4D96-9AC2-C5987FEB5A03}" destId="{EDFE04EF-3E22-4CD0-BE15-6AB3F91AD03D}" srcOrd="0" destOrd="1" presId="urn:microsoft.com/office/officeart/2005/8/layout/vList5"/>
    <dgm:cxn modelId="{A6C362EC-0C3F-4C1C-BE3C-EB203ECADAAF}" srcId="{F4D3D6C9-D4DF-4162-9236-F3BE3175D9CA}" destId="{D283BEEB-C0FA-4EC1-B10D-0B111E33AAFB}" srcOrd="0" destOrd="0" parTransId="{68B26714-61EB-4E5B-9B3D-C8B4670F2FCA}" sibTransId="{0A8CB4F6-3347-4002-972F-F3759B0A1B8D}"/>
    <dgm:cxn modelId="{8C1B27EF-B613-498C-BE27-6847A7568D36}" type="presOf" srcId="{B4C11FCF-A5D4-4283-A368-9B7F84CDFAC3}" destId="{103B1354-332A-4517-AA82-59868E4C5495}" srcOrd="0" destOrd="0" presId="urn:microsoft.com/office/officeart/2005/8/layout/vList5"/>
    <dgm:cxn modelId="{EC5C6AF0-F788-43F1-BAD9-8078E952B28D}" type="presOf" srcId="{5F496E31-8EF8-4E2E-AD6C-B9BE3FC3B787}" destId="{1C782238-1382-45CB-B292-A07D53F91E13}" srcOrd="0" destOrd="1" presId="urn:microsoft.com/office/officeart/2005/8/layout/vList5"/>
    <dgm:cxn modelId="{D254F7F6-6724-4141-B35C-C5C550248667}" type="presOf" srcId="{BC64A71B-0CD2-4392-B97D-D19A31FF666E}" destId="{A1344A72-4F83-401F-B035-669912D3946F}" srcOrd="0" destOrd="0" presId="urn:microsoft.com/office/officeart/2005/8/layout/vList5"/>
    <dgm:cxn modelId="{0BF6EDCA-5B5C-47EA-B39B-4C153D356C00}" type="presParOf" srcId="{53229A05-0174-4034-AF60-9FB67800D064}" destId="{4D4CF588-AFF5-42AD-8090-25FECB94D360}" srcOrd="0" destOrd="0" presId="urn:microsoft.com/office/officeart/2005/8/layout/vList5"/>
    <dgm:cxn modelId="{8338357A-A02A-41E9-AEE5-FEFDF84C0C2F}" type="presParOf" srcId="{4D4CF588-AFF5-42AD-8090-25FECB94D360}" destId="{0F96BD09-AC53-4EE5-AF9C-F842B18484E8}" srcOrd="0" destOrd="0" presId="urn:microsoft.com/office/officeart/2005/8/layout/vList5"/>
    <dgm:cxn modelId="{8C3CB43B-A2C9-46CB-8AB5-BFCC818F97BB}" type="presParOf" srcId="{4D4CF588-AFF5-42AD-8090-25FECB94D360}" destId="{E549FD1D-CD64-4865-A5DA-90ABD37690D1}" srcOrd="1" destOrd="0" presId="urn:microsoft.com/office/officeart/2005/8/layout/vList5"/>
    <dgm:cxn modelId="{6806ED97-7CEE-4EEF-947A-B86CE8A37DFC}" type="presParOf" srcId="{53229A05-0174-4034-AF60-9FB67800D064}" destId="{167EF9C8-AD9D-4926-AAC0-8000674C2015}" srcOrd="1" destOrd="0" presId="urn:microsoft.com/office/officeart/2005/8/layout/vList5"/>
    <dgm:cxn modelId="{B7E14D66-99D8-47F1-BD4B-F3AB2EED84F4}" type="presParOf" srcId="{53229A05-0174-4034-AF60-9FB67800D064}" destId="{3CBC524B-9A6B-4428-BA51-48827BB3E04F}" srcOrd="2" destOrd="0" presId="urn:microsoft.com/office/officeart/2005/8/layout/vList5"/>
    <dgm:cxn modelId="{0EA8EF82-4896-4D5E-8794-3D9FE95605AE}" type="presParOf" srcId="{3CBC524B-9A6B-4428-BA51-48827BB3E04F}" destId="{A1344A72-4F83-401F-B035-669912D3946F}" srcOrd="0" destOrd="0" presId="urn:microsoft.com/office/officeart/2005/8/layout/vList5"/>
    <dgm:cxn modelId="{FE376B5B-6276-4E4A-9D19-C4127A85647A}" type="presParOf" srcId="{3CBC524B-9A6B-4428-BA51-48827BB3E04F}" destId="{F2FCA984-A1D8-447A-BB77-FEBF46A854EB}" srcOrd="1" destOrd="0" presId="urn:microsoft.com/office/officeart/2005/8/layout/vList5"/>
    <dgm:cxn modelId="{C8831DCA-DA7C-4A06-BF40-C4BFE1B32648}" type="presParOf" srcId="{53229A05-0174-4034-AF60-9FB67800D064}" destId="{6F4B7B6F-49E6-42D8-B732-6767E03C5C37}" srcOrd="3" destOrd="0" presId="urn:microsoft.com/office/officeart/2005/8/layout/vList5"/>
    <dgm:cxn modelId="{E899CBEF-001D-480F-8F92-CC9982A5CACF}" type="presParOf" srcId="{53229A05-0174-4034-AF60-9FB67800D064}" destId="{43CF7F5A-7EF6-4523-B1B4-CFD105EF56B7}" srcOrd="4" destOrd="0" presId="urn:microsoft.com/office/officeart/2005/8/layout/vList5"/>
    <dgm:cxn modelId="{2BA6B5B5-DEC8-4203-A04B-F5AC02D7C346}" type="presParOf" srcId="{43CF7F5A-7EF6-4523-B1B4-CFD105EF56B7}" destId="{BB83C37F-25AE-4510-964F-A9E4B409FFB6}" srcOrd="0" destOrd="0" presId="urn:microsoft.com/office/officeart/2005/8/layout/vList5"/>
    <dgm:cxn modelId="{692014E2-090C-446F-9505-3114865E0CC9}" type="presParOf" srcId="{43CF7F5A-7EF6-4523-B1B4-CFD105EF56B7}" destId="{EDFE04EF-3E22-4CD0-BE15-6AB3F91AD03D}" srcOrd="1" destOrd="0" presId="urn:microsoft.com/office/officeart/2005/8/layout/vList5"/>
    <dgm:cxn modelId="{1EBE50EB-0F9A-4530-961B-C093404B9AD1}" type="presParOf" srcId="{53229A05-0174-4034-AF60-9FB67800D064}" destId="{7C8CF6AC-9A5D-49AF-A17E-CDAF6B361683}" srcOrd="5" destOrd="0" presId="urn:microsoft.com/office/officeart/2005/8/layout/vList5"/>
    <dgm:cxn modelId="{6DE48E79-483D-455E-A9C3-7D56D1F83FA2}" type="presParOf" srcId="{53229A05-0174-4034-AF60-9FB67800D064}" destId="{4F520C55-533C-4140-8DCD-1F270E433541}" srcOrd="6" destOrd="0" presId="urn:microsoft.com/office/officeart/2005/8/layout/vList5"/>
    <dgm:cxn modelId="{AE6770AA-0308-4FBD-B916-B0CED5671589}" type="presParOf" srcId="{4F520C55-533C-4140-8DCD-1F270E433541}" destId="{8D61AD70-704C-4E51-8AC6-360CE2491883}" srcOrd="0" destOrd="0" presId="urn:microsoft.com/office/officeart/2005/8/layout/vList5"/>
    <dgm:cxn modelId="{7B1F6F8F-9B61-4BD6-8B80-C89353E168DC}" type="presParOf" srcId="{4F520C55-533C-4140-8DCD-1F270E433541}" destId="{1C782238-1382-45CB-B292-A07D53F91E13}" srcOrd="1" destOrd="0" presId="urn:microsoft.com/office/officeart/2005/8/layout/vList5"/>
    <dgm:cxn modelId="{706F4E31-E8FC-4DDF-BFAE-84D7A362FEBC}" type="presParOf" srcId="{53229A05-0174-4034-AF60-9FB67800D064}" destId="{839EBA70-4920-41ED-8E46-F6640F6853DD}" srcOrd="7" destOrd="0" presId="urn:microsoft.com/office/officeart/2005/8/layout/vList5"/>
    <dgm:cxn modelId="{62A6055C-C497-4E54-8AD0-86F086AF5ED2}" type="presParOf" srcId="{53229A05-0174-4034-AF60-9FB67800D064}" destId="{17EA03D3-92B1-46A4-9256-B4129DA96DFC}" srcOrd="8" destOrd="0" presId="urn:microsoft.com/office/officeart/2005/8/layout/vList5"/>
    <dgm:cxn modelId="{493321CF-650B-47F8-8DC4-5FB4167F5E63}" type="presParOf" srcId="{17EA03D3-92B1-46A4-9256-B4129DA96DFC}" destId="{103B1354-332A-4517-AA82-59868E4C5495}" srcOrd="0" destOrd="0" presId="urn:microsoft.com/office/officeart/2005/8/layout/vList5"/>
    <dgm:cxn modelId="{96D0AC33-40AE-47F7-850C-E5E2D6B3D4A9}" type="presParOf" srcId="{17EA03D3-92B1-46A4-9256-B4129DA96DFC}" destId="{259FF711-C29E-4376-9268-4FB7045637E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8FD620-3B66-429A-B20C-B41126C2DFD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1408BCF-9B6B-44F6-A5AC-DE07634D73C1}">
      <dgm:prSet phldrT="[Text]"/>
      <dgm:spPr>
        <a:solidFill>
          <a:srgbClr val="295A8E"/>
        </a:solidFill>
        <a:scene3d>
          <a:camera prst="orthographicFront"/>
          <a:lightRig rig="threePt" dir="t"/>
        </a:scene3d>
        <a:sp3d>
          <a:bevelT/>
        </a:sp3d>
      </dgm:spPr>
      <dgm:t>
        <a:bodyPr/>
        <a:lstStyle/>
        <a:p>
          <a:r>
            <a:rPr lang="en-US" b="1">
              <a:latin typeface="Source Sans Pro" panose="020B0503030403020204" pitchFamily="34" charset="0"/>
              <a:ea typeface="Source Sans Pro" panose="020B0503030403020204" pitchFamily="34" charset="0"/>
            </a:rPr>
            <a:t>47 State Offices</a:t>
          </a:r>
        </a:p>
      </dgm:t>
    </dgm:pt>
    <dgm:pt modelId="{949624F5-9979-416C-A49C-8B37ABC8EFF0}" type="parTrans" cxnId="{839B9BCA-1BBA-4A94-85EF-ADBD6AB7CAEF}">
      <dgm:prSet/>
      <dgm:spPr/>
      <dgm:t>
        <a:bodyPr/>
        <a:lstStyle/>
        <a:p>
          <a:endParaRPr lang="en-US"/>
        </a:p>
      </dgm:t>
    </dgm:pt>
    <dgm:pt modelId="{3A921D3A-E573-4800-BDEF-ECDF366D4C6C}" type="sibTrans" cxnId="{839B9BCA-1BBA-4A94-85EF-ADBD6AB7CAEF}">
      <dgm:prSet/>
      <dgm:spPr/>
      <dgm:t>
        <a:bodyPr/>
        <a:lstStyle/>
        <a:p>
          <a:endParaRPr lang="en-US"/>
        </a:p>
      </dgm:t>
    </dgm:pt>
    <dgm:pt modelId="{192CFC72-B59A-4856-AA7C-7D91AF4A5569}">
      <dgm:prSet phldrT="[Text]"/>
      <dgm:spPr>
        <a:solidFill>
          <a:srgbClr val="295A8E"/>
        </a:solidFill>
        <a:scene3d>
          <a:camera prst="orthographicFront"/>
          <a:lightRig rig="threePt" dir="t"/>
        </a:scene3d>
        <a:sp3d>
          <a:bevelT/>
        </a:sp3d>
      </dgm:spPr>
      <dgm:t>
        <a:bodyPr/>
        <a:lstStyle/>
        <a:p>
          <a:r>
            <a:rPr lang="en-US" b="1">
              <a:latin typeface="Source Sans Pro" panose="020B0503030403020204" pitchFamily="34" charset="0"/>
              <a:ea typeface="Source Sans Pro" panose="020B0503030403020204" pitchFamily="34" charset="0"/>
            </a:rPr>
            <a:t>400 Area Offices</a:t>
          </a:r>
        </a:p>
      </dgm:t>
    </dgm:pt>
    <dgm:pt modelId="{3660429A-4004-4E65-8D2B-D339F3786BEB}" type="parTrans" cxnId="{449929F1-9E1F-4C08-8DC1-1CD8F93F98C4}">
      <dgm:prSet/>
      <dgm:spPr/>
      <dgm:t>
        <a:bodyPr/>
        <a:lstStyle/>
        <a:p>
          <a:endParaRPr lang="en-US"/>
        </a:p>
      </dgm:t>
    </dgm:pt>
    <dgm:pt modelId="{127D3EB0-A343-4C0B-8926-EE9DB47669CD}" type="sibTrans" cxnId="{449929F1-9E1F-4C08-8DC1-1CD8F93F98C4}">
      <dgm:prSet/>
      <dgm:spPr/>
      <dgm:t>
        <a:bodyPr/>
        <a:lstStyle/>
        <a:p>
          <a:endParaRPr lang="en-US"/>
        </a:p>
      </dgm:t>
    </dgm:pt>
    <dgm:pt modelId="{156B7914-6E15-4D0A-A3B8-BBB71F880D95}" type="pres">
      <dgm:prSet presAssocID="{C28FD620-3B66-429A-B20C-B41126C2DFD1}" presName="linear" presStyleCnt="0">
        <dgm:presLayoutVars>
          <dgm:dir/>
          <dgm:animLvl val="lvl"/>
          <dgm:resizeHandles val="exact"/>
        </dgm:presLayoutVars>
      </dgm:prSet>
      <dgm:spPr/>
    </dgm:pt>
    <dgm:pt modelId="{C8934995-BC2B-4547-9A7D-0CB133E81FB7}" type="pres">
      <dgm:prSet presAssocID="{21408BCF-9B6B-44F6-A5AC-DE07634D73C1}" presName="parentLin" presStyleCnt="0"/>
      <dgm:spPr/>
    </dgm:pt>
    <dgm:pt modelId="{C6383B96-7829-4020-BCF3-75944E216953}" type="pres">
      <dgm:prSet presAssocID="{21408BCF-9B6B-44F6-A5AC-DE07634D73C1}" presName="parentLeftMargin" presStyleLbl="node1" presStyleIdx="0" presStyleCnt="2"/>
      <dgm:spPr/>
    </dgm:pt>
    <dgm:pt modelId="{BD86E6A3-75E0-41BF-8D95-D481A3C4ED8C}" type="pres">
      <dgm:prSet presAssocID="{21408BCF-9B6B-44F6-A5AC-DE07634D73C1}" presName="parentText" presStyleLbl="node1" presStyleIdx="0" presStyleCnt="2">
        <dgm:presLayoutVars>
          <dgm:chMax val="0"/>
          <dgm:bulletEnabled val="1"/>
        </dgm:presLayoutVars>
      </dgm:prSet>
      <dgm:spPr/>
    </dgm:pt>
    <dgm:pt modelId="{471A36DE-AAC8-4A7E-B21F-7CE723E1E092}" type="pres">
      <dgm:prSet presAssocID="{21408BCF-9B6B-44F6-A5AC-DE07634D73C1}" presName="negativeSpace" presStyleCnt="0"/>
      <dgm:spPr/>
    </dgm:pt>
    <dgm:pt modelId="{4D2B05D2-B06B-40A2-84EF-1C4B7ADA5793}" type="pres">
      <dgm:prSet presAssocID="{21408BCF-9B6B-44F6-A5AC-DE07634D73C1}" presName="childText" presStyleLbl="conFgAcc1" presStyleIdx="0" presStyleCnt="2">
        <dgm:presLayoutVars>
          <dgm:bulletEnabled val="1"/>
        </dgm:presLayoutVars>
      </dgm:prSet>
      <dgm:spPr/>
    </dgm:pt>
    <dgm:pt modelId="{3179AF5B-B838-4256-9777-AEC257225225}" type="pres">
      <dgm:prSet presAssocID="{3A921D3A-E573-4800-BDEF-ECDF366D4C6C}" presName="spaceBetweenRectangles" presStyleCnt="0"/>
      <dgm:spPr/>
    </dgm:pt>
    <dgm:pt modelId="{891EF53B-A631-48F3-A7B5-4995C53636BE}" type="pres">
      <dgm:prSet presAssocID="{192CFC72-B59A-4856-AA7C-7D91AF4A5569}" presName="parentLin" presStyleCnt="0"/>
      <dgm:spPr/>
    </dgm:pt>
    <dgm:pt modelId="{DF600F40-9933-406D-93A2-F39F37C204F4}" type="pres">
      <dgm:prSet presAssocID="{192CFC72-B59A-4856-AA7C-7D91AF4A5569}" presName="parentLeftMargin" presStyleLbl="node1" presStyleIdx="0" presStyleCnt="2"/>
      <dgm:spPr/>
    </dgm:pt>
    <dgm:pt modelId="{9AB030A0-2750-4292-9737-7011B284B8FD}" type="pres">
      <dgm:prSet presAssocID="{192CFC72-B59A-4856-AA7C-7D91AF4A5569}" presName="parentText" presStyleLbl="node1" presStyleIdx="1" presStyleCnt="2" custLinFactNeighborX="-21703" custLinFactNeighborY="5539">
        <dgm:presLayoutVars>
          <dgm:chMax val="0"/>
          <dgm:bulletEnabled val="1"/>
        </dgm:presLayoutVars>
      </dgm:prSet>
      <dgm:spPr/>
    </dgm:pt>
    <dgm:pt modelId="{A39E301A-C630-4B4D-A2BF-F166ACA004B0}" type="pres">
      <dgm:prSet presAssocID="{192CFC72-B59A-4856-AA7C-7D91AF4A5569}" presName="negativeSpace" presStyleCnt="0"/>
      <dgm:spPr/>
    </dgm:pt>
    <dgm:pt modelId="{599DC889-3B7D-45A1-A985-C35CB49F49CE}" type="pres">
      <dgm:prSet presAssocID="{192CFC72-B59A-4856-AA7C-7D91AF4A5569}" presName="childText" presStyleLbl="conFgAcc1" presStyleIdx="1" presStyleCnt="2">
        <dgm:presLayoutVars>
          <dgm:bulletEnabled val="1"/>
        </dgm:presLayoutVars>
      </dgm:prSet>
      <dgm:spPr/>
    </dgm:pt>
  </dgm:ptLst>
  <dgm:cxnLst>
    <dgm:cxn modelId="{0E081211-4766-4BC6-A0EF-18D3C6B710A3}" type="presOf" srcId="{21408BCF-9B6B-44F6-A5AC-DE07634D73C1}" destId="{C6383B96-7829-4020-BCF3-75944E216953}" srcOrd="0" destOrd="0" presId="urn:microsoft.com/office/officeart/2005/8/layout/list1"/>
    <dgm:cxn modelId="{839B9BCA-1BBA-4A94-85EF-ADBD6AB7CAEF}" srcId="{C28FD620-3B66-429A-B20C-B41126C2DFD1}" destId="{21408BCF-9B6B-44F6-A5AC-DE07634D73C1}" srcOrd="0" destOrd="0" parTransId="{949624F5-9979-416C-A49C-8B37ABC8EFF0}" sibTransId="{3A921D3A-E573-4800-BDEF-ECDF366D4C6C}"/>
    <dgm:cxn modelId="{176909D4-135B-4A03-92DD-E8C4778F6F4C}" type="presOf" srcId="{192CFC72-B59A-4856-AA7C-7D91AF4A5569}" destId="{9AB030A0-2750-4292-9737-7011B284B8FD}" srcOrd="1" destOrd="0" presId="urn:microsoft.com/office/officeart/2005/8/layout/list1"/>
    <dgm:cxn modelId="{3B8FABEA-03AE-4871-8DF2-66EDF7BC04D6}" type="presOf" srcId="{192CFC72-B59A-4856-AA7C-7D91AF4A5569}" destId="{DF600F40-9933-406D-93A2-F39F37C204F4}" srcOrd="0" destOrd="0" presId="urn:microsoft.com/office/officeart/2005/8/layout/list1"/>
    <dgm:cxn modelId="{F1E51EED-A64D-442D-8B27-AFFD52A3B979}" type="presOf" srcId="{21408BCF-9B6B-44F6-A5AC-DE07634D73C1}" destId="{BD86E6A3-75E0-41BF-8D95-D481A3C4ED8C}" srcOrd="1" destOrd="0" presId="urn:microsoft.com/office/officeart/2005/8/layout/list1"/>
    <dgm:cxn modelId="{449929F1-9E1F-4C08-8DC1-1CD8F93F98C4}" srcId="{C28FD620-3B66-429A-B20C-B41126C2DFD1}" destId="{192CFC72-B59A-4856-AA7C-7D91AF4A5569}" srcOrd="1" destOrd="0" parTransId="{3660429A-4004-4E65-8D2B-D339F3786BEB}" sibTransId="{127D3EB0-A343-4C0B-8926-EE9DB47669CD}"/>
    <dgm:cxn modelId="{1E76B9F5-3182-42AB-8567-220EBFA3F09A}" type="presOf" srcId="{C28FD620-3B66-429A-B20C-B41126C2DFD1}" destId="{156B7914-6E15-4D0A-A3B8-BBB71F880D95}" srcOrd="0" destOrd="0" presId="urn:microsoft.com/office/officeart/2005/8/layout/list1"/>
    <dgm:cxn modelId="{68F39053-DD96-48EA-81DE-BCB477AFC4F9}" type="presParOf" srcId="{156B7914-6E15-4D0A-A3B8-BBB71F880D95}" destId="{C8934995-BC2B-4547-9A7D-0CB133E81FB7}" srcOrd="0" destOrd="0" presId="urn:microsoft.com/office/officeart/2005/8/layout/list1"/>
    <dgm:cxn modelId="{099D5873-F302-44D7-9005-F0795237011E}" type="presParOf" srcId="{C8934995-BC2B-4547-9A7D-0CB133E81FB7}" destId="{C6383B96-7829-4020-BCF3-75944E216953}" srcOrd="0" destOrd="0" presId="urn:microsoft.com/office/officeart/2005/8/layout/list1"/>
    <dgm:cxn modelId="{BFF07FEA-4188-44DB-B4AE-981F839972FD}" type="presParOf" srcId="{C8934995-BC2B-4547-9A7D-0CB133E81FB7}" destId="{BD86E6A3-75E0-41BF-8D95-D481A3C4ED8C}" srcOrd="1" destOrd="0" presId="urn:microsoft.com/office/officeart/2005/8/layout/list1"/>
    <dgm:cxn modelId="{470A7DB6-4361-4FA2-9ACD-0B3D07CACFB9}" type="presParOf" srcId="{156B7914-6E15-4D0A-A3B8-BBB71F880D95}" destId="{471A36DE-AAC8-4A7E-B21F-7CE723E1E092}" srcOrd="1" destOrd="0" presId="urn:microsoft.com/office/officeart/2005/8/layout/list1"/>
    <dgm:cxn modelId="{ACD1413D-F9E0-4BEA-B052-284C6FDB958B}" type="presParOf" srcId="{156B7914-6E15-4D0A-A3B8-BBB71F880D95}" destId="{4D2B05D2-B06B-40A2-84EF-1C4B7ADA5793}" srcOrd="2" destOrd="0" presId="urn:microsoft.com/office/officeart/2005/8/layout/list1"/>
    <dgm:cxn modelId="{D755E347-74F8-41A1-AC92-B4D64B517FBD}" type="presParOf" srcId="{156B7914-6E15-4D0A-A3B8-BBB71F880D95}" destId="{3179AF5B-B838-4256-9777-AEC257225225}" srcOrd="3" destOrd="0" presId="urn:microsoft.com/office/officeart/2005/8/layout/list1"/>
    <dgm:cxn modelId="{71BDA7FC-1425-4861-93C2-E71E2DEEDFB8}" type="presParOf" srcId="{156B7914-6E15-4D0A-A3B8-BBB71F880D95}" destId="{891EF53B-A631-48F3-A7B5-4995C53636BE}" srcOrd="4" destOrd="0" presId="urn:microsoft.com/office/officeart/2005/8/layout/list1"/>
    <dgm:cxn modelId="{A0ACE63F-D37D-423A-AF91-82CA8400BC0C}" type="presParOf" srcId="{891EF53B-A631-48F3-A7B5-4995C53636BE}" destId="{DF600F40-9933-406D-93A2-F39F37C204F4}" srcOrd="0" destOrd="0" presId="urn:microsoft.com/office/officeart/2005/8/layout/list1"/>
    <dgm:cxn modelId="{473E2C5C-0AAD-4574-99D7-4D3ADC35332E}" type="presParOf" srcId="{891EF53B-A631-48F3-A7B5-4995C53636BE}" destId="{9AB030A0-2750-4292-9737-7011B284B8FD}" srcOrd="1" destOrd="0" presId="urn:microsoft.com/office/officeart/2005/8/layout/list1"/>
    <dgm:cxn modelId="{863EF1B7-7AB5-46EC-9698-026C134EE0FD}" type="presParOf" srcId="{156B7914-6E15-4D0A-A3B8-BBB71F880D95}" destId="{A39E301A-C630-4B4D-A2BF-F166ACA004B0}" srcOrd="5" destOrd="0" presId="urn:microsoft.com/office/officeart/2005/8/layout/list1"/>
    <dgm:cxn modelId="{5E7D59FF-FF9D-4116-9EE1-031EFC4763CD}" type="presParOf" srcId="{156B7914-6E15-4D0A-A3B8-BBB71F880D95}" destId="{599DC889-3B7D-45A1-A985-C35CB49F49CE}" srcOrd="6"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37ABA6-F4EB-4AB3-8C30-5EB68AD5B1D9}">
      <dsp:nvSpPr>
        <dsp:cNvPr id="0" name=""/>
        <dsp:cNvSpPr/>
      </dsp:nvSpPr>
      <dsp:spPr>
        <a:xfrm rot="5400000">
          <a:off x="1458764" y="1266066"/>
          <a:ext cx="1082947" cy="1232897"/>
        </a:xfrm>
        <a:prstGeom prst="bentUpArrow">
          <a:avLst>
            <a:gd name="adj1" fmla="val 32840"/>
            <a:gd name="adj2" fmla="val 25000"/>
            <a:gd name="adj3" fmla="val 3578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14828D-9D3A-4380-A48F-F707CA3A5B3D}">
      <dsp:nvSpPr>
        <dsp:cNvPr id="0" name=""/>
        <dsp:cNvSpPr/>
      </dsp:nvSpPr>
      <dsp:spPr>
        <a:xfrm>
          <a:off x="990600" y="0"/>
          <a:ext cx="1823046" cy="1276073"/>
        </a:xfrm>
        <a:prstGeom prst="roundRect">
          <a:avLst>
            <a:gd name="adj" fmla="val 16670"/>
          </a:avLst>
        </a:prstGeom>
        <a:blipFill rotWithShape="0">
          <a:blip xmlns:r="http://schemas.openxmlformats.org/officeDocument/2006/relationships" r:embed="rId1">
            <a:duotone>
              <a:schemeClr val="accent1">
                <a:shade val="45000"/>
                <a:satMod val="135000"/>
              </a:schemeClr>
              <a:prstClr val="white"/>
            </a:duotone>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lifornian FB" pitchFamily="18" charset="0"/>
            </a:rPr>
            <a:t>SBA</a:t>
          </a:r>
        </a:p>
      </dsp:txBody>
      <dsp:txXfrm>
        <a:off x="1052904" y="62304"/>
        <a:ext cx="1698438" cy="1151465"/>
      </dsp:txXfrm>
    </dsp:sp>
    <dsp:sp modelId="{33378C01-89AA-4B9A-A58E-181DD9DCE773}">
      <dsp:nvSpPr>
        <dsp:cNvPr id="0" name=""/>
        <dsp:cNvSpPr/>
      </dsp:nvSpPr>
      <dsp:spPr>
        <a:xfrm>
          <a:off x="2960025" y="178677"/>
          <a:ext cx="4788008" cy="1031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Californian FB" pitchFamily="18" charset="0"/>
            </a:rPr>
            <a:t>SBA Lends $ to Intermediary Lender</a:t>
          </a:r>
        </a:p>
        <a:p>
          <a:pPr marL="171450" lvl="1" indent="-171450" algn="l" defTabSz="711200">
            <a:lnSpc>
              <a:spcPct val="90000"/>
            </a:lnSpc>
            <a:spcBef>
              <a:spcPct val="0"/>
            </a:spcBef>
            <a:spcAft>
              <a:spcPct val="15000"/>
            </a:spcAft>
            <a:buChar char="•"/>
          </a:pPr>
          <a:r>
            <a:rPr lang="en-US" sz="1600" kern="1200" dirty="0">
              <a:latin typeface="Californian FB" pitchFamily="18" charset="0"/>
            </a:rPr>
            <a:t>SBA Provides grants $ to Intermediary Lender to help offset cost of providing Training and Technical Assistance (TA)</a:t>
          </a:r>
        </a:p>
      </dsp:txBody>
      <dsp:txXfrm>
        <a:off x="2960025" y="178677"/>
        <a:ext cx="4788008" cy="1031378"/>
      </dsp:txXfrm>
    </dsp:sp>
    <dsp:sp modelId="{5A3FA0FF-0094-4B88-A2A8-2FD43B5C5E14}">
      <dsp:nvSpPr>
        <dsp:cNvPr id="0" name=""/>
        <dsp:cNvSpPr/>
      </dsp:nvSpPr>
      <dsp:spPr>
        <a:xfrm rot="5400000">
          <a:off x="3632334" y="2657932"/>
          <a:ext cx="1082947" cy="1232897"/>
        </a:xfrm>
        <a:prstGeom prst="bentUpArrow">
          <a:avLst>
            <a:gd name="adj1" fmla="val 32840"/>
            <a:gd name="adj2" fmla="val 25000"/>
            <a:gd name="adj3" fmla="val 3578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BC594E-9FE5-482E-AF6F-A52EE3520313}">
      <dsp:nvSpPr>
        <dsp:cNvPr id="0" name=""/>
        <dsp:cNvSpPr/>
      </dsp:nvSpPr>
      <dsp:spPr>
        <a:xfrm>
          <a:off x="3080803" y="1483801"/>
          <a:ext cx="1823046" cy="1276073"/>
        </a:xfrm>
        <a:prstGeom prst="roundRect">
          <a:avLst>
            <a:gd name="adj" fmla="val 1667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fornian FB" pitchFamily="18" charset="0"/>
            </a:rPr>
            <a:t>Intermediary Lender</a:t>
          </a:r>
        </a:p>
      </dsp:txBody>
      <dsp:txXfrm>
        <a:off x="3143107" y="1546105"/>
        <a:ext cx="1698438" cy="1151465"/>
      </dsp:txXfrm>
    </dsp:sp>
    <dsp:sp modelId="{7CBE32A8-2A2E-492B-879B-27BB4DBB90F9}">
      <dsp:nvSpPr>
        <dsp:cNvPr id="0" name=""/>
        <dsp:cNvSpPr/>
      </dsp:nvSpPr>
      <dsp:spPr>
        <a:xfrm>
          <a:off x="4829673" y="1600195"/>
          <a:ext cx="4009526" cy="1031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Californian FB" pitchFamily="18" charset="0"/>
            </a:rPr>
            <a:t>Lends $ to Microbusinesses</a:t>
          </a:r>
        </a:p>
        <a:p>
          <a:pPr marL="171450" lvl="1" indent="-171450" algn="l" defTabSz="711200">
            <a:lnSpc>
              <a:spcPct val="90000"/>
            </a:lnSpc>
            <a:spcBef>
              <a:spcPct val="0"/>
            </a:spcBef>
            <a:spcAft>
              <a:spcPct val="15000"/>
            </a:spcAft>
            <a:buChar char="•"/>
          </a:pPr>
          <a:r>
            <a:rPr lang="en-US" sz="1600" kern="1200" dirty="0">
              <a:latin typeface="Californian FB" pitchFamily="18" charset="0"/>
            </a:rPr>
            <a:t>Provides Training and TA to microbusinesses</a:t>
          </a:r>
        </a:p>
      </dsp:txBody>
      <dsp:txXfrm>
        <a:off x="4829673" y="1600195"/>
        <a:ext cx="4009526" cy="1031378"/>
      </dsp:txXfrm>
    </dsp:sp>
    <dsp:sp modelId="{BD86BF24-6808-44B6-8AA4-5155B7AB89A9}">
      <dsp:nvSpPr>
        <dsp:cNvPr id="0" name=""/>
        <dsp:cNvSpPr/>
      </dsp:nvSpPr>
      <dsp:spPr>
        <a:xfrm>
          <a:off x="5105394" y="2914926"/>
          <a:ext cx="1823046" cy="1276073"/>
        </a:xfrm>
        <a:prstGeom prst="roundRect">
          <a:avLst>
            <a:gd name="adj" fmla="val 1667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fornian FB" pitchFamily="18" charset="0"/>
            </a:rPr>
            <a:t>Microbusiness</a:t>
          </a:r>
        </a:p>
      </dsp:txBody>
      <dsp:txXfrm>
        <a:off x="5167698" y="2977230"/>
        <a:ext cx="1698438" cy="11514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95289-68C7-491D-A5A8-F00326955CD2}">
      <dsp:nvSpPr>
        <dsp:cNvPr id="0" name=""/>
        <dsp:cNvSpPr/>
      </dsp:nvSpPr>
      <dsp:spPr>
        <a:xfrm rot="5400000">
          <a:off x="5012703" y="-1901980"/>
          <a:ext cx="1166849" cy="5266944"/>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66675" rIns="133350" bIns="66675" numCol="1" spcCol="1270" anchor="ctr" anchorCtr="0">
          <a:noAutofit/>
        </a:bodyPr>
        <a:lstStyle/>
        <a:p>
          <a:pPr marL="285750" lvl="1" indent="-285750" algn="l" defTabSz="1555750">
            <a:lnSpc>
              <a:spcPct val="90000"/>
            </a:lnSpc>
            <a:spcBef>
              <a:spcPct val="0"/>
            </a:spcBef>
            <a:spcAft>
              <a:spcPct val="15000"/>
            </a:spcAft>
            <a:buChar char="•"/>
          </a:pPr>
          <a:r>
            <a:rPr lang="en-US" sz="3500" kern="1200" dirty="0">
              <a:latin typeface="Californian FB" pitchFamily="18" charset="0"/>
            </a:rPr>
            <a:t>No Deadline</a:t>
          </a:r>
        </a:p>
      </dsp:txBody>
      <dsp:txXfrm rot="-5400000">
        <a:off x="2962656" y="205028"/>
        <a:ext cx="5209983" cy="1052927"/>
      </dsp:txXfrm>
    </dsp:sp>
    <dsp:sp modelId="{8B5B7E1E-D04A-4414-B9EF-3405BD870043}">
      <dsp:nvSpPr>
        <dsp:cNvPr id="0" name=""/>
        <dsp:cNvSpPr/>
      </dsp:nvSpPr>
      <dsp:spPr>
        <a:xfrm>
          <a:off x="0" y="0"/>
          <a:ext cx="2962656" cy="145856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fornian FB" pitchFamily="18" charset="0"/>
            </a:rPr>
            <a:t>New Intermediary Application</a:t>
          </a:r>
        </a:p>
      </dsp:txBody>
      <dsp:txXfrm>
        <a:off x="71201" y="71201"/>
        <a:ext cx="2820254" cy="1316160"/>
      </dsp:txXfrm>
    </dsp:sp>
    <dsp:sp modelId="{EE5B4B19-7E23-4CAF-BC89-C9DFA0F144D4}">
      <dsp:nvSpPr>
        <dsp:cNvPr id="0" name=""/>
        <dsp:cNvSpPr/>
      </dsp:nvSpPr>
      <dsp:spPr>
        <a:xfrm rot="5400000">
          <a:off x="5012703" y="-370490"/>
          <a:ext cx="1166849" cy="5266944"/>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66675" rIns="133350" bIns="66675" numCol="1" spcCol="1270" anchor="ctr" anchorCtr="0">
          <a:noAutofit/>
        </a:bodyPr>
        <a:lstStyle/>
        <a:p>
          <a:pPr marL="285750" lvl="1" indent="-285750" algn="l" defTabSz="1555750">
            <a:lnSpc>
              <a:spcPct val="90000"/>
            </a:lnSpc>
            <a:spcBef>
              <a:spcPct val="0"/>
            </a:spcBef>
            <a:spcAft>
              <a:spcPct val="15000"/>
            </a:spcAft>
            <a:buChar char="•"/>
          </a:pPr>
          <a:r>
            <a:rPr lang="en-US" sz="3500" kern="1200" dirty="0">
              <a:latin typeface="Californian FB" pitchFamily="18" charset="0"/>
            </a:rPr>
            <a:t>March 30, 2023</a:t>
          </a:r>
        </a:p>
      </dsp:txBody>
      <dsp:txXfrm rot="-5400000">
        <a:off x="2962656" y="1736518"/>
        <a:ext cx="5209983" cy="1052927"/>
      </dsp:txXfrm>
    </dsp:sp>
    <dsp:sp modelId="{FF769EC2-3FD4-44F5-9B66-3FF24C382612}">
      <dsp:nvSpPr>
        <dsp:cNvPr id="0" name=""/>
        <dsp:cNvSpPr/>
      </dsp:nvSpPr>
      <dsp:spPr>
        <a:xfrm>
          <a:off x="0" y="1533700"/>
          <a:ext cx="2962656" cy="145856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fornian FB" pitchFamily="18" charset="0"/>
            </a:rPr>
            <a:t>TA Grant – FY2023 (Existing Intermediaries Only)</a:t>
          </a:r>
        </a:p>
      </dsp:txBody>
      <dsp:txXfrm>
        <a:off x="71201" y="1604901"/>
        <a:ext cx="2820254" cy="1316160"/>
      </dsp:txXfrm>
    </dsp:sp>
    <dsp:sp modelId="{BEF383E8-E8FD-450D-B7F0-11F708814713}">
      <dsp:nvSpPr>
        <dsp:cNvPr id="0" name=""/>
        <dsp:cNvSpPr/>
      </dsp:nvSpPr>
      <dsp:spPr>
        <a:xfrm rot="5400000">
          <a:off x="5012703" y="1178549"/>
          <a:ext cx="1166849" cy="5266944"/>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66675" rIns="133350" bIns="66675" numCol="1" spcCol="1270" anchor="ctr" anchorCtr="0">
          <a:noAutofit/>
        </a:bodyPr>
        <a:lstStyle/>
        <a:p>
          <a:pPr marL="285750" lvl="1" indent="-285750" algn="l" defTabSz="1555750">
            <a:lnSpc>
              <a:spcPct val="90000"/>
            </a:lnSpc>
            <a:spcBef>
              <a:spcPct val="0"/>
            </a:spcBef>
            <a:spcAft>
              <a:spcPct val="15000"/>
            </a:spcAft>
            <a:buChar char="•"/>
          </a:pPr>
          <a:r>
            <a:rPr lang="en-US" sz="3500" kern="1200" dirty="0">
              <a:latin typeface="Californian FB" pitchFamily="18" charset="0"/>
            </a:rPr>
            <a:t>Applications April 1 – April 30, 2023</a:t>
          </a:r>
        </a:p>
      </dsp:txBody>
      <dsp:txXfrm rot="-5400000">
        <a:off x="2962656" y="3285558"/>
        <a:ext cx="5209983" cy="1052927"/>
      </dsp:txXfrm>
    </dsp:sp>
    <dsp:sp modelId="{8F12C148-A205-48F2-B231-CB3F7880CE07}">
      <dsp:nvSpPr>
        <dsp:cNvPr id="0" name=""/>
        <dsp:cNvSpPr/>
      </dsp:nvSpPr>
      <dsp:spPr>
        <a:xfrm>
          <a:off x="0" y="3065190"/>
          <a:ext cx="2962656" cy="145856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fornian FB" pitchFamily="18" charset="0"/>
            </a:rPr>
            <a:t>PRIME Grant (Competitive)</a:t>
          </a:r>
        </a:p>
      </dsp:txBody>
      <dsp:txXfrm>
        <a:off x="71201" y="3136391"/>
        <a:ext cx="2820254" cy="13161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49FD1D-CD64-4865-A5DA-90ABD37690D1}">
      <dsp:nvSpPr>
        <dsp:cNvPr id="0" name=""/>
        <dsp:cNvSpPr/>
      </dsp:nvSpPr>
      <dsp:spPr>
        <a:xfrm rot="5400000">
          <a:off x="5221319" y="-2166573"/>
          <a:ext cx="749617" cy="5266944"/>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Californian FB" pitchFamily="18" charset="0"/>
            </a:rPr>
            <a:t>Midwest</a:t>
          </a:r>
        </a:p>
      </dsp:txBody>
      <dsp:txXfrm rot="-5400000">
        <a:off x="2962656" y="128683"/>
        <a:ext cx="5230351" cy="676431"/>
      </dsp:txXfrm>
    </dsp:sp>
    <dsp:sp modelId="{0F96BD09-AC53-4EE5-AF9C-F842B18484E8}">
      <dsp:nvSpPr>
        <dsp:cNvPr id="0" name=""/>
        <dsp:cNvSpPr/>
      </dsp:nvSpPr>
      <dsp:spPr>
        <a:xfrm>
          <a:off x="0" y="2143"/>
          <a:ext cx="2962656" cy="937021"/>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Californian FB" pitchFamily="18" charset="0"/>
            </a:rPr>
            <a:t>Lender Location</a:t>
          </a:r>
        </a:p>
      </dsp:txBody>
      <dsp:txXfrm>
        <a:off x="45742" y="47885"/>
        <a:ext cx="2871172" cy="845537"/>
      </dsp:txXfrm>
    </dsp:sp>
    <dsp:sp modelId="{F2FCA984-A1D8-447A-BB77-FEBF46A854EB}">
      <dsp:nvSpPr>
        <dsp:cNvPr id="0" name=""/>
        <dsp:cNvSpPr/>
      </dsp:nvSpPr>
      <dsp:spPr>
        <a:xfrm rot="5400000">
          <a:off x="5221319" y="-1178944"/>
          <a:ext cx="749617" cy="5266944"/>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solidFill>
                <a:schemeClr val="tx1"/>
              </a:solidFill>
              <a:latin typeface="Californian FB" pitchFamily="18" charset="0"/>
            </a:rPr>
            <a:t>599 Microloans $3,660,700 – Average Loan - $6,548</a:t>
          </a:r>
        </a:p>
      </dsp:txBody>
      <dsp:txXfrm rot="-5400000">
        <a:off x="2962656" y="1116312"/>
        <a:ext cx="5230351" cy="676431"/>
      </dsp:txXfrm>
    </dsp:sp>
    <dsp:sp modelId="{A1344A72-4F83-401F-B035-669912D3946F}">
      <dsp:nvSpPr>
        <dsp:cNvPr id="0" name=""/>
        <dsp:cNvSpPr/>
      </dsp:nvSpPr>
      <dsp:spPr>
        <a:xfrm>
          <a:off x="0" y="986016"/>
          <a:ext cx="2962656" cy="937021"/>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Californian FB" pitchFamily="18" charset="0"/>
            </a:rPr>
            <a:t>FY23 Loan Volume</a:t>
          </a:r>
        </a:p>
      </dsp:txBody>
      <dsp:txXfrm>
        <a:off x="45742" y="1031758"/>
        <a:ext cx="2871172" cy="845537"/>
      </dsp:txXfrm>
    </dsp:sp>
    <dsp:sp modelId="{EDFE04EF-3E22-4CD0-BE15-6AB3F91AD03D}">
      <dsp:nvSpPr>
        <dsp:cNvPr id="0" name=""/>
        <dsp:cNvSpPr/>
      </dsp:nvSpPr>
      <dsp:spPr>
        <a:xfrm rot="5400000">
          <a:off x="5221319" y="-195072"/>
          <a:ext cx="749617" cy="5266944"/>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Californian FB" pitchFamily="18" charset="0"/>
            </a:rPr>
            <a:t>Woman-Owned – 61%</a:t>
          </a:r>
        </a:p>
        <a:p>
          <a:pPr marL="342900" lvl="2" indent="-171450" algn="l" defTabSz="800100">
            <a:lnSpc>
              <a:spcPct val="90000"/>
            </a:lnSpc>
            <a:spcBef>
              <a:spcPct val="0"/>
            </a:spcBef>
            <a:spcAft>
              <a:spcPct val="15000"/>
            </a:spcAft>
            <a:buChar char="•"/>
          </a:pPr>
          <a:r>
            <a:rPr lang="en-US" sz="1800" kern="1200" dirty="0">
              <a:latin typeface="Californian FB" pitchFamily="18" charset="0"/>
            </a:rPr>
            <a:t>Start-Ups – 18%</a:t>
          </a:r>
        </a:p>
        <a:p>
          <a:pPr marL="342900" lvl="2" indent="-171450" algn="l" defTabSz="800100">
            <a:lnSpc>
              <a:spcPct val="90000"/>
            </a:lnSpc>
            <a:spcBef>
              <a:spcPct val="0"/>
            </a:spcBef>
            <a:spcAft>
              <a:spcPct val="15000"/>
            </a:spcAft>
            <a:buChar char="•"/>
          </a:pPr>
          <a:r>
            <a:rPr lang="en-US" sz="1800" kern="1200" dirty="0">
              <a:latin typeface="Californian FB" pitchFamily="18" charset="0"/>
            </a:rPr>
            <a:t>Black/African American – 23%</a:t>
          </a:r>
        </a:p>
      </dsp:txBody>
      <dsp:txXfrm rot="-5400000">
        <a:off x="2962656" y="2100184"/>
        <a:ext cx="5230351" cy="676431"/>
      </dsp:txXfrm>
    </dsp:sp>
    <dsp:sp modelId="{BB83C37F-25AE-4510-964F-A9E4B409FFB6}">
      <dsp:nvSpPr>
        <dsp:cNvPr id="0" name=""/>
        <dsp:cNvSpPr/>
      </dsp:nvSpPr>
      <dsp:spPr>
        <a:xfrm>
          <a:off x="0" y="1969889"/>
          <a:ext cx="2962656" cy="937021"/>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Californian FB" pitchFamily="18" charset="0"/>
            </a:rPr>
            <a:t>Demographics</a:t>
          </a:r>
        </a:p>
      </dsp:txBody>
      <dsp:txXfrm>
        <a:off x="45742" y="2015631"/>
        <a:ext cx="2871172" cy="845537"/>
      </dsp:txXfrm>
    </dsp:sp>
    <dsp:sp modelId="{1C782238-1382-45CB-B292-A07D53F91E13}">
      <dsp:nvSpPr>
        <dsp:cNvPr id="0" name=""/>
        <dsp:cNvSpPr/>
      </dsp:nvSpPr>
      <dsp:spPr>
        <a:xfrm rot="5400000">
          <a:off x="5221319" y="788800"/>
          <a:ext cx="749617" cy="5266944"/>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Californian FB" pitchFamily="18" charset="0"/>
            </a:rPr>
            <a:t>Created – 280</a:t>
          </a:r>
        </a:p>
        <a:p>
          <a:pPr marL="171450" lvl="1" indent="-171450" algn="l" defTabSz="800100">
            <a:lnSpc>
              <a:spcPct val="90000"/>
            </a:lnSpc>
            <a:spcBef>
              <a:spcPct val="0"/>
            </a:spcBef>
            <a:spcAft>
              <a:spcPct val="15000"/>
            </a:spcAft>
            <a:buChar char="•"/>
          </a:pPr>
          <a:r>
            <a:rPr lang="en-US" sz="1800" kern="1200" dirty="0">
              <a:latin typeface="Californian FB" pitchFamily="18" charset="0"/>
            </a:rPr>
            <a:t>Retained - 978</a:t>
          </a:r>
        </a:p>
      </dsp:txBody>
      <dsp:txXfrm rot="-5400000">
        <a:off x="2962656" y="3084057"/>
        <a:ext cx="5230351" cy="676431"/>
      </dsp:txXfrm>
    </dsp:sp>
    <dsp:sp modelId="{8D61AD70-704C-4E51-8AC6-360CE2491883}">
      <dsp:nvSpPr>
        <dsp:cNvPr id="0" name=""/>
        <dsp:cNvSpPr/>
      </dsp:nvSpPr>
      <dsp:spPr>
        <a:xfrm>
          <a:off x="0" y="2953762"/>
          <a:ext cx="2962656" cy="937021"/>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Californian FB" pitchFamily="18" charset="0"/>
            </a:rPr>
            <a:t>Jobs Created/Retained</a:t>
          </a:r>
        </a:p>
      </dsp:txBody>
      <dsp:txXfrm>
        <a:off x="45742" y="2999504"/>
        <a:ext cx="2871172" cy="845537"/>
      </dsp:txXfrm>
    </dsp:sp>
    <dsp:sp modelId="{259FF711-C29E-4376-9268-4FB7045637EC}">
      <dsp:nvSpPr>
        <dsp:cNvPr id="0" name=""/>
        <dsp:cNvSpPr/>
      </dsp:nvSpPr>
      <dsp:spPr>
        <a:xfrm rot="5400000">
          <a:off x="5221319" y="1772673"/>
          <a:ext cx="749617" cy="5266944"/>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Californian FB" pitchFamily="18" charset="0"/>
            </a:rPr>
            <a:t>26,000 hours of training provided</a:t>
          </a:r>
        </a:p>
      </dsp:txBody>
      <dsp:txXfrm rot="-5400000">
        <a:off x="2962656" y="4067930"/>
        <a:ext cx="5230351" cy="676431"/>
      </dsp:txXfrm>
    </dsp:sp>
    <dsp:sp modelId="{103B1354-332A-4517-AA82-59868E4C5495}">
      <dsp:nvSpPr>
        <dsp:cNvPr id="0" name=""/>
        <dsp:cNvSpPr/>
      </dsp:nvSpPr>
      <dsp:spPr>
        <a:xfrm>
          <a:off x="0" y="3937634"/>
          <a:ext cx="2962656" cy="937021"/>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Californian FB" pitchFamily="18" charset="0"/>
            </a:rPr>
            <a:t>TA Hours delivered FY22</a:t>
          </a:r>
        </a:p>
      </dsp:txBody>
      <dsp:txXfrm>
        <a:off x="45742" y="3983376"/>
        <a:ext cx="2871172" cy="8455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2B05D2-B06B-40A2-84EF-1C4B7ADA5793}">
      <dsp:nvSpPr>
        <dsp:cNvPr id="0" name=""/>
        <dsp:cNvSpPr/>
      </dsp:nvSpPr>
      <dsp:spPr>
        <a:xfrm>
          <a:off x="0" y="888254"/>
          <a:ext cx="4269759" cy="730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86E6A3-75E0-41BF-8D95-D481A3C4ED8C}">
      <dsp:nvSpPr>
        <dsp:cNvPr id="0" name=""/>
        <dsp:cNvSpPr/>
      </dsp:nvSpPr>
      <dsp:spPr>
        <a:xfrm>
          <a:off x="213487" y="460214"/>
          <a:ext cx="2988831" cy="856080"/>
        </a:xfrm>
        <a:prstGeom prst="roundRect">
          <a:avLst/>
        </a:prstGeom>
        <a:solidFill>
          <a:srgbClr val="295A8E"/>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12971" tIns="0" rIns="112971" bIns="0" numCol="1" spcCol="1270" anchor="ctr" anchorCtr="0">
          <a:noAutofit/>
        </a:bodyPr>
        <a:lstStyle/>
        <a:p>
          <a:pPr marL="0" lvl="0" indent="0" algn="l" defTabSz="1289050">
            <a:lnSpc>
              <a:spcPct val="90000"/>
            </a:lnSpc>
            <a:spcBef>
              <a:spcPct val="0"/>
            </a:spcBef>
            <a:spcAft>
              <a:spcPct val="35000"/>
            </a:spcAft>
            <a:buNone/>
          </a:pPr>
          <a:r>
            <a:rPr lang="en-US" sz="2900" b="1" kern="1200">
              <a:latin typeface="Source Sans Pro" panose="020B0503030403020204" pitchFamily="34" charset="0"/>
              <a:ea typeface="Source Sans Pro" panose="020B0503030403020204" pitchFamily="34" charset="0"/>
            </a:rPr>
            <a:t>47 State Offices</a:t>
          </a:r>
        </a:p>
      </dsp:txBody>
      <dsp:txXfrm>
        <a:off x="255277" y="502004"/>
        <a:ext cx="2905251" cy="772500"/>
      </dsp:txXfrm>
    </dsp:sp>
    <dsp:sp modelId="{599DC889-3B7D-45A1-A985-C35CB49F49CE}">
      <dsp:nvSpPr>
        <dsp:cNvPr id="0" name=""/>
        <dsp:cNvSpPr/>
      </dsp:nvSpPr>
      <dsp:spPr>
        <a:xfrm>
          <a:off x="0" y="2203694"/>
          <a:ext cx="4269759" cy="730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B030A0-2750-4292-9737-7011B284B8FD}">
      <dsp:nvSpPr>
        <dsp:cNvPr id="0" name=""/>
        <dsp:cNvSpPr/>
      </dsp:nvSpPr>
      <dsp:spPr>
        <a:xfrm>
          <a:off x="167154" y="1823072"/>
          <a:ext cx="2988831" cy="856080"/>
        </a:xfrm>
        <a:prstGeom prst="roundRect">
          <a:avLst/>
        </a:prstGeom>
        <a:solidFill>
          <a:srgbClr val="295A8E"/>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12971" tIns="0" rIns="112971" bIns="0" numCol="1" spcCol="1270" anchor="ctr" anchorCtr="0">
          <a:noAutofit/>
        </a:bodyPr>
        <a:lstStyle/>
        <a:p>
          <a:pPr marL="0" lvl="0" indent="0" algn="l" defTabSz="1289050">
            <a:lnSpc>
              <a:spcPct val="90000"/>
            </a:lnSpc>
            <a:spcBef>
              <a:spcPct val="0"/>
            </a:spcBef>
            <a:spcAft>
              <a:spcPct val="35000"/>
            </a:spcAft>
            <a:buNone/>
          </a:pPr>
          <a:r>
            <a:rPr lang="en-US" sz="2900" b="1" kern="1200">
              <a:latin typeface="Source Sans Pro" panose="020B0503030403020204" pitchFamily="34" charset="0"/>
              <a:ea typeface="Source Sans Pro" panose="020B0503030403020204" pitchFamily="34" charset="0"/>
            </a:rPr>
            <a:t>400 Area Offices</a:t>
          </a:r>
        </a:p>
      </dsp:txBody>
      <dsp:txXfrm>
        <a:off x="208944" y="1864862"/>
        <a:ext cx="2905251" cy="772500"/>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5407" cy="467311"/>
          </a:xfrm>
          <a:prstGeom prst="rect">
            <a:avLst/>
          </a:prstGeom>
        </p:spPr>
        <p:txBody>
          <a:bodyPr vert="horz" lIns="93379" tIns="46689" rIns="93379" bIns="46689" rtlCol="0"/>
          <a:lstStyle>
            <a:lvl1pPr algn="l">
              <a:defRPr sz="1200"/>
            </a:lvl1pPr>
          </a:lstStyle>
          <a:p>
            <a:endParaRPr lang="en-US"/>
          </a:p>
        </p:txBody>
      </p:sp>
      <p:sp>
        <p:nvSpPr>
          <p:cNvPr id="3" name="Date Placeholder 2"/>
          <p:cNvSpPr>
            <a:spLocks noGrp="1"/>
          </p:cNvSpPr>
          <p:nvPr>
            <p:ph type="dt" idx="1"/>
          </p:nvPr>
        </p:nvSpPr>
        <p:spPr>
          <a:xfrm>
            <a:off x="3980830" y="0"/>
            <a:ext cx="3045407" cy="467311"/>
          </a:xfrm>
          <a:prstGeom prst="rect">
            <a:avLst/>
          </a:prstGeom>
        </p:spPr>
        <p:txBody>
          <a:bodyPr vert="horz" lIns="93379" tIns="46689" rIns="93379" bIns="46689" rtlCol="0"/>
          <a:lstStyle>
            <a:lvl1pPr algn="r">
              <a:defRPr sz="1200"/>
            </a:lvl1pPr>
          </a:lstStyle>
          <a:p>
            <a:fld id="{F642063C-38A7-40F7-9F9E-5713E3EE15C6}" type="datetimeFigureOut">
              <a:rPr lang="en-US" smtClean="0"/>
              <a:t>3/15/2023</a:t>
            </a:fld>
            <a:endParaRPr lang="en-US"/>
          </a:p>
        </p:txBody>
      </p:sp>
      <p:sp>
        <p:nvSpPr>
          <p:cNvPr id="4" name="Slide Image Placeholder 3"/>
          <p:cNvSpPr>
            <a:spLocks noGrp="1" noRot="1" noChangeAspect="1"/>
          </p:cNvSpPr>
          <p:nvPr>
            <p:ph type="sldImg" idx="2"/>
          </p:nvPr>
        </p:nvSpPr>
        <p:spPr>
          <a:xfrm>
            <a:off x="719138" y="1163638"/>
            <a:ext cx="5589587" cy="3143250"/>
          </a:xfrm>
          <a:prstGeom prst="rect">
            <a:avLst/>
          </a:prstGeom>
          <a:noFill/>
          <a:ln w="12700">
            <a:solidFill>
              <a:prstClr val="black"/>
            </a:solidFill>
          </a:ln>
        </p:spPr>
        <p:txBody>
          <a:bodyPr vert="horz" lIns="93379" tIns="46689" rIns="93379" bIns="46689" rtlCol="0" anchor="ctr"/>
          <a:lstStyle/>
          <a:p>
            <a:endParaRPr lang="en-US"/>
          </a:p>
        </p:txBody>
      </p:sp>
      <p:sp>
        <p:nvSpPr>
          <p:cNvPr id="5" name="Notes Placeholder 4"/>
          <p:cNvSpPr>
            <a:spLocks noGrp="1"/>
          </p:cNvSpPr>
          <p:nvPr>
            <p:ph type="body" sz="quarter" idx="3"/>
          </p:nvPr>
        </p:nvSpPr>
        <p:spPr>
          <a:xfrm>
            <a:off x="702787" y="4482296"/>
            <a:ext cx="5622290" cy="3667334"/>
          </a:xfrm>
          <a:prstGeom prst="rect">
            <a:avLst/>
          </a:prstGeom>
        </p:spPr>
        <p:txBody>
          <a:bodyPr vert="horz" lIns="93379" tIns="46689" rIns="93379" bIns="466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4"/>
            <a:ext cx="3045407" cy="467310"/>
          </a:xfrm>
          <a:prstGeom prst="rect">
            <a:avLst/>
          </a:prstGeom>
        </p:spPr>
        <p:txBody>
          <a:bodyPr vert="horz" lIns="93379" tIns="46689" rIns="93379" bIns="46689" rtlCol="0" anchor="b"/>
          <a:lstStyle>
            <a:lvl1pPr algn="l">
              <a:defRPr sz="1200"/>
            </a:lvl1pPr>
          </a:lstStyle>
          <a:p>
            <a:endParaRPr lang="en-US"/>
          </a:p>
        </p:txBody>
      </p:sp>
      <p:sp>
        <p:nvSpPr>
          <p:cNvPr id="7" name="Slide Number Placeholder 6"/>
          <p:cNvSpPr>
            <a:spLocks noGrp="1"/>
          </p:cNvSpPr>
          <p:nvPr>
            <p:ph type="sldNum" sz="quarter" idx="5"/>
          </p:nvPr>
        </p:nvSpPr>
        <p:spPr>
          <a:xfrm>
            <a:off x="3980830" y="8846554"/>
            <a:ext cx="3045407" cy="467310"/>
          </a:xfrm>
          <a:prstGeom prst="rect">
            <a:avLst/>
          </a:prstGeom>
        </p:spPr>
        <p:txBody>
          <a:bodyPr vert="horz" lIns="93379" tIns="46689" rIns="93379" bIns="46689" rtlCol="0" anchor="b"/>
          <a:lstStyle>
            <a:lvl1pPr algn="r">
              <a:defRPr sz="1200"/>
            </a:lvl1pPr>
          </a:lstStyle>
          <a:p>
            <a:fld id="{3AEFF42D-1866-4B3B-B46C-35E4BE484880}" type="slidenum">
              <a:rPr lang="en-US" smtClean="0"/>
              <a:t>‹#›</a:t>
            </a:fld>
            <a:endParaRPr lang="en-US"/>
          </a:p>
        </p:txBody>
      </p:sp>
    </p:spTree>
    <p:extLst>
      <p:ext uri="{BB962C8B-B14F-4D97-AF65-F5344CB8AC3E}">
        <p14:creationId xmlns:p14="http://schemas.microsoft.com/office/powerpoint/2010/main" val="887963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3638"/>
            <a:ext cx="5586413" cy="31432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2140A9-11FD-AB46-B99D-C1331D8D84D1}" type="slidenum">
              <a:rPr lang="en-US" smtClean="0"/>
              <a:t>1</a:t>
            </a:fld>
            <a:endParaRPr lang="en-US"/>
          </a:p>
        </p:txBody>
      </p:sp>
    </p:spTree>
    <p:extLst>
      <p:ext uri="{BB962C8B-B14F-4D97-AF65-F5344CB8AC3E}">
        <p14:creationId xmlns:p14="http://schemas.microsoft.com/office/powerpoint/2010/main" val="541770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7A29A7-5628-46DB-B572-67ABB9D5D4BF}" type="slidenum">
              <a:rPr lang="en-US" smtClean="0"/>
              <a:t>14</a:t>
            </a:fld>
            <a:endParaRPr lang="en-US" dirty="0"/>
          </a:p>
        </p:txBody>
      </p:sp>
    </p:spTree>
    <p:extLst>
      <p:ext uri="{BB962C8B-B14F-4D97-AF65-F5344CB8AC3E}">
        <p14:creationId xmlns:p14="http://schemas.microsoft.com/office/powerpoint/2010/main" val="4055991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9E69FE-F523-43C8-9366-8E7E64874CD0}" type="slidenum">
              <a:rPr lang="en-US" smtClean="0"/>
              <a:t>15</a:t>
            </a:fld>
            <a:endParaRPr lang="en-US"/>
          </a:p>
        </p:txBody>
      </p:sp>
    </p:spTree>
    <p:extLst>
      <p:ext uri="{BB962C8B-B14F-4D97-AF65-F5344CB8AC3E}">
        <p14:creationId xmlns:p14="http://schemas.microsoft.com/office/powerpoint/2010/main" val="3191309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0"/>
          </a:p>
        </p:txBody>
      </p:sp>
      <p:sp>
        <p:nvSpPr>
          <p:cNvPr id="4" name="Slide Number Placeholder 3"/>
          <p:cNvSpPr>
            <a:spLocks noGrp="1"/>
          </p:cNvSpPr>
          <p:nvPr>
            <p:ph type="sldNum" sz="quarter" idx="5"/>
          </p:nvPr>
        </p:nvSpPr>
        <p:spPr/>
        <p:txBody>
          <a:bodyPr/>
          <a:lstStyle/>
          <a:p>
            <a:pPr defTabSz="933785">
              <a:defRPr/>
            </a:pPr>
            <a:fld id="{1EEA0FA1-ADE9-0647-BE3D-7CA3179F4500}" type="slidenum">
              <a:rPr lang="en-US">
                <a:solidFill>
                  <a:prstClr val="black"/>
                </a:solidFill>
                <a:latin typeface="Calibri" panose="020F0502020204030204"/>
              </a:rPr>
              <a:pPr defTabSz="933785">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951820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Rural Development is central to both the mission and vision of USDA.</a:t>
            </a:r>
          </a:p>
        </p:txBody>
      </p:sp>
      <p:sp>
        <p:nvSpPr>
          <p:cNvPr id="4" name="Slide Number Placeholder 3"/>
          <p:cNvSpPr>
            <a:spLocks noGrp="1"/>
          </p:cNvSpPr>
          <p:nvPr>
            <p:ph type="sldNum" sz="quarter" idx="5"/>
          </p:nvPr>
        </p:nvSpPr>
        <p:spPr/>
        <p:txBody>
          <a:bodyPr/>
          <a:lstStyle/>
          <a:p>
            <a:fld id="{BF1B86F7-85B7-4B4C-8DB7-0ED85AD1E399}" type="slidenum">
              <a:rPr lang="en-US" smtClean="0"/>
              <a:t>17</a:t>
            </a:fld>
            <a:endParaRPr lang="en-US"/>
          </a:p>
        </p:txBody>
      </p:sp>
    </p:spTree>
    <p:extLst>
      <p:ext uri="{BB962C8B-B14F-4D97-AF65-F5344CB8AC3E}">
        <p14:creationId xmlns:p14="http://schemas.microsoft.com/office/powerpoint/2010/main" val="15500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0"/>
          </a:p>
        </p:txBody>
      </p:sp>
      <p:sp>
        <p:nvSpPr>
          <p:cNvPr id="4" name="Slide Number Placeholder 3"/>
          <p:cNvSpPr>
            <a:spLocks noGrp="1"/>
          </p:cNvSpPr>
          <p:nvPr>
            <p:ph type="sldNum" sz="quarter" idx="5"/>
          </p:nvPr>
        </p:nvSpPr>
        <p:spPr/>
        <p:txBody>
          <a:bodyPr/>
          <a:lstStyle/>
          <a:p>
            <a:pPr defTabSz="933785">
              <a:defRPr/>
            </a:pPr>
            <a:fld id="{1EEA0FA1-ADE9-0647-BE3D-7CA3179F4500}" type="slidenum">
              <a:rPr lang="en-US">
                <a:solidFill>
                  <a:prstClr val="black"/>
                </a:solidFill>
                <a:latin typeface="Calibri" panose="020F0502020204030204"/>
              </a:rPr>
              <a:pPr defTabSz="933785">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486847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government may be through of as a single entity, there are often numerous departments, agencies, and offices.  It is critical to work across these units to be successful. </a:t>
            </a:r>
          </a:p>
          <a:p>
            <a:endParaRPr lang="en-US"/>
          </a:p>
          <a:p>
            <a:r>
              <a:rPr lang="en-US"/>
              <a:t>For example </a:t>
            </a:r>
          </a:p>
          <a:p>
            <a:pPr marL="175085" indent="-175085">
              <a:buFont typeface="Arial" panose="020B0604020202020204" pitchFamily="34" charset="0"/>
              <a:buChar char="•"/>
            </a:pPr>
            <a:r>
              <a:rPr lang="en-US" err="1"/>
              <a:t>OneRD</a:t>
            </a:r>
            <a:r>
              <a:rPr lang="en-US"/>
              <a:t> streamlines loan guarantees for us and the lenders we work with.</a:t>
            </a:r>
          </a:p>
          <a:p>
            <a:pPr marL="175085" indent="-175085">
              <a:buFont typeface="Arial" panose="020B0604020202020204" pitchFamily="34" charset="0"/>
              <a:buChar char="•"/>
            </a:pPr>
            <a:r>
              <a:rPr lang="en-US"/>
              <a:t>Solar financing occurs in two agencies and can benefit a third. We are working together to align efforts in that sector to close gaps, eliminate overlap, and help us meet our climate goals.    </a:t>
            </a:r>
          </a:p>
          <a:p>
            <a:endParaRPr lang="en-US"/>
          </a:p>
        </p:txBody>
      </p:sp>
      <p:sp>
        <p:nvSpPr>
          <p:cNvPr id="4" name="Slide Number Placeholder 3"/>
          <p:cNvSpPr>
            <a:spLocks noGrp="1"/>
          </p:cNvSpPr>
          <p:nvPr>
            <p:ph type="sldNum" sz="quarter" idx="5"/>
          </p:nvPr>
        </p:nvSpPr>
        <p:spPr/>
        <p:txBody>
          <a:bodyPr/>
          <a:lstStyle/>
          <a:p>
            <a:fld id="{4AD5BC86-CA9A-400E-ACD9-9FABB056CEF8}" type="slidenum">
              <a:rPr lang="en-US" smtClean="0"/>
              <a:t>20</a:t>
            </a:fld>
            <a:endParaRPr lang="en-US"/>
          </a:p>
        </p:txBody>
      </p:sp>
    </p:spTree>
    <p:extLst>
      <p:ext uri="{BB962C8B-B14F-4D97-AF65-F5344CB8AC3E}">
        <p14:creationId xmlns:p14="http://schemas.microsoft.com/office/powerpoint/2010/main" val="1348159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B41D6793-1816-491C-8E7B-978EFD160B3B}" type="slidenum">
              <a:rPr lang="en-US" smtClean="0"/>
              <a:t>21</a:t>
            </a:fld>
            <a:endParaRPr lang="en-US"/>
          </a:p>
        </p:txBody>
      </p:sp>
    </p:spTree>
    <p:extLst>
      <p:ext uri="{BB962C8B-B14F-4D97-AF65-F5344CB8AC3E}">
        <p14:creationId xmlns:p14="http://schemas.microsoft.com/office/powerpoint/2010/main" val="3054922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Rural development operates through state offices. As I’ll mention later, these state offices provide numerous opportunities for local partnerships that help us tailor program delivery to diverse rural areas.</a:t>
            </a:r>
          </a:p>
        </p:txBody>
      </p:sp>
      <p:sp>
        <p:nvSpPr>
          <p:cNvPr id="4" name="Slide Number Placeholder 3"/>
          <p:cNvSpPr>
            <a:spLocks noGrp="1"/>
          </p:cNvSpPr>
          <p:nvPr>
            <p:ph type="sldNum" sz="quarter" idx="5"/>
          </p:nvPr>
        </p:nvSpPr>
        <p:spPr/>
        <p:txBody>
          <a:bodyPr/>
          <a:lstStyle/>
          <a:p>
            <a:fld id="{4AD5BC86-CA9A-400E-ACD9-9FABB056CEF8}" type="slidenum">
              <a:rPr lang="en-US" smtClean="0"/>
              <a:t>22</a:t>
            </a:fld>
            <a:endParaRPr lang="en-US"/>
          </a:p>
        </p:txBody>
      </p:sp>
    </p:spTree>
    <p:extLst>
      <p:ext uri="{BB962C8B-B14F-4D97-AF65-F5344CB8AC3E}">
        <p14:creationId xmlns:p14="http://schemas.microsoft.com/office/powerpoint/2010/main" val="4153724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0"/>
          </a:p>
        </p:txBody>
      </p:sp>
      <p:sp>
        <p:nvSpPr>
          <p:cNvPr id="4" name="Slide Number Placeholder 3"/>
          <p:cNvSpPr>
            <a:spLocks noGrp="1"/>
          </p:cNvSpPr>
          <p:nvPr>
            <p:ph type="sldNum" sz="quarter" idx="5"/>
          </p:nvPr>
        </p:nvSpPr>
        <p:spPr/>
        <p:txBody>
          <a:bodyPr/>
          <a:lstStyle/>
          <a:p>
            <a:pPr defTabSz="933785">
              <a:defRPr/>
            </a:pPr>
            <a:fld id="{1EEA0FA1-ADE9-0647-BE3D-7CA3179F4500}" type="slidenum">
              <a:rPr lang="en-US">
                <a:solidFill>
                  <a:prstClr val="black"/>
                </a:solidFill>
                <a:latin typeface="Calibri" panose="020F0502020204030204"/>
              </a:rPr>
              <a:pPr defTabSz="933785">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2334127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EA0FA1-ADE9-0647-BE3D-7CA3179F4500}" type="slidenum">
              <a:rPr lang="en-US" smtClean="0"/>
              <a:t>24</a:t>
            </a:fld>
            <a:endParaRPr lang="en-US"/>
          </a:p>
        </p:txBody>
      </p:sp>
    </p:spTree>
    <p:extLst>
      <p:ext uri="{BB962C8B-B14F-4D97-AF65-F5344CB8AC3E}">
        <p14:creationId xmlns:p14="http://schemas.microsoft.com/office/powerpoint/2010/main" val="1716917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2140A9-11FD-AB46-B99D-C1331D8D84D1}" type="slidenum">
              <a:rPr lang="en-US" smtClean="0"/>
              <a:t>5</a:t>
            </a:fld>
            <a:endParaRPr lang="en-US" dirty="0"/>
          </a:p>
        </p:txBody>
      </p:sp>
    </p:spTree>
    <p:extLst>
      <p:ext uri="{BB962C8B-B14F-4D97-AF65-F5344CB8AC3E}">
        <p14:creationId xmlns:p14="http://schemas.microsoft.com/office/powerpoint/2010/main" val="2342570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EA0FA1-ADE9-0647-BE3D-7CA3179F4500}" type="slidenum">
              <a:rPr lang="en-US" smtClean="0"/>
              <a:t>25</a:t>
            </a:fld>
            <a:endParaRPr lang="en-US"/>
          </a:p>
        </p:txBody>
      </p:sp>
    </p:spTree>
    <p:extLst>
      <p:ext uri="{BB962C8B-B14F-4D97-AF65-F5344CB8AC3E}">
        <p14:creationId xmlns:p14="http://schemas.microsoft.com/office/powerpoint/2010/main" val="1278382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1D6793-1816-491C-8E7B-978EFD160B3B}" type="slidenum">
              <a:rPr lang="en-US" smtClean="0"/>
              <a:t>26</a:t>
            </a:fld>
            <a:endParaRPr lang="en-US"/>
          </a:p>
        </p:txBody>
      </p:sp>
    </p:spTree>
    <p:extLst>
      <p:ext uri="{BB962C8B-B14F-4D97-AF65-F5344CB8AC3E}">
        <p14:creationId xmlns:p14="http://schemas.microsoft.com/office/powerpoint/2010/main" val="1162960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EA0FA1-ADE9-0647-BE3D-7CA3179F4500}" type="slidenum">
              <a:rPr lang="en-US" smtClean="0"/>
              <a:t>28</a:t>
            </a:fld>
            <a:endParaRPr lang="en-US"/>
          </a:p>
        </p:txBody>
      </p:sp>
    </p:spTree>
    <p:extLst>
      <p:ext uri="{BB962C8B-B14F-4D97-AF65-F5344CB8AC3E}">
        <p14:creationId xmlns:p14="http://schemas.microsoft.com/office/powerpoint/2010/main" val="41464180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EA0FA1-ADE9-0647-BE3D-7CA3179F4500}" type="slidenum">
              <a:rPr lang="en-US" smtClean="0"/>
              <a:t>31</a:t>
            </a:fld>
            <a:endParaRPr lang="en-US"/>
          </a:p>
        </p:txBody>
      </p:sp>
    </p:spTree>
    <p:extLst>
      <p:ext uri="{BB962C8B-B14F-4D97-AF65-F5344CB8AC3E}">
        <p14:creationId xmlns:p14="http://schemas.microsoft.com/office/powerpoint/2010/main" val="36434021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EA0FA1-ADE9-0647-BE3D-7CA3179F4500}" type="slidenum">
              <a:rPr lang="en-US" smtClean="0"/>
              <a:t>32</a:t>
            </a:fld>
            <a:endParaRPr lang="en-US"/>
          </a:p>
        </p:txBody>
      </p:sp>
    </p:spTree>
    <p:extLst>
      <p:ext uri="{BB962C8B-B14F-4D97-AF65-F5344CB8AC3E}">
        <p14:creationId xmlns:p14="http://schemas.microsoft.com/office/powerpoint/2010/main" val="15644659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2DA1C9-A61E-784C-A9E4-0B1B326DFA6D}" type="slidenum">
              <a:rPr lang="en-US" smtClean="0"/>
              <a:t>33</a:t>
            </a:fld>
            <a:endParaRPr lang="en-US"/>
          </a:p>
        </p:txBody>
      </p:sp>
    </p:spTree>
    <p:extLst>
      <p:ext uri="{BB962C8B-B14F-4D97-AF65-F5344CB8AC3E}">
        <p14:creationId xmlns:p14="http://schemas.microsoft.com/office/powerpoint/2010/main" val="32881326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0169" indent="-350169" fontAlgn="base">
              <a:lnSpc>
                <a:spcPct val="107000"/>
              </a:lnSpc>
              <a:buFont typeface="Symbol" panose="05050102010706020507" pitchFamily="18" charset="2"/>
              <a:buChar char=""/>
              <a:tabLst>
                <a:tab pos="3696233" algn="l"/>
              </a:tabLst>
            </a:pPr>
            <a:endParaRPr lang="en-US" sz="1800" dirty="0">
              <a:latin typeface="Calibri" panose="020F0502020204030204" pitchFamily="34" charset="0"/>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2C2DA1C9-A61E-784C-A9E4-0B1B326DFA6D}" type="slidenum">
              <a:rPr lang="en-US" smtClean="0"/>
              <a:t>34</a:t>
            </a:fld>
            <a:endParaRPr lang="en-US"/>
          </a:p>
        </p:txBody>
      </p:sp>
    </p:spTree>
    <p:extLst>
      <p:ext uri="{BB962C8B-B14F-4D97-AF65-F5344CB8AC3E}">
        <p14:creationId xmlns:p14="http://schemas.microsoft.com/office/powerpoint/2010/main" val="28638562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107000"/>
              </a:lnSpc>
            </a:pP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C2DA1C9-A61E-784C-A9E4-0B1B326DFA6D}" type="slidenum">
              <a:rPr lang="en-US" smtClean="0"/>
              <a:t>35</a:t>
            </a:fld>
            <a:endParaRPr lang="en-US"/>
          </a:p>
        </p:txBody>
      </p:sp>
    </p:spTree>
    <p:extLst>
      <p:ext uri="{BB962C8B-B14F-4D97-AF65-F5344CB8AC3E}">
        <p14:creationId xmlns:p14="http://schemas.microsoft.com/office/powerpoint/2010/main" val="36565620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107000"/>
              </a:lnSpc>
            </a:pP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C2DA1C9-A61E-784C-A9E4-0B1B326DFA6D}" type="slidenum">
              <a:rPr lang="en-US" smtClean="0"/>
              <a:t>36</a:t>
            </a:fld>
            <a:endParaRPr lang="en-US"/>
          </a:p>
        </p:txBody>
      </p:sp>
    </p:spTree>
    <p:extLst>
      <p:ext uri="{BB962C8B-B14F-4D97-AF65-F5344CB8AC3E}">
        <p14:creationId xmlns:p14="http://schemas.microsoft.com/office/powerpoint/2010/main" val="11419111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415016">
              <a:spcBef>
                <a:spcPts val="613"/>
              </a:spcBef>
            </a:pPr>
            <a:endParaRPr lang="en-US" sz="1800" dirty="0">
              <a:latin typeface="Times New Roman" panose="02020603050405020304" pitchFamily="18" charset="0"/>
              <a:ea typeface="Calibri" panose="020F0502020204030204" pitchFamily="34" charset="0"/>
            </a:endParaRPr>
          </a:p>
          <a:p>
            <a:endParaRPr lang="en-US" sz="1800" dirty="0"/>
          </a:p>
        </p:txBody>
      </p:sp>
      <p:sp>
        <p:nvSpPr>
          <p:cNvPr id="4" name="Slide Number Placeholder 3"/>
          <p:cNvSpPr>
            <a:spLocks noGrp="1"/>
          </p:cNvSpPr>
          <p:nvPr>
            <p:ph type="sldNum" sz="quarter" idx="5"/>
          </p:nvPr>
        </p:nvSpPr>
        <p:spPr/>
        <p:txBody>
          <a:bodyPr/>
          <a:lstStyle/>
          <a:p>
            <a:fld id="{2C2DA1C9-A61E-784C-A9E4-0B1B326DFA6D}" type="slidenum">
              <a:rPr lang="en-US" smtClean="0"/>
              <a:t>37</a:t>
            </a:fld>
            <a:endParaRPr lang="en-US"/>
          </a:p>
        </p:txBody>
      </p:sp>
    </p:spTree>
    <p:extLst>
      <p:ext uri="{BB962C8B-B14F-4D97-AF65-F5344CB8AC3E}">
        <p14:creationId xmlns:p14="http://schemas.microsoft.com/office/powerpoint/2010/main" val="3650747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myself – Outreach Manager for Southeast region and part of Caribbean territories</a:t>
            </a:r>
          </a:p>
        </p:txBody>
      </p:sp>
      <p:sp>
        <p:nvSpPr>
          <p:cNvPr id="4" name="Slide Number Placeholder 3"/>
          <p:cNvSpPr>
            <a:spLocks noGrp="1"/>
          </p:cNvSpPr>
          <p:nvPr>
            <p:ph type="sldNum" sz="quarter" idx="5"/>
          </p:nvPr>
        </p:nvSpPr>
        <p:spPr/>
        <p:txBody>
          <a:bodyPr/>
          <a:lstStyle/>
          <a:p>
            <a:fld id="{3AE4CA65-A9C6-4650-8DAD-92186DA944A7}" type="slidenum">
              <a:rPr lang="en-US" smtClean="0"/>
              <a:t>7</a:t>
            </a:fld>
            <a:endParaRPr lang="en-US" dirty="0"/>
          </a:p>
        </p:txBody>
      </p:sp>
    </p:spTree>
    <p:extLst>
      <p:ext uri="{BB962C8B-B14F-4D97-AF65-F5344CB8AC3E}">
        <p14:creationId xmlns:p14="http://schemas.microsoft.com/office/powerpoint/2010/main" val="29270468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785">
              <a:defRPr/>
            </a:pPr>
            <a:endParaRPr lang="en-US" sz="1800" dirty="0"/>
          </a:p>
        </p:txBody>
      </p:sp>
      <p:sp>
        <p:nvSpPr>
          <p:cNvPr id="4" name="Slide Number Placeholder 3"/>
          <p:cNvSpPr>
            <a:spLocks noGrp="1"/>
          </p:cNvSpPr>
          <p:nvPr>
            <p:ph type="sldNum" sz="quarter" idx="5"/>
          </p:nvPr>
        </p:nvSpPr>
        <p:spPr/>
        <p:txBody>
          <a:bodyPr/>
          <a:lstStyle/>
          <a:p>
            <a:fld id="{2C2DA1C9-A61E-784C-A9E4-0B1B326DFA6D}" type="slidenum">
              <a:rPr lang="en-US" smtClean="0"/>
              <a:t>38</a:t>
            </a:fld>
            <a:endParaRPr lang="en-US"/>
          </a:p>
        </p:txBody>
      </p:sp>
    </p:spTree>
    <p:extLst>
      <p:ext uri="{BB962C8B-B14F-4D97-AF65-F5344CB8AC3E}">
        <p14:creationId xmlns:p14="http://schemas.microsoft.com/office/powerpoint/2010/main" val="15612225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7019">
              <a:defRPr/>
            </a:pPr>
            <a:endParaRPr lang="en-US" altLang="en-US" dirty="0"/>
          </a:p>
        </p:txBody>
      </p:sp>
      <p:sp>
        <p:nvSpPr>
          <p:cNvPr id="4" name="Slide Number Placeholder 3"/>
          <p:cNvSpPr>
            <a:spLocks noGrp="1"/>
          </p:cNvSpPr>
          <p:nvPr>
            <p:ph type="sldNum" sz="quarter" idx="5"/>
          </p:nvPr>
        </p:nvSpPr>
        <p:spPr/>
        <p:txBody>
          <a:bodyPr/>
          <a:lstStyle/>
          <a:p>
            <a:fld id="{2C2DA1C9-A61E-784C-A9E4-0B1B326DFA6D}" type="slidenum">
              <a:rPr lang="en-US" smtClean="0"/>
              <a:t>39</a:t>
            </a:fld>
            <a:endParaRPr lang="en-US"/>
          </a:p>
        </p:txBody>
      </p:sp>
    </p:spTree>
    <p:extLst>
      <p:ext uri="{BB962C8B-B14F-4D97-AF65-F5344CB8AC3E}">
        <p14:creationId xmlns:p14="http://schemas.microsoft.com/office/powerpoint/2010/main" val="5360156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785">
              <a:defRPr/>
            </a:pP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C2DA1C9-A61E-784C-A9E4-0B1B326DFA6D}" type="slidenum">
              <a:rPr lang="en-US" smtClean="0"/>
              <a:t>40</a:t>
            </a:fld>
            <a:endParaRPr lang="en-US"/>
          </a:p>
        </p:txBody>
      </p:sp>
    </p:spTree>
    <p:extLst>
      <p:ext uri="{BB962C8B-B14F-4D97-AF65-F5344CB8AC3E}">
        <p14:creationId xmlns:p14="http://schemas.microsoft.com/office/powerpoint/2010/main" val="26931847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785">
              <a:defRPr/>
            </a:pP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C2DA1C9-A61E-784C-A9E4-0B1B326DFA6D}" type="slidenum">
              <a:rPr lang="en-US" smtClean="0"/>
              <a:t>41</a:t>
            </a:fld>
            <a:endParaRPr lang="en-US"/>
          </a:p>
        </p:txBody>
      </p:sp>
    </p:spTree>
    <p:extLst>
      <p:ext uri="{BB962C8B-B14F-4D97-AF65-F5344CB8AC3E}">
        <p14:creationId xmlns:p14="http://schemas.microsoft.com/office/powerpoint/2010/main" val="39906139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785">
              <a:defRPr/>
            </a:pP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C2DA1C9-A61E-784C-A9E4-0B1B326DFA6D}" type="slidenum">
              <a:rPr lang="en-US" smtClean="0"/>
              <a:t>42</a:t>
            </a:fld>
            <a:endParaRPr lang="en-US"/>
          </a:p>
        </p:txBody>
      </p:sp>
    </p:spTree>
    <p:extLst>
      <p:ext uri="{BB962C8B-B14F-4D97-AF65-F5344CB8AC3E}">
        <p14:creationId xmlns:p14="http://schemas.microsoft.com/office/powerpoint/2010/main" val="31913935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5"/>
          </p:nvPr>
        </p:nvSpPr>
        <p:spPr/>
        <p:txBody>
          <a:bodyPr/>
          <a:lstStyle/>
          <a:p>
            <a:fld id="{2C2DA1C9-A61E-784C-A9E4-0B1B326DFA6D}" type="slidenum">
              <a:rPr lang="en-US" smtClean="0"/>
              <a:t>43</a:t>
            </a:fld>
            <a:endParaRPr lang="en-US"/>
          </a:p>
        </p:txBody>
      </p:sp>
    </p:spTree>
    <p:extLst>
      <p:ext uri="{BB962C8B-B14F-4D97-AF65-F5344CB8AC3E}">
        <p14:creationId xmlns:p14="http://schemas.microsoft.com/office/powerpoint/2010/main" val="11560112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5"/>
          </p:nvPr>
        </p:nvSpPr>
        <p:spPr/>
        <p:txBody>
          <a:bodyPr/>
          <a:lstStyle/>
          <a:p>
            <a:fld id="{2C2DA1C9-A61E-784C-A9E4-0B1B326DFA6D}" type="slidenum">
              <a:rPr lang="en-US" smtClean="0"/>
              <a:t>44</a:t>
            </a:fld>
            <a:endParaRPr lang="en-US"/>
          </a:p>
        </p:txBody>
      </p:sp>
    </p:spTree>
    <p:extLst>
      <p:ext uri="{BB962C8B-B14F-4D97-AF65-F5344CB8AC3E}">
        <p14:creationId xmlns:p14="http://schemas.microsoft.com/office/powerpoint/2010/main" val="31798404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5"/>
          </p:nvPr>
        </p:nvSpPr>
        <p:spPr/>
        <p:txBody>
          <a:bodyPr/>
          <a:lstStyle/>
          <a:p>
            <a:fld id="{2C2DA1C9-A61E-784C-A9E4-0B1B326DFA6D}" type="slidenum">
              <a:rPr lang="en-US" smtClean="0"/>
              <a:t>45</a:t>
            </a:fld>
            <a:endParaRPr lang="en-US"/>
          </a:p>
        </p:txBody>
      </p:sp>
    </p:spTree>
    <p:extLst>
      <p:ext uri="{BB962C8B-B14F-4D97-AF65-F5344CB8AC3E}">
        <p14:creationId xmlns:p14="http://schemas.microsoft.com/office/powerpoint/2010/main" val="2773391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2C2DA1C9-A61E-784C-A9E4-0B1B326DFA6D}" type="slidenum">
              <a:rPr lang="en-US" smtClean="0"/>
              <a:t>46</a:t>
            </a:fld>
            <a:endParaRPr lang="en-US"/>
          </a:p>
        </p:txBody>
      </p:sp>
    </p:spTree>
    <p:extLst>
      <p:ext uri="{BB962C8B-B14F-4D97-AF65-F5344CB8AC3E}">
        <p14:creationId xmlns:p14="http://schemas.microsoft.com/office/powerpoint/2010/main" val="2700120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7A29A7-5628-46DB-B572-67ABB9D5D4BF}" type="slidenum">
              <a:rPr lang="en-US" smtClean="0"/>
              <a:t>8</a:t>
            </a:fld>
            <a:endParaRPr lang="en-US" dirty="0"/>
          </a:p>
        </p:txBody>
      </p:sp>
    </p:spTree>
    <p:extLst>
      <p:ext uri="{BB962C8B-B14F-4D97-AF65-F5344CB8AC3E}">
        <p14:creationId xmlns:p14="http://schemas.microsoft.com/office/powerpoint/2010/main" val="2401360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7A29A7-5628-46DB-B572-67ABB9D5D4BF}" type="slidenum">
              <a:rPr lang="en-US" smtClean="0"/>
              <a:t>9</a:t>
            </a:fld>
            <a:endParaRPr lang="en-US" dirty="0"/>
          </a:p>
        </p:txBody>
      </p:sp>
    </p:spTree>
    <p:extLst>
      <p:ext uri="{BB962C8B-B14F-4D97-AF65-F5344CB8AC3E}">
        <p14:creationId xmlns:p14="http://schemas.microsoft.com/office/powerpoint/2010/main" val="1688093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7A29A7-5628-46DB-B572-67ABB9D5D4BF}" type="slidenum">
              <a:rPr lang="en-US" smtClean="0"/>
              <a:t>10</a:t>
            </a:fld>
            <a:endParaRPr lang="en-US" dirty="0"/>
          </a:p>
        </p:txBody>
      </p:sp>
    </p:spTree>
    <p:extLst>
      <p:ext uri="{BB962C8B-B14F-4D97-AF65-F5344CB8AC3E}">
        <p14:creationId xmlns:p14="http://schemas.microsoft.com/office/powerpoint/2010/main" val="609981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785">
              <a:defRPr/>
            </a:pPr>
            <a:endParaRPr lang="en-US" dirty="0"/>
          </a:p>
        </p:txBody>
      </p:sp>
      <p:sp>
        <p:nvSpPr>
          <p:cNvPr id="4" name="Slide Number Placeholder 3"/>
          <p:cNvSpPr>
            <a:spLocks noGrp="1"/>
          </p:cNvSpPr>
          <p:nvPr>
            <p:ph type="sldNum" sz="quarter" idx="10"/>
          </p:nvPr>
        </p:nvSpPr>
        <p:spPr/>
        <p:txBody>
          <a:bodyPr/>
          <a:lstStyle/>
          <a:p>
            <a:fld id="{027A29A7-5628-46DB-B572-67ABB9D5D4BF}" type="slidenum">
              <a:rPr lang="en-US" smtClean="0"/>
              <a:t>11</a:t>
            </a:fld>
            <a:endParaRPr lang="en-US" dirty="0"/>
          </a:p>
        </p:txBody>
      </p:sp>
    </p:spTree>
    <p:extLst>
      <p:ext uri="{BB962C8B-B14F-4D97-AF65-F5344CB8AC3E}">
        <p14:creationId xmlns:p14="http://schemas.microsoft.com/office/powerpoint/2010/main" val="3562340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785">
              <a:defRPr/>
            </a:pPr>
            <a:endParaRPr lang="en-US" dirty="0"/>
          </a:p>
        </p:txBody>
      </p:sp>
      <p:sp>
        <p:nvSpPr>
          <p:cNvPr id="4" name="Slide Number Placeholder 3"/>
          <p:cNvSpPr>
            <a:spLocks noGrp="1"/>
          </p:cNvSpPr>
          <p:nvPr>
            <p:ph type="sldNum" sz="quarter" idx="10"/>
          </p:nvPr>
        </p:nvSpPr>
        <p:spPr/>
        <p:txBody>
          <a:bodyPr/>
          <a:lstStyle/>
          <a:p>
            <a:fld id="{027A29A7-5628-46DB-B572-67ABB9D5D4BF}" type="slidenum">
              <a:rPr lang="en-US" smtClean="0"/>
              <a:t>12</a:t>
            </a:fld>
            <a:endParaRPr lang="en-US" dirty="0"/>
          </a:p>
        </p:txBody>
      </p:sp>
    </p:spTree>
    <p:extLst>
      <p:ext uri="{BB962C8B-B14F-4D97-AF65-F5344CB8AC3E}">
        <p14:creationId xmlns:p14="http://schemas.microsoft.com/office/powerpoint/2010/main" val="4270179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785">
              <a:defRPr/>
            </a:pPr>
            <a:endParaRPr lang="en-US" dirty="0"/>
          </a:p>
        </p:txBody>
      </p:sp>
      <p:sp>
        <p:nvSpPr>
          <p:cNvPr id="4" name="Slide Number Placeholder 3"/>
          <p:cNvSpPr>
            <a:spLocks noGrp="1"/>
          </p:cNvSpPr>
          <p:nvPr>
            <p:ph type="sldNum" sz="quarter" idx="10"/>
          </p:nvPr>
        </p:nvSpPr>
        <p:spPr/>
        <p:txBody>
          <a:bodyPr/>
          <a:lstStyle/>
          <a:p>
            <a:fld id="{027A29A7-5628-46DB-B572-67ABB9D5D4BF}" type="slidenum">
              <a:rPr lang="en-US" smtClean="0"/>
              <a:t>13</a:t>
            </a:fld>
            <a:endParaRPr lang="en-US" dirty="0"/>
          </a:p>
        </p:txBody>
      </p:sp>
    </p:spTree>
    <p:extLst>
      <p:ext uri="{BB962C8B-B14F-4D97-AF65-F5344CB8AC3E}">
        <p14:creationId xmlns:p14="http://schemas.microsoft.com/office/powerpoint/2010/main" val="3032630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41DB5-B5EC-4BA6-9806-12A285A802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4A0E72-B222-45CC-B69D-433D009F04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CE29D6-689B-41AC-B6F7-5208D63DF5C7}"/>
              </a:ext>
            </a:extLst>
          </p:cNvPr>
          <p:cNvSpPr>
            <a:spLocks noGrp="1"/>
          </p:cNvSpPr>
          <p:nvPr>
            <p:ph type="dt" sz="half" idx="10"/>
          </p:nvPr>
        </p:nvSpPr>
        <p:spPr/>
        <p:txBody>
          <a:bodyPr/>
          <a:lstStyle/>
          <a:p>
            <a:fld id="{9B5F326E-F8AA-4A58-A488-E42E9D9787A0}" type="datetimeFigureOut">
              <a:rPr lang="en-US" smtClean="0"/>
              <a:t>3/15/2023</a:t>
            </a:fld>
            <a:endParaRPr lang="en-US"/>
          </a:p>
        </p:txBody>
      </p:sp>
      <p:sp>
        <p:nvSpPr>
          <p:cNvPr id="5" name="Footer Placeholder 4">
            <a:extLst>
              <a:ext uri="{FF2B5EF4-FFF2-40B4-BE49-F238E27FC236}">
                <a16:creationId xmlns:a16="http://schemas.microsoft.com/office/drawing/2014/main" id="{A9614A81-53EB-4A1B-A705-4BC93094C4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5723B8-1690-4ACD-BE77-8DC6B46645C8}"/>
              </a:ext>
            </a:extLst>
          </p:cNvPr>
          <p:cNvSpPr>
            <a:spLocks noGrp="1"/>
          </p:cNvSpPr>
          <p:nvPr>
            <p:ph type="sldNum" sz="quarter" idx="12"/>
          </p:nvPr>
        </p:nvSpPr>
        <p:spPr/>
        <p:txBody>
          <a:bodyPr/>
          <a:lstStyle/>
          <a:p>
            <a:fld id="{B958685E-8655-421B-880A-10947F236B2A}" type="slidenum">
              <a:rPr lang="en-US" smtClean="0"/>
              <a:t>‹#›</a:t>
            </a:fld>
            <a:endParaRPr lang="en-US"/>
          </a:p>
        </p:txBody>
      </p:sp>
    </p:spTree>
    <p:extLst>
      <p:ext uri="{BB962C8B-B14F-4D97-AF65-F5344CB8AC3E}">
        <p14:creationId xmlns:p14="http://schemas.microsoft.com/office/powerpoint/2010/main" val="1585104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D8852-9C78-4F9B-8D73-508373FBA8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0F8E8E-55AE-457C-B5A5-1DFF980333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86EE00-AF74-45D6-80F7-9B946F142E81}"/>
              </a:ext>
            </a:extLst>
          </p:cNvPr>
          <p:cNvSpPr>
            <a:spLocks noGrp="1"/>
          </p:cNvSpPr>
          <p:nvPr>
            <p:ph type="dt" sz="half" idx="10"/>
          </p:nvPr>
        </p:nvSpPr>
        <p:spPr/>
        <p:txBody>
          <a:bodyPr/>
          <a:lstStyle/>
          <a:p>
            <a:fld id="{9B5F326E-F8AA-4A58-A488-E42E9D9787A0}" type="datetimeFigureOut">
              <a:rPr lang="en-US" smtClean="0"/>
              <a:t>3/15/2023</a:t>
            </a:fld>
            <a:endParaRPr lang="en-US"/>
          </a:p>
        </p:txBody>
      </p:sp>
      <p:sp>
        <p:nvSpPr>
          <p:cNvPr id="5" name="Footer Placeholder 4">
            <a:extLst>
              <a:ext uri="{FF2B5EF4-FFF2-40B4-BE49-F238E27FC236}">
                <a16:creationId xmlns:a16="http://schemas.microsoft.com/office/drawing/2014/main" id="{3D949E8D-F499-4E0F-A5A5-C71208E7AD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386E7-6C28-403E-9FF2-90F86E8E0E85}"/>
              </a:ext>
            </a:extLst>
          </p:cNvPr>
          <p:cNvSpPr>
            <a:spLocks noGrp="1"/>
          </p:cNvSpPr>
          <p:nvPr>
            <p:ph type="sldNum" sz="quarter" idx="12"/>
          </p:nvPr>
        </p:nvSpPr>
        <p:spPr/>
        <p:txBody>
          <a:bodyPr/>
          <a:lstStyle/>
          <a:p>
            <a:fld id="{B958685E-8655-421B-880A-10947F236B2A}" type="slidenum">
              <a:rPr lang="en-US" smtClean="0"/>
              <a:t>‹#›</a:t>
            </a:fld>
            <a:endParaRPr lang="en-US"/>
          </a:p>
        </p:txBody>
      </p:sp>
    </p:spTree>
    <p:extLst>
      <p:ext uri="{BB962C8B-B14F-4D97-AF65-F5344CB8AC3E}">
        <p14:creationId xmlns:p14="http://schemas.microsoft.com/office/powerpoint/2010/main" val="412924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C5CC57-1A1B-4C8A-8FD0-962BED695B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2877E1-1C73-4555-BB37-CA709C5A3B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71A55F-CC6D-4C4B-B69A-D94662BFC3DA}"/>
              </a:ext>
            </a:extLst>
          </p:cNvPr>
          <p:cNvSpPr>
            <a:spLocks noGrp="1"/>
          </p:cNvSpPr>
          <p:nvPr>
            <p:ph type="dt" sz="half" idx="10"/>
          </p:nvPr>
        </p:nvSpPr>
        <p:spPr/>
        <p:txBody>
          <a:bodyPr/>
          <a:lstStyle/>
          <a:p>
            <a:fld id="{9B5F326E-F8AA-4A58-A488-E42E9D9787A0}" type="datetimeFigureOut">
              <a:rPr lang="en-US" smtClean="0"/>
              <a:t>3/15/2023</a:t>
            </a:fld>
            <a:endParaRPr lang="en-US"/>
          </a:p>
        </p:txBody>
      </p:sp>
      <p:sp>
        <p:nvSpPr>
          <p:cNvPr id="5" name="Footer Placeholder 4">
            <a:extLst>
              <a:ext uri="{FF2B5EF4-FFF2-40B4-BE49-F238E27FC236}">
                <a16:creationId xmlns:a16="http://schemas.microsoft.com/office/drawing/2014/main" id="{2AC1CC84-CB9E-494B-8080-26067E3283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1B87D0-05F1-4848-B973-D52DC09833D5}"/>
              </a:ext>
            </a:extLst>
          </p:cNvPr>
          <p:cNvSpPr>
            <a:spLocks noGrp="1"/>
          </p:cNvSpPr>
          <p:nvPr>
            <p:ph type="sldNum" sz="quarter" idx="12"/>
          </p:nvPr>
        </p:nvSpPr>
        <p:spPr/>
        <p:txBody>
          <a:bodyPr/>
          <a:lstStyle/>
          <a:p>
            <a:fld id="{B958685E-8655-421B-880A-10947F236B2A}" type="slidenum">
              <a:rPr lang="en-US" smtClean="0"/>
              <a:t>‹#›</a:t>
            </a:fld>
            <a:endParaRPr lang="en-US"/>
          </a:p>
        </p:txBody>
      </p:sp>
    </p:spTree>
    <p:extLst>
      <p:ext uri="{BB962C8B-B14F-4D97-AF65-F5344CB8AC3E}">
        <p14:creationId xmlns:p14="http://schemas.microsoft.com/office/powerpoint/2010/main" val="21265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F3752A-EBC1-B84E-8A15-AA1B368F8B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4531360"/>
          </a:xfrm>
          <a:prstGeom prst="rect">
            <a:avLst/>
          </a:prstGeom>
        </p:spPr>
      </p:pic>
      <p:pic>
        <p:nvPicPr>
          <p:cNvPr id="10" name="Picture 9" descr="A close up of a logo&#10;&#10;Description automatically generated">
            <a:extLst>
              <a:ext uri="{FF2B5EF4-FFF2-40B4-BE49-F238E27FC236}">
                <a16:creationId xmlns:a16="http://schemas.microsoft.com/office/drawing/2014/main" id="{96A61AA0-9DC2-2240-A7DF-F0AFD5D9B949}"/>
              </a:ext>
            </a:extLst>
          </p:cNvPr>
          <p:cNvPicPr>
            <a:picLocks noChangeAspect="1"/>
          </p:cNvPicPr>
          <p:nvPr userDrawn="1"/>
        </p:nvPicPr>
        <p:blipFill>
          <a:blip r:embed="rId3"/>
          <a:stretch>
            <a:fillRect/>
          </a:stretch>
        </p:blipFill>
        <p:spPr>
          <a:xfrm>
            <a:off x="0" y="4470399"/>
            <a:ext cx="12192000" cy="2387600"/>
          </a:xfrm>
          <a:prstGeom prst="rect">
            <a:avLst/>
          </a:prstGeom>
        </p:spPr>
      </p:pic>
      <p:pic>
        <p:nvPicPr>
          <p:cNvPr id="9" name="Picture 8" descr="A close up of a logo&#10;&#10;Description automatically generated">
            <a:extLst>
              <a:ext uri="{FF2B5EF4-FFF2-40B4-BE49-F238E27FC236}">
                <a16:creationId xmlns:a16="http://schemas.microsoft.com/office/drawing/2014/main" id="{344306AA-03E9-5640-A45B-64EF9C78A1A9}"/>
              </a:ext>
            </a:extLst>
          </p:cNvPr>
          <p:cNvPicPr>
            <a:picLocks noChangeAspect="1"/>
          </p:cNvPicPr>
          <p:nvPr userDrawn="1"/>
        </p:nvPicPr>
        <p:blipFill>
          <a:blip r:embed="rId4"/>
          <a:stretch>
            <a:fillRect/>
          </a:stretch>
        </p:blipFill>
        <p:spPr>
          <a:xfrm>
            <a:off x="0" y="4470400"/>
            <a:ext cx="12192000" cy="2387600"/>
          </a:xfrm>
          <a:prstGeom prst="rect">
            <a:avLst/>
          </a:prstGeom>
        </p:spPr>
      </p:pic>
      <p:sp>
        <p:nvSpPr>
          <p:cNvPr id="14" name="Title 1">
            <a:extLst>
              <a:ext uri="{FF2B5EF4-FFF2-40B4-BE49-F238E27FC236}">
                <a16:creationId xmlns:a16="http://schemas.microsoft.com/office/drawing/2014/main" id="{9B781210-C851-894B-A7FC-84BCC6EEB26B}"/>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a:t>Click to edit Master title style</a:t>
            </a:r>
          </a:p>
        </p:txBody>
      </p:sp>
      <p:sp>
        <p:nvSpPr>
          <p:cNvPr id="15" name="Subtitle 2">
            <a:extLst>
              <a:ext uri="{FF2B5EF4-FFF2-40B4-BE49-F238E27FC236}">
                <a16:creationId xmlns:a16="http://schemas.microsoft.com/office/drawing/2014/main" id="{170B05C5-F7EA-4D4E-BD7E-769BEB0BB8B9}"/>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E4D257CE-80DB-C040-B3A5-26E0D98F5E12}"/>
              </a:ext>
            </a:extLst>
          </p:cNvPr>
          <p:cNvPicPr>
            <a:picLocks noChangeAspect="1"/>
          </p:cNvPicPr>
          <p:nvPr userDrawn="1"/>
        </p:nvPicPr>
        <p:blipFill>
          <a:blip r:embed="rId5"/>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362358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56">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n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BD8A282C-2988-BA45-BD8C-80F9F82D3E9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1385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BA Logo Slid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00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60417" y="1606514"/>
            <a:ext cx="4471167" cy="3644973"/>
          </a:xfrm>
          <a:prstGeom prst="rect">
            <a:avLst/>
          </a:prstGeom>
        </p:spPr>
      </p:pic>
    </p:spTree>
    <p:extLst>
      <p:ext uri="{BB962C8B-B14F-4D97-AF65-F5344CB8AC3E}">
        <p14:creationId xmlns:p14="http://schemas.microsoft.com/office/powerpoint/2010/main" val="38236915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47CF-3105-48C9-9184-DF34B1B17F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F89667-9EBE-45DC-A239-34DC107F2E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3067A5-A36C-45ED-9CF2-D74EE081CB69}"/>
              </a:ext>
            </a:extLst>
          </p:cNvPr>
          <p:cNvSpPr>
            <a:spLocks noGrp="1"/>
          </p:cNvSpPr>
          <p:nvPr>
            <p:ph type="dt" sz="half" idx="10"/>
          </p:nvPr>
        </p:nvSpPr>
        <p:spPr/>
        <p:txBody>
          <a:bodyPr/>
          <a:lstStyle/>
          <a:p>
            <a:fld id="{938DFC88-C548-48C2-81D1-7DCD00E81007}" type="datetimeFigureOut">
              <a:rPr lang="en-US" smtClean="0"/>
              <a:t>3/15/2023</a:t>
            </a:fld>
            <a:endParaRPr lang="en-US"/>
          </a:p>
        </p:txBody>
      </p:sp>
      <p:sp>
        <p:nvSpPr>
          <p:cNvPr id="5" name="Footer Placeholder 4">
            <a:extLst>
              <a:ext uri="{FF2B5EF4-FFF2-40B4-BE49-F238E27FC236}">
                <a16:creationId xmlns:a16="http://schemas.microsoft.com/office/drawing/2014/main" id="{D22EACE2-985A-4D07-8BE7-E8F04D44EB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F467F7-6459-4C9B-BFD4-31E12A6B4BCD}"/>
              </a:ext>
            </a:extLst>
          </p:cNvPr>
          <p:cNvSpPr>
            <a:spLocks noGrp="1"/>
          </p:cNvSpPr>
          <p:nvPr>
            <p:ph type="sldNum" sz="quarter" idx="12"/>
          </p:nvPr>
        </p:nvSpPr>
        <p:spPr/>
        <p:txBody>
          <a:bodyPr/>
          <a:lstStyle/>
          <a:p>
            <a:fld id="{D55C3F01-E749-40A8-81EB-5CFD51146695}" type="slidenum">
              <a:rPr lang="en-US" smtClean="0"/>
              <a:t>‹#›</a:t>
            </a:fld>
            <a:endParaRPr lang="en-US"/>
          </a:p>
        </p:txBody>
      </p:sp>
    </p:spTree>
    <p:extLst>
      <p:ext uri="{BB962C8B-B14F-4D97-AF65-F5344CB8AC3E}">
        <p14:creationId xmlns:p14="http://schemas.microsoft.com/office/powerpoint/2010/main" val="1467075492"/>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03BD1-8911-4D25-A8A6-8460D7B503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301C9B-F413-42D9-A745-A306AF6569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900ADF-3DB4-4417-837D-8D482160C89A}"/>
              </a:ext>
            </a:extLst>
          </p:cNvPr>
          <p:cNvSpPr>
            <a:spLocks noGrp="1"/>
          </p:cNvSpPr>
          <p:nvPr>
            <p:ph type="dt" sz="half" idx="10"/>
          </p:nvPr>
        </p:nvSpPr>
        <p:spPr/>
        <p:txBody>
          <a:bodyPr/>
          <a:lstStyle/>
          <a:p>
            <a:fld id="{938DFC88-C548-48C2-81D1-7DCD00E81007}" type="datetimeFigureOut">
              <a:rPr lang="en-US" smtClean="0"/>
              <a:t>3/15/2023</a:t>
            </a:fld>
            <a:endParaRPr lang="en-US"/>
          </a:p>
        </p:txBody>
      </p:sp>
      <p:sp>
        <p:nvSpPr>
          <p:cNvPr id="5" name="Footer Placeholder 4">
            <a:extLst>
              <a:ext uri="{FF2B5EF4-FFF2-40B4-BE49-F238E27FC236}">
                <a16:creationId xmlns:a16="http://schemas.microsoft.com/office/drawing/2014/main" id="{0C4BFD1F-A1BD-41E3-8915-41548B945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75DCD0-6DAB-45FF-8172-7BD1DC37DD32}"/>
              </a:ext>
            </a:extLst>
          </p:cNvPr>
          <p:cNvSpPr>
            <a:spLocks noGrp="1"/>
          </p:cNvSpPr>
          <p:nvPr>
            <p:ph type="sldNum" sz="quarter" idx="12"/>
          </p:nvPr>
        </p:nvSpPr>
        <p:spPr/>
        <p:txBody>
          <a:bodyPr/>
          <a:lstStyle/>
          <a:p>
            <a:fld id="{D55C3F01-E749-40A8-81EB-5CFD51146695}" type="slidenum">
              <a:rPr lang="en-US" smtClean="0"/>
              <a:t>‹#›</a:t>
            </a:fld>
            <a:endParaRPr lang="en-US"/>
          </a:p>
        </p:txBody>
      </p:sp>
    </p:spTree>
    <p:extLst>
      <p:ext uri="{BB962C8B-B14F-4D97-AF65-F5344CB8AC3E}">
        <p14:creationId xmlns:p14="http://schemas.microsoft.com/office/powerpoint/2010/main" val="585545772"/>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6878B-8F36-4466-9DFE-A951B6E526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C37047-B767-4009-A558-D93A7E35FF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59FFAF-9C44-421E-9504-46EB8F2D1608}"/>
              </a:ext>
            </a:extLst>
          </p:cNvPr>
          <p:cNvSpPr>
            <a:spLocks noGrp="1"/>
          </p:cNvSpPr>
          <p:nvPr>
            <p:ph type="dt" sz="half" idx="10"/>
          </p:nvPr>
        </p:nvSpPr>
        <p:spPr/>
        <p:txBody>
          <a:bodyPr/>
          <a:lstStyle/>
          <a:p>
            <a:fld id="{938DFC88-C548-48C2-81D1-7DCD00E81007}" type="datetimeFigureOut">
              <a:rPr lang="en-US" smtClean="0"/>
              <a:t>3/15/2023</a:t>
            </a:fld>
            <a:endParaRPr lang="en-US"/>
          </a:p>
        </p:txBody>
      </p:sp>
      <p:sp>
        <p:nvSpPr>
          <p:cNvPr id="5" name="Footer Placeholder 4">
            <a:extLst>
              <a:ext uri="{FF2B5EF4-FFF2-40B4-BE49-F238E27FC236}">
                <a16:creationId xmlns:a16="http://schemas.microsoft.com/office/drawing/2014/main" id="{FDBAE171-0EF9-4FD5-9B1E-B148F052FA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796449-D64D-41D2-A9D7-FB64DD8D9531}"/>
              </a:ext>
            </a:extLst>
          </p:cNvPr>
          <p:cNvSpPr>
            <a:spLocks noGrp="1"/>
          </p:cNvSpPr>
          <p:nvPr>
            <p:ph type="sldNum" sz="quarter" idx="12"/>
          </p:nvPr>
        </p:nvSpPr>
        <p:spPr/>
        <p:txBody>
          <a:bodyPr/>
          <a:lstStyle/>
          <a:p>
            <a:fld id="{D55C3F01-E749-40A8-81EB-5CFD51146695}" type="slidenum">
              <a:rPr lang="en-US" smtClean="0"/>
              <a:t>‹#›</a:t>
            </a:fld>
            <a:endParaRPr lang="en-US"/>
          </a:p>
        </p:txBody>
      </p:sp>
    </p:spTree>
    <p:extLst>
      <p:ext uri="{BB962C8B-B14F-4D97-AF65-F5344CB8AC3E}">
        <p14:creationId xmlns:p14="http://schemas.microsoft.com/office/powerpoint/2010/main" val="3320035357"/>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88999-CB31-49E3-AE6F-273AE4AF51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EC5559-55D7-49A2-BD2A-58259F7CC3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5F21D2-2A27-4208-842D-F872B4397B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87ED4C-FD44-451B-A648-E08C778CF537}"/>
              </a:ext>
            </a:extLst>
          </p:cNvPr>
          <p:cNvSpPr>
            <a:spLocks noGrp="1"/>
          </p:cNvSpPr>
          <p:nvPr>
            <p:ph type="dt" sz="half" idx="10"/>
          </p:nvPr>
        </p:nvSpPr>
        <p:spPr/>
        <p:txBody>
          <a:bodyPr/>
          <a:lstStyle/>
          <a:p>
            <a:fld id="{938DFC88-C548-48C2-81D1-7DCD00E81007}" type="datetimeFigureOut">
              <a:rPr lang="en-US" smtClean="0"/>
              <a:t>3/15/2023</a:t>
            </a:fld>
            <a:endParaRPr lang="en-US"/>
          </a:p>
        </p:txBody>
      </p:sp>
      <p:sp>
        <p:nvSpPr>
          <p:cNvPr id="6" name="Footer Placeholder 5">
            <a:extLst>
              <a:ext uri="{FF2B5EF4-FFF2-40B4-BE49-F238E27FC236}">
                <a16:creationId xmlns:a16="http://schemas.microsoft.com/office/drawing/2014/main" id="{ECEFBCEC-80FE-4B1A-A2CD-AA052624CF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181E12-5566-46A7-98A9-EB515925BB86}"/>
              </a:ext>
            </a:extLst>
          </p:cNvPr>
          <p:cNvSpPr>
            <a:spLocks noGrp="1"/>
          </p:cNvSpPr>
          <p:nvPr>
            <p:ph type="sldNum" sz="quarter" idx="12"/>
          </p:nvPr>
        </p:nvSpPr>
        <p:spPr/>
        <p:txBody>
          <a:bodyPr/>
          <a:lstStyle/>
          <a:p>
            <a:fld id="{D55C3F01-E749-40A8-81EB-5CFD51146695}" type="slidenum">
              <a:rPr lang="en-US" smtClean="0"/>
              <a:t>‹#›</a:t>
            </a:fld>
            <a:endParaRPr lang="en-US"/>
          </a:p>
        </p:txBody>
      </p:sp>
    </p:spTree>
    <p:extLst>
      <p:ext uri="{BB962C8B-B14F-4D97-AF65-F5344CB8AC3E}">
        <p14:creationId xmlns:p14="http://schemas.microsoft.com/office/powerpoint/2010/main" val="222728292"/>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A0B24-A340-4645-82EE-D477E5F503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239027-18DF-4109-BEA4-7670B39A5E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E6C976-9E99-4A91-AC27-74649CE1F7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B8AF84-AFAD-46CF-AC58-CC93AA9CCF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A61411-08F0-46DA-A734-078F9FE6E6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6FFE05-D5F7-4B4B-AC9C-E5CE3E919D53}"/>
              </a:ext>
            </a:extLst>
          </p:cNvPr>
          <p:cNvSpPr>
            <a:spLocks noGrp="1"/>
          </p:cNvSpPr>
          <p:nvPr>
            <p:ph type="dt" sz="half" idx="10"/>
          </p:nvPr>
        </p:nvSpPr>
        <p:spPr/>
        <p:txBody>
          <a:bodyPr/>
          <a:lstStyle/>
          <a:p>
            <a:fld id="{938DFC88-C548-48C2-81D1-7DCD00E81007}" type="datetimeFigureOut">
              <a:rPr lang="en-US" smtClean="0"/>
              <a:t>3/15/2023</a:t>
            </a:fld>
            <a:endParaRPr lang="en-US"/>
          </a:p>
        </p:txBody>
      </p:sp>
      <p:sp>
        <p:nvSpPr>
          <p:cNvPr id="8" name="Footer Placeholder 7">
            <a:extLst>
              <a:ext uri="{FF2B5EF4-FFF2-40B4-BE49-F238E27FC236}">
                <a16:creationId xmlns:a16="http://schemas.microsoft.com/office/drawing/2014/main" id="{21BD3104-9E14-4E37-A68B-CDC4A40693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167570-A463-4C45-92EB-B27473C77B6D}"/>
              </a:ext>
            </a:extLst>
          </p:cNvPr>
          <p:cNvSpPr>
            <a:spLocks noGrp="1"/>
          </p:cNvSpPr>
          <p:nvPr>
            <p:ph type="sldNum" sz="quarter" idx="12"/>
          </p:nvPr>
        </p:nvSpPr>
        <p:spPr/>
        <p:txBody>
          <a:bodyPr/>
          <a:lstStyle/>
          <a:p>
            <a:fld id="{D55C3F01-E749-40A8-81EB-5CFD51146695}" type="slidenum">
              <a:rPr lang="en-US" smtClean="0"/>
              <a:t>‹#›</a:t>
            </a:fld>
            <a:endParaRPr lang="en-US"/>
          </a:p>
        </p:txBody>
      </p:sp>
    </p:spTree>
    <p:extLst>
      <p:ext uri="{BB962C8B-B14F-4D97-AF65-F5344CB8AC3E}">
        <p14:creationId xmlns:p14="http://schemas.microsoft.com/office/powerpoint/2010/main" val="328763193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625A4-8A72-4654-83C1-3D2262D123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CDFB6D-3C04-486A-B40D-05613973DD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D1B3E4-FB04-4C7F-8069-675729F47A6B}"/>
              </a:ext>
            </a:extLst>
          </p:cNvPr>
          <p:cNvSpPr>
            <a:spLocks noGrp="1"/>
          </p:cNvSpPr>
          <p:nvPr>
            <p:ph type="dt" sz="half" idx="10"/>
          </p:nvPr>
        </p:nvSpPr>
        <p:spPr/>
        <p:txBody>
          <a:bodyPr/>
          <a:lstStyle/>
          <a:p>
            <a:fld id="{9B5F326E-F8AA-4A58-A488-E42E9D9787A0}" type="datetimeFigureOut">
              <a:rPr lang="en-US" smtClean="0"/>
              <a:t>3/15/2023</a:t>
            </a:fld>
            <a:endParaRPr lang="en-US"/>
          </a:p>
        </p:txBody>
      </p:sp>
      <p:sp>
        <p:nvSpPr>
          <p:cNvPr id="5" name="Footer Placeholder 4">
            <a:extLst>
              <a:ext uri="{FF2B5EF4-FFF2-40B4-BE49-F238E27FC236}">
                <a16:creationId xmlns:a16="http://schemas.microsoft.com/office/drawing/2014/main" id="{3E186E77-F431-4ADE-9377-CD43E41D4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5FE52E-775B-4BED-A785-214F5E8B9A0C}"/>
              </a:ext>
            </a:extLst>
          </p:cNvPr>
          <p:cNvSpPr>
            <a:spLocks noGrp="1"/>
          </p:cNvSpPr>
          <p:nvPr>
            <p:ph type="sldNum" sz="quarter" idx="12"/>
          </p:nvPr>
        </p:nvSpPr>
        <p:spPr/>
        <p:txBody>
          <a:bodyPr/>
          <a:lstStyle/>
          <a:p>
            <a:fld id="{B958685E-8655-421B-880A-10947F236B2A}" type="slidenum">
              <a:rPr lang="en-US" smtClean="0"/>
              <a:t>‹#›</a:t>
            </a:fld>
            <a:endParaRPr lang="en-US"/>
          </a:p>
        </p:txBody>
      </p:sp>
    </p:spTree>
    <p:extLst>
      <p:ext uri="{BB962C8B-B14F-4D97-AF65-F5344CB8AC3E}">
        <p14:creationId xmlns:p14="http://schemas.microsoft.com/office/powerpoint/2010/main" val="306522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EBA6E-283C-4D4B-991F-B14BE1EF32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A7EBBC-444B-49C2-A852-7B70B2735A70}"/>
              </a:ext>
            </a:extLst>
          </p:cNvPr>
          <p:cNvSpPr>
            <a:spLocks noGrp="1"/>
          </p:cNvSpPr>
          <p:nvPr>
            <p:ph type="dt" sz="half" idx="10"/>
          </p:nvPr>
        </p:nvSpPr>
        <p:spPr/>
        <p:txBody>
          <a:bodyPr/>
          <a:lstStyle/>
          <a:p>
            <a:fld id="{938DFC88-C548-48C2-81D1-7DCD00E81007}" type="datetimeFigureOut">
              <a:rPr lang="en-US" smtClean="0"/>
              <a:t>3/15/2023</a:t>
            </a:fld>
            <a:endParaRPr lang="en-US"/>
          </a:p>
        </p:txBody>
      </p:sp>
      <p:sp>
        <p:nvSpPr>
          <p:cNvPr id="4" name="Footer Placeholder 3">
            <a:extLst>
              <a:ext uri="{FF2B5EF4-FFF2-40B4-BE49-F238E27FC236}">
                <a16:creationId xmlns:a16="http://schemas.microsoft.com/office/drawing/2014/main" id="{6947FE9F-9408-48DF-BF1B-9A48649245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B3F5A9-8D38-46BA-B503-C6536E6AE6A8}"/>
              </a:ext>
            </a:extLst>
          </p:cNvPr>
          <p:cNvSpPr>
            <a:spLocks noGrp="1"/>
          </p:cNvSpPr>
          <p:nvPr>
            <p:ph type="sldNum" sz="quarter" idx="12"/>
          </p:nvPr>
        </p:nvSpPr>
        <p:spPr/>
        <p:txBody>
          <a:bodyPr/>
          <a:lstStyle/>
          <a:p>
            <a:fld id="{D55C3F01-E749-40A8-81EB-5CFD51146695}" type="slidenum">
              <a:rPr lang="en-US" smtClean="0"/>
              <a:t>‹#›</a:t>
            </a:fld>
            <a:endParaRPr lang="en-US"/>
          </a:p>
        </p:txBody>
      </p:sp>
    </p:spTree>
    <p:extLst>
      <p:ext uri="{BB962C8B-B14F-4D97-AF65-F5344CB8AC3E}">
        <p14:creationId xmlns:p14="http://schemas.microsoft.com/office/powerpoint/2010/main" val="2850063538"/>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A9B97B-D58B-4573-A45F-15480F5F8D37}"/>
              </a:ext>
            </a:extLst>
          </p:cNvPr>
          <p:cNvSpPr>
            <a:spLocks noGrp="1"/>
          </p:cNvSpPr>
          <p:nvPr>
            <p:ph type="dt" sz="half" idx="10"/>
          </p:nvPr>
        </p:nvSpPr>
        <p:spPr/>
        <p:txBody>
          <a:bodyPr/>
          <a:lstStyle/>
          <a:p>
            <a:fld id="{938DFC88-C548-48C2-81D1-7DCD00E81007}" type="datetimeFigureOut">
              <a:rPr lang="en-US" smtClean="0"/>
              <a:t>3/15/2023</a:t>
            </a:fld>
            <a:endParaRPr lang="en-US"/>
          </a:p>
        </p:txBody>
      </p:sp>
      <p:sp>
        <p:nvSpPr>
          <p:cNvPr id="3" name="Footer Placeholder 2">
            <a:extLst>
              <a:ext uri="{FF2B5EF4-FFF2-40B4-BE49-F238E27FC236}">
                <a16:creationId xmlns:a16="http://schemas.microsoft.com/office/drawing/2014/main" id="{D1698DF9-CCA2-4E2B-89FA-01B7EF4721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B1372B-9CB7-4B89-B187-1902D34F3F1D}"/>
              </a:ext>
            </a:extLst>
          </p:cNvPr>
          <p:cNvSpPr>
            <a:spLocks noGrp="1"/>
          </p:cNvSpPr>
          <p:nvPr>
            <p:ph type="sldNum" sz="quarter" idx="12"/>
          </p:nvPr>
        </p:nvSpPr>
        <p:spPr/>
        <p:txBody>
          <a:bodyPr/>
          <a:lstStyle/>
          <a:p>
            <a:fld id="{D55C3F01-E749-40A8-81EB-5CFD51146695}" type="slidenum">
              <a:rPr lang="en-US" smtClean="0"/>
              <a:t>‹#›</a:t>
            </a:fld>
            <a:endParaRPr lang="en-US"/>
          </a:p>
        </p:txBody>
      </p:sp>
    </p:spTree>
    <p:extLst>
      <p:ext uri="{BB962C8B-B14F-4D97-AF65-F5344CB8AC3E}">
        <p14:creationId xmlns:p14="http://schemas.microsoft.com/office/powerpoint/2010/main" val="1871517264"/>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74347-8B58-4985-A7A5-32A7312CBA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DFD93C-6FD4-40B7-82C0-AF6E9E3BE2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92EA4D-9E6A-4EB7-811E-53040F7576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3B0D7A-8B8C-4008-8E2A-2F634DA0EBB6}"/>
              </a:ext>
            </a:extLst>
          </p:cNvPr>
          <p:cNvSpPr>
            <a:spLocks noGrp="1"/>
          </p:cNvSpPr>
          <p:nvPr>
            <p:ph type="dt" sz="half" idx="10"/>
          </p:nvPr>
        </p:nvSpPr>
        <p:spPr/>
        <p:txBody>
          <a:bodyPr/>
          <a:lstStyle/>
          <a:p>
            <a:fld id="{938DFC88-C548-48C2-81D1-7DCD00E81007}" type="datetimeFigureOut">
              <a:rPr lang="en-US" smtClean="0"/>
              <a:t>3/15/2023</a:t>
            </a:fld>
            <a:endParaRPr lang="en-US"/>
          </a:p>
        </p:txBody>
      </p:sp>
      <p:sp>
        <p:nvSpPr>
          <p:cNvPr id="6" name="Footer Placeholder 5">
            <a:extLst>
              <a:ext uri="{FF2B5EF4-FFF2-40B4-BE49-F238E27FC236}">
                <a16:creationId xmlns:a16="http://schemas.microsoft.com/office/drawing/2014/main" id="{45415F65-BBEF-409C-BDBB-8ABF7C63E1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858D61-6E5D-4769-ADED-3EB6CA43C011}"/>
              </a:ext>
            </a:extLst>
          </p:cNvPr>
          <p:cNvSpPr>
            <a:spLocks noGrp="1"/>
          </p:cNvSpPr>
          <p:nvPr>
            <p:ph type="sldNum" sz="quarter" idx="12"/>
          </p:nvPr>
        </p:nvSpPr>
        <p:spPr/>
        <p:txBody>
          <a:bodyPr/>
          <a:lstStyle/>
          <a:p>
            <a:fld id="{D55C3F01-E749-40A8-81EB-5CFD51146695}" type="slidenum">
              <a:rPr lang="en-US" smtClean="0"/>
              <a:t>‹#›</a:t>
            </a:fld>
            <a:endParaRPr lang="en-US"/>
          </a:p>
        </p:txBody>
      </p:sp>
    </p:spTree>
    <p:extLst>
      <p:ext uri="{BB962C8B-B14F-4D97-AF65-F5344CB8AC3E}">
        <p14:creationId xmlns:p14="http://schemas.microsoft.com/office/powerpoint/2010/main" val="3474407035"/>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DB70A-0B7A-4339-9B37-FF29C4BE69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41D96D-1134-454F-8EA4-B8C69C8E1F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A0714F-B03E-4219-B3BB-58DF2AE44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555016-B917-4BFA-80B9-8C09DF093C31}"/>
              </a:ext>
            </a:extLst>
          </p:cNvPr>
          <p:cNvSpPr>
            <a:spLocks noGrp="1"/>
          </p:cNvSpPr>
          <p:nvPr>
            <p:ph type="dt" sz="half" idx="10"/>
          </p:nvPr>
        </p:nvSpPr>
        <p:spPr/>
        <p:txBody>
          <a:bodyPr/>
          <a:lstStyle/>
          <a:p>
            <a:fld id="{938DFC88-C548-48C2-81D1-7DCD00E81007}" type="datetimeFigureOut">
              <a:rPr lang="en-US" smtClean="0"/>
              <a:t>3/15/2023</a:t>
            </a:fld>
            <a:endParaRPr lang="en-US"/>
          </a:p>
        </p:txBody>
      </p:sp>
      <p:sp>
        <p:nvSpPr>
          <p:cNvPr id="6" name="Footer Placeholder 5">
            <a:extLst>
              <a:ext uri="{FF2B5EF4-FFF2-40B4-BE49-F238E27FC236}">
                <a16:creationId xmlns:a16="http://schemas.microsoft.com/office/drawing/2014/main" id="{A7AC32E0-93F9-4CBD-A534-A8143B0660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041A8C-2C09-42E1-90AF-E79F74D3BC50}"/>
              </a:ext>
            </a:extLst>
          </p:cNvPr>
          <p:cNvSpPr>
            <a:spLocks noGrp="1"/>
          </p:cNvSpPr>
          <p:nvPr>
            <p:ph type="sldNum" sz="quarter" idx="12"/>
          </p:nvPr>
        </p:nvSpPr>
        <p:spPr/>
        <p:txBody>
          <a:bodyPr/>
          <a:lstStyle/>
          <a:p>
            <a:fld id="{D55C3F01-E749-40A8-81EB-5CFD51146695}" type="slidenum">
              <a:rPr lang="en-US" smtClean="0"/>
              <a:t>‹#›</a:t>
            </a:fld>
            <a:endParaRPr lang="en-US"/>
          </a:p>
        </p:txBody>
      </p:sp>
    </p:spTree>
    <p:extLst>
      <p:ext uri="{BB962C8B-B14F-4D97-AF65-F5344CB8AC3E}">
        <p14:creationId xmlns:p14="http://schemas.microsoft.com/office/powerpoint/2010/main" val="3650271379"/>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EA54F-BB2B-467E-9CEF-F0E0E6E524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256757-2B78-4EC0-B816-A58449B631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D01E64-D8A0-48D3-9D9B-0858AF16C993}"/>
              </a:ext>
            </a:extLst>
          </p:cNvPr>
          <p:cNvSpPr>
            <a:spLocks noGrp="1"/>
          </p:cNvSpPr>
          <p:nvPr>
            <p:ph type="dt" sz="half" idx="10"/>
          </p:nvPr>
        </p:nvSpPr>
        <p:spPr/>
        <p:txBody>
          <a:bodyPr/>
          <a:lstStyle/>
          <a:p>
            <a:fld id="{938DFC88-C548-48C2-81D1-7DCD00E81007}" type="datetimeFigureOut">
              <a:rPr lang="en-US" smtClean="0"/>
              <a:t>3/15/2023</a:t>
            </a:fld>
            <a:endParaRPr lang="en-US"/>
          </a:p>
        </p:txBody>
      </p:sp>
      <p:sp>
        <p:nvSpPr>
          <p:cNvPr id="5" name="Footer Placeholder 4">
            <a:extLst>
              <a:ext uri="{FF2B5EF4-FFF2-40B4-BE49-F238E27FC236}">
                <a16:creationId xmlns:a16="http://schemas.microsoft.com/office/drawing/2014/main" id="{CAE43862-3999-4482-838D-174F739C0E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8ACA0C-FEB2-4318-BAD8-781C569ABE5E}"/>
              </a:ext>
            </a:extLst>
          </p:cNvPr>
          <p:cNvSpPr>
            <a:spLocks noGrp="1"/>
          </p:cNvSpPr>
          <p:nvPr>
            <p:ph type="sldNum" sz="quarter" idx="12"/>
          </p:nvPr>
        </p:nvSpPr>
        <p:spPr/>
        <p:txBody>
          <a:bodyPr/>
          <a:lstStyle/>
          <a:p>
            <a:fld id="{D55C3F01-E749-40A8-81EB-5CFD51146695}" type="slidenum">
              <a:rPr lang="en-US" smtClean="0"/>
              <a:t>‹#›</a:t>
            </a:fld>
            <a:endParaRPr lang="en-US"/>
          </a:p>
        </p:txBody>
      </p:sp>
    </p:spTree>
    <p:extLst>
      <p:ext uri="{BB962C8B-B14F-4D97-AF65-F5344CB8AC3E}">
        <p14:creationId xmlns:p14="http://schemas.microsoft.com/office/powerpoint/2010/main" val="274773311"/>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2B2A29-B6DE-4497-8454-47F951F62F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38CBF6-427D-48C6-9CF4-D5F6302CC3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36DCA-5584-4532-9D3C-D2DA3184E2A3}"/>
              </a:ext>
            </a:extLst>
          </p:cNvPr>
          <p:cNvSpPr>
            <a:spLocks noGrp="1"/>
          </p:cNvSpPr>
          <p:nvPr>
            <p:ph type="dt" sz="half" idx="10"/>
          </p:nvPr>
        </p:nvSpPr>
        <p:spPr/>
        <p:txBody>
          <a:bodyPr/>
          <a:lstStyle/>
          <a:p>
            <a:fld id="{938DFC88-C548-48C2-81D1-7DCD00E81007}" type="datetimeFigureOut">
              <a:rPr lang="en-US" smtClean="0"/>
              <a:t>3/15/2023</a:t>
            </a:fld>
            <a:endParaRPr lang="en-US"/>
          </a:p>
        </p:txBody>
      </p:sp>
      <p:sp>
        <p:nvSpPr>
          <p:cNvPr id="5" name="Footer Placeholder 4">
            <a:extLst>
              <a:ext uri="{FF2B5EF4-FFF2-40B4-BE49-F238E27FC236}">
                <a16:creationId xmlns:a16="http://schemas.microsoft.com/office/drawing/2014/main" id="{AD307368-8FDD-4122-9725-A9E30C70C9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F9EE3E-4282-4B77-A989-36E9C2622354}"/>
              </a:ext>
            </a:extLst>
          </p:cNvPr>
          <p:cNvSpPr>
            <a:spLocks noGrp="1"/>
          </p:cNvSpPr>
          <p:nvPr>
            <p:ph type="sldNum" sz="quarter" idx="12"/>
          </p:nvPr>
        </p:nvSpPr>
        <p:spPr/>
        <p:txBody>
          <a:bodyPr/>
          <a:lstStyle/>
          <a:p>
            <a:fld id="{D55C3F01-E749-40A8-81EB-5CFD51146695}" type="slidenum">
              <a:rPr lang="en-US" smtClean="0"/>
              <a:t>‹#›</a:t>
            </a:fld>
            <a:endParaRPr lang="en-US"/>
          </a:p>
        </p:txBody>
      </p:sp>
    </p:spTree>
    <p:extLst>
      <p:ext uri="{BB962C8B-B14F-4D97-AF65-F5344CB8AC3E}">
        <p14:creationId xmlns:p14="http://schemas.microsoft.com/office/powerpoint/2010/main" val="4067983925"/>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F3752A-EBC1-B84E-8A15-AA1B368F8B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4531360"/>
          </a:xfrm>
          <a:prstGeom prst="rect">
            <a:avLst/>
          </a:prstGeom>
        </p:spPr>
      </p:pic>
      <p:pic>
        <p:nvPicPr>
          <p:cNvPr id="10" name="Picture 9" descr="A close up of a logo&#10;&#10;Description automatically generated">
            <a:extLst>
              <a:ext uri="{FF2B5EF4-FFF2-40B4-BE49-F238E27FC236}">
                <a16:creationId xmlns:a16="http://schemas.microsoft.com/office/drawing/2014/main" id="{96A61AA0-9DC2-2240-A7DF-F0AFD5D9B949}"/>
              </a:ext>
            </a:extLst>
          </p:cNvPr>
          <p:cNvPicPr>
            <a:picLocks noChangeAspect="1"/>
          </p:cNvPicPr>
          <p:nvPr userDrawn="1"/>
        </p:nvPicPr>
        <p:blipFill>
          <a:blip r:embed="rId3"/>
          <a:stretch>
            <a:fillRect/>
          </a:stretch>
        </p:blipFill>
        <p:spPr>
          <a:xfrm>
            <a:off x="0" y="4470399"/>
            <a:ext cx="12192000" cy="2387600"/>
          </a:xfrm>
          <a:prstGeom prst="rect">
            <a:avLst/>
          </a:prstGeom>
        </p:spPr>
      </p:pic>
      <p:pic>
        <p:nvPicPr>
          <p:cNvPr id="9" name="Picture 8" descr="A close up of a logo&#10;&#10;Description automatically generated">
            <a:extLst>
              <a:ext uri="{FF2B5EF4-FFF2-40B4-BE49-F238E27FC236}">
                <a16:creationId xmlns:a16="http://schemas.microsoft.com/office/drawing/2014/main" id="{344306AA-03E9-5640-A45B-64EF9C78A1A9}"/>
              </a:ext>
            </a:extLst>
          </p:cNvPr>
          <p:cNvPicPr>
            <a:picLocks noChangeAspect="1"/>
          </p:cNvPicPr>
          <p:nvPr userDrawn="1"/>
        </p:nvPicPr>
        <p:blipFill>
          <a:blip r:embed="rId4"/>
          <a:stretch>
            <a:fillRect/>
          </a:stretch>
        </p:blipFill>
        <p:spPr>
          <a:xfrm>
            <a:off x="0" y="4470400"/>
            <a:ext cx="12192000" cy="2387600"/>
          </a:xfrm>
          <a:prstGeom prst="rect">
            <a:avLst/>
          </a:prstGeom>
        </p:spPr>
      </p:pic>
      <p:sp>
        <p:nvSpPr>
          <p:cNvPr id="14" name="Title 1">
            <a:extLst>
              <a:ext uri="{FF2B5EF4-FFF2-40B4-BE49-F238E27FC236}">
                <a16:creationId xmlns:a16="http://schemas.microsoft.com/office/drawing/2014/main" id="{9B781210-C851-894B-A7FC-84BCC6EEB26B}"/>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a:t>Click to edit Master title style</a:t>
            </a:r>
          </a:p>
        </p:txBody>
      </p:sp>
      <p:sp>
        <p:nvSpPr>
          <p:cNvPr id="15" name="Subtitle 2">
            <a:extLst>
              <a:ext uri="{FF2B5EF4-FFF2-40B4-BE49-F238E27FC236}">
                <a16:creationId xmlns:a16="http://schemas.microsoft.com/office/drawing/2014/main" id="{170B05C5-F7EA-4D4E-BD7E-769BEB0BB8B9}"/>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E4D257CE-80DB-C040-B3A5-26E0D98F5E12}"/>
              </a:ext>
            </a:extLst>
          </p:cNvPr>
          <p:cNvPicPr>
            <a:picLocks noChangeAspect="1"/>
          </p:cNvPicPr>
          <p:nvPr userDrawn="1"/>
        </p:nvPicPr>
        <p:blipFill>
          <a:blip r:embed="rId5"/>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3901203834"/>
      </p:ext>
    </p:extLst>
  </p:cSld>
  <p:clrMapOvr>
    <a:masterClrMapping/>
  </p:clrMapOvr>
  <p:transition spd="slow">
    <p:push dir="u"/>
  </p:transition>
  <p:extLst>
    <p:ext uri="{DCECCB84-F9BA-43D5-87BE-67443E8EF086}">
      <p15:sldGuideLst xmlns:p15="http://schemas.microsoft.com/office/powerpoint/2012/main">
        <p15:guide id="1" orient="horz" pos="4056">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Photo 2">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0"/>
            <a:ext cx="4940300" cy="6356350"/>
          </a:xfrm>
          <a:prstGeom prst="rect">
            <a:avLst/>
          </a:prstGeom>
        </p:spPr>
        <p:txBody>
          <a:bodyPr/>
          <a:lstStyle/>
          <a:p>
            <a:endParaRPr lang="en-US"/>
          </a:p>
        </p:txBody>
      </p:sp>
      <p:pic>
        <p:nvPicPr>
          <p:cNvPr id="6" name="Picture 5" descr="A close up of a logo&#10;&#10;Description automatically generated">
            <a:extLst>
              <a:ext uri="{FF2B5EF4-FFF2-40B4-BE49-F238E27FC236}">
                <a16:creationId xmlns:a16="http://schemas.microsoft.com/office/drawing/2014/main" id="{C7733AF9-8907-974C-9A57-1ADEA4A79F51}"/>
              </a:ext>
            </a:extLst>
          </p:cNvPr>
          <p:cNvPicPr>
            <a:picLocks noChangeAspect="1"/>
          </p:cNvPicPr>
          <p:nvPr userDrawn="1"/>
        </p:nvPicPr>
        <p:blipFill>
          <a:blip r:embed="rId2"/>
          <a:stretch>
            <a:fillRect/>
          </a:stretch>
        </p:blipFill>
        <p:spPr>
          <a:xfrm>
            <a:off x="0" y="6356350"/>
            <a:ext cx="12192000" cy="501650"/>
          </a:xfrm>
          <a:prstGeom prst="rect">
            <a:avLst/>
          </a:prstGeom>
        </p:spPr>
      </p:pic>
      <p:sp>
        <p:nvSpPr>
          <p:cNvPr id="4" name="Rectangle 3">
            <a:extLst>
              <a:ext uri="{FF2B5EF4-FFF2-40B4-BE49-F238E27FC236}">
                <a16:creationId xmlns:a16="http://schemas.microsoft.com/office/drawing/2014/main" id="{E18A9605-9059-0A48-A054-AE711B4FB4D4}"/>
              </a:ext>
            </a:extLst>
          </p:cNvPr>
          <p:cNvSpPr/>
          <p:nvPr userDrawn="1"/>
        </p:nvSpPr>
        <p:spPr>
          <a:xfrm>
            <a:off x="0" y="6356350"/>
            <a:ext cx="12192000" cy="501650"/>
          </a:xfrm>
          <a:prstGeom prst="rect">
            <a:avLst/>
          </a:prstGeom>
          <a:solidFill>
            <a:srgbClr val="16254C">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a:p>
        </p:txBody>
      </p:sp>
    </p:spTree>
    <p:extLst>
      <p:ext uri="{BB962C8B-B14F-4D97-AF65-F5344CB8AC3E}">
        <p14:creationId xmlns:p14="http://schemas.microsoft.com/office/powerpoint/2010/main" val="205515942"/>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3">
  <p:cSld name="Title and Content 3">
    <p:spTree>
      <p:nvGrpSpPr>
        <p:cNvPr id="1" name="Shape 56"/>
        <p:cNvGrpSpPr/>
        <p:nvPr/>
      </p:nvGrpSpPr>
      <p:grpSpPr>
        <a:xfrm>
          <a:off x="0" y="0"/>
          <a:ext cx="0" cy="0"/>
          <a:chOff x="0" y="0"/>
          <a:chExt cx="0" cy="0"/>
        </a:xfrm>
      </p:grpSpPr>
      <p:pic>
        <p:nvPicPr>
          <p:cNvPr id="57" name="Google Shape;57;p14"/>
          <p:cNvPicPr preferRelativeResize="0"/>
          <p:nvPr/>
        </p:nvPicPr>
        <p:blipFill rotWithShape="1">
          <a:blip r:embed="rId2">
            <a:alphaModFix/>
          </a:blip>
          <a:srcRect/>
          <a:stretch/>
        </p:blipFill>
        <p:spPr>
          <a:xfrm>
            <a:off x="0" y="1"/>
            <a:ext cx="12192003" cy="6858001"/>
          </a:xfrm>
          <a:prstGeom prst="rect">
            <a:avLst/>
          </a:prstGeom>
          <a:noFill/>
          <a:ln>
            <a:noFill/>
          </a:ln>
        </p:spPr>
      </p:pic>
      <p:sp>
        <p:nvSpPr>
          <p:cNvPr id="58" name="Google Shape;58;p1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59" name="Google Shape;59;p14"/>
          <p:cNvSpPr txBox="1">
            <a:spLocks noGrp="1"/>
          </p:cNvSpPr>
          <p:nvPr>
            <p:ph type="body" idx="1"/>
          </p:nvPr>
        </p:nvSpPr>
        <p:spPr>
          <a:xfrm>
            <a:off x="838200" y="1979543"/>
            <a:ext cx="10515600" cy="47416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sz="1867"/>
            </a:lvl1pPr>
            <a:lvl2pPr marL="1219170" lvl="1" indent="-406390" algn="l" rtl="0">
              <a:lnSpc>
                <a:spcPct val="90000"/>
              </a:lnSpc>
              <a:spcBef>
                <a:spcPts val="1600"/>
              </a:spcBef>
              <a:spcAft>
                <a:spcPts val="0"/>
              </a:spcAft>
              <a:buClr>
                <a:schemeClr val="dk1"/>
              </a:buClr>
              <a:buSzPts val="1200"/>
              <a:buChar char="○"/>
              <a:defRPr sz="1600"/>
            </a:lvl2pPr>
            <a:lvl3pPr marL="1828754" lvl="2" indent="-397923" algn="l" rtl="0">
              <a:lnSpc>
                <a:spcPct val="90000"/>
              </a:lnSpc>
              <a:spcBef>
                <a:spcPts val="1600"/>
              </a:spcBef>
              <a:spcAft>
                <a:spcPts val="0"/>
              </a:spcAft>
              <a:buClr>
                <a:schemeClr val="dk1"/>
              </a:buClr>
              <a:buSzPts val="1100"/>
              <a:buChar char="■"/>
              <a:defRPr sz="1467"/>
            </a:lvl3pPr>
            <a:lvl4pPr marL="2438339" lvl="3" indent="-380990" algn="l" rtl="0">
              <a:lnSpc>
                <a:spcPct val="90000"/>
              </a:lnSpc>
              <a:spcBef>
                <a:spcPts val="1600"/>
              </a:spcBef>
              <a:spcAft>
                <a:spcPts val="0"/>
              </a:spcAft>
              <a:buClr>
                <a:schemeClr val="dk1"/>
              </a:buClr>
              <a:buSzPts val="900"/>
              <a:buChar char="●"/>
              <a:defRPr sz="1200"/>
            </a:lvl4pPr>
            <a:lvl5pPr marL="3047924" lvl="4" indent="-372524" algn="l" rtl="0">
              <a:lnSpc>
                <a:spcPct val="90000"/>
              </a:lnSpc>
              <a:spcBef>
                <a:spcPts val="1600"/>
              </a:spcBef>
              <a:spcAft>
                <a:spcPts val="0"/>
              </a:spcAft>
              <a:buClr>
                <a:schemeClr val="dk1"/>
              </a:buClr>
              <a:buSzPts val="800"/>
              <a:buChar char="○"/>
              <a:defRPr sz="1067"/>
            </a:lvl5pPr>
            <a:lvl6pPr marL="3657509" lvl="5" indent="-423323" algn="l" rtl="0">
              <a:lnSpc>
                <a:spcPct val="90000"/>
              </a:lnSpc>
              <a:spcBef>
                <a:spcPts val="1600"/>
              </a:spcBef>
              <a:spcAft>
                <a:spcPts val="0"/>
              </a:spcAft>
              <a:buClr>
                <a:schemeClr val="dk1"/>
              </a:buClr>
              <a:buSzPts val="1400"/>
              <a:buChar char="■"/>
              <a:defRPr/>
            </a:lvl6pPr>
            <a:lvl7pPr marL="4267093" lvl="6" indent="-423323" algn="l" rtl="0">
              <a:lnSpc>
                <a:spcPct val="90000"/>
              </a:lnSpc>
              <a:spcBef>
                <a:spcPts val="1600"/>
              </a:spcBef>
              <a:spcAft>
                <a:spcPts val="0"/>
              </a:spcAft>
              <a:buClr>
                <a:schemeClr val="dk1"/>
              </a:buClr>
              <a:buSzPts val="1400"/>
              <a:buChar char="●"/>
              <a:defRPr/>
            </a:lvl7pPr>
            <a:lvl8pPr marL="4876678" lvl="7" indent="-423323" algn="l" rtl="0">
              <a:lnSpc>
                <a:spcPct val="90000"/>
              </a:lnSpc>
              <a:spcBef>
                <a:spcPts val="1600"/>
              </a:spcBef>
              <a:spcAft>
                <a:spcPts val="0"/>
              </a:spcAft>
              <a:buClr>
                <a:schemeClr val="dk1"/>
              </a:buClr>
              <a:buSzPts val="1400"/>
              <a:buChar char="○"/>
              <a:defRPr/>
            </a:lvl8pPr>
            <a:lvl9pPr marL="5486263" lvl="8" indent="-423323" algn="l" rtl="0">
              <a:lnSpc>
                <a:spcPct val="90000"/>
              </a:lnSpc>
              <a:spcBef>
                <a:spcPts val="1600"/>
              </a:spcBef>
              <a:spcAft>
                <a:spcPts val="1600"/>
              </a:spcAft>
              <a:buClr>
                <a:schemeClr val="dk1"/>
              </a:buClr>
              <a:buSzPts val="1400"/>
              <a:buChar char="■"/>
              <a:defRPr/>
            </a:lvl9pPr>
          </a:lstStyle>
          <a:p>
            <a:endParaRPr/>
          </a:p>
        </p:txBody>
      </p:sp>
      <p:sp>
        <p:nvSpPr>
          <p:cNvPr id="60" name="Google Shape;60;p14"/>
          <p:cNvSpPr txBox="1">
            <a:spLocks noGrp="1"/>
          </p:cNvSpPr>
          <p:nvPr>
            <p:ph type="title"/>
          </p:nvPr>
        </p:nvSpPr>
        <p:spPr>
          <a:xfrm>
            <a:off x="838200" y="42469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1F3864"/>
              </a:buClr>
              <a:buSzPts val="2100"/>
              <a:buFont typeface="Calibri"/>
              <a:buNone/>
              <a:defRPr sz="2800">
                <a:solidFill>
                  <a:srgbClr val="1F386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7372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CC1B3-BAEC-4135-9389-8D8C674103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739FEA-2983-4B2F-A3D5-234AE07D3F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F4779C-E3F3-4CB8-A6E2-BAC99639272F}"/>
              </a:ext>
            </a:extLst>
          </p:cNvPr>
          <p:cNvSpPr>
            <a:spLocks noGrp="1"/>
          </p:cNvSpPr>
          <p:nvPr>
            <p:ph type="dt" sz="half" idx="10"/>
          </p:nvPr>
        </p:nvSpPr>
        <p:spPr/>
        <p:txBody>
          <a:bodyPr/>
          <a:lstStyle/>
          <a:p>
            <a:fld id="{9B5F326E-F8AA-4A58-A488-E42E9D9787A0}" type="datetimeFigureOut">
              <a:rPr lang="en-US" smtClean="0"/>
              <a:t>3/15/2023</a:t>
            </a:fld>
            <a:endParaRPr lang="en-US"/>
          </a:p>
        </p:txBody>
      </p:sp>
      <p:sp>
        <p:nvSpPr>
          <p:cNvPr id="5" name="Footer Placeholder 4">
            <a:extLst>
              <a:ext uri="{FF2B5EF4-FFF2-40B4-BE49-F238E27FC236}">
                <a16:creationId xmlns:a16="http://schemas.microsoft.com/office/drawing/2014/main" id="{EC243E0D-CF14-46A5-9A76-FF2DEB265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073A2-6A73-4CC3-8640-92F077D425D0}"/>
              </a:ext>
            </a:extLst>
          </p:cNvPr>
          <p:cNvSpPr>
            <a:spLocks noGrp="1"/>
          </p:cNvSpPr>
          <p:nvPr>
            <p:ph type="sldNum" sz="quarter" idx="12"/>
          </p:nvPr>
        </p:nvSpPr>
        <p:spPr/>
        <p:txBody>
          <a:bodyPr/>
          <a:lstStyle/>
          <a:p>
            <a:fld id="{B958685E-8655-421B-880A-10947F236B2A}" type="slidenum">
              <a:rPr lang="en-US" smtClean="0"/>
              <a:t>‹#›</a:t>
            </a:fld>
            <a:endParaRPr lang="en-US"/>
          </a:p>
        </p:txBody>
      </p:sp>
    </p:spTree>
    <p:extLst>
      <p:ext uri="{BB962C8B-B14F-4D97-AF65-F5344CB8AC3E}">
        <p14:creationId xmlns:p14="http://schemas.microsoft.com/office/powerpoint/2010/main" val="144867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BD4EB-31E5-4166-B8A1-CED3376123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8AAEDC-BB1B-4E4D-9FDD-544987EDD0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B27CBC-E414-40EB-BFC0-487CFA1955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BC72CA-E181-42D5-8F44-ACE7372E43B1}"/>
              </a:ext>
            </a:extLst>
          </p:cNvPr>
          <p:cNvSpPr>
            <a:spLocks noGrp="1"/>
          </p:cNvSpPr>
          <p:nvPr>
            <p:ph type="dt" sz="half" idx="10"/>
          </p:nvPr>
        </p:nvSpPr>
        <p:spPr/>
        <p:txBody>
          <a:bodyPr/>
          <a:lstStyle/>
          <a:p>
            <a:fld id="{9B5F326E-F8AA-4A58-A488-E42E9D9787A0}" type="datetimeFigureOut">
              <a:rPr lang="en-US" smtClean="0"/>
              <a:t>3/15/2023</a:t>
            </a:fld>
            <a:endParaRPr lang="en-US"/>
          </a:p>
        </p:txBody>
      </p:sp>
      <p:sp>
        <p:nvSpPr>
          <p:cNvPr id="6" name="Footer Placeholder 5">
            <a:extLst>
              <a:ext uri="{FF2B5EF4-FFF2-40B4-BE49-F238E27FC236}">
                <a16:creationId xmlns:a16="http://schemas.microsoft.com/office/drawing/2014/main" id="{B44D3314-08C3-4D5A-8DD3-25EDCC783C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B0A954-7739-4457-A780-3E04B26E81DB}"/>
              </a:ext>
            </a:extLst>
          </p:cNvPr>
          <p:cNvSpPr>
            <a:spLocks noGrp="1"/>
          </p:cNvSpPr>
          <p:nvPr>
            <p:ph type="sldNum" sz="quarter" idx="12"/>
          </p:nvPr>
        </p:nvSpPr>
        <p:spPr/>
        <p:txBody>
          <a:bodyPr/>
          <a:lstStyle/>
          <a:p>
            <a:fld id="{B958685E-8655-421B-880A-10947F236B2A}" type="slidenum">
              <a:rPr lang="en-US" smtClean="0"/>
              <a:t>‹#›</a:t>
            </a:fld>
            <a:endParaRPr lang="en-US"/>
          </a:p>
        </p:txBody>
      </p:sp>
    </p:spTree>
    <p:extLst>
      <p:ext uri="{BB962C8B-B14F-4D97-AF65-F5344CB8AC3E}">
        <p14:creationId xmlns:p14="http://schemas.microsoft.com/office/powerpoint/2010/main" val="3023921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DC8CA-3E79-43B5-8CCC-5A2A11C7F2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8D0B27-CA97-459C-B0AC-A006EE0B8C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660B04-A9D5-4F43-BD31-24C27A4BF1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C75A46-30B7-47A9-8C8B-D6DF9D71E2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92C60B-C8DD-41EC-B547-5C9AA3F633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2FF780-A47E-497F-B35F-2167B4F94513}"/>
              </a:ext>
            </a:extLst>
          </p:cNvPr>
          <p:cNvSpPr>
            <a:spLocks noGrp="1"/>
          </p:cNvSpPr>
          <p:nvPr>
            <p:ph type="dt" sz="half" idx="10"/>
          </p:nvPr>
        </p:nvSpPr>
        <p:spPr/>
        <p:txBody>
          <a:bodyPr/>
          <a:lstStyle/>
          <a:p>
            <a:fld id="{9B5F326E-F8AA-4A58-A488-E42E9D9787A0}" type="datetimeFigureOut">
              <a:rPr lang="en-US" smtClean="0"/>
              <a:t>3/15/2023</a:t>
            </a:fld>
            <a:endParaRPr lang="en-US"/>
          </a:p>
        </p:txBody>
      </p:sp>
      <p:sp>
        <p:nvSpPr>
          <p:cNvPr id="8" name="Footer Placeholder 7">
            <a:extLst>
              <a:ext uri="{FF2B5EF4-FFF2-40B4-BE49-F238E27FC236}">
                <a16:creationId xmlns:a16="http://schemas.microsoft.com/office/drawing/2014/main" id="{DD699C00-D4A1-4749-91D9-E6DFB35BDB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17FDCB-1368-466B-B43C-1F72DE8F2E13}"/>
              </a:ext>
            </a:extLst>
          </p:cNvPr>
          <p:cNvSpPr>
            <a:spLocks noGrp="1"/>
          </p:cNvSpPr>
          <p:nvPr>
            <p:ph type="sldNum" sz="quarter" idx="12"/>
          </p:nvPr>
        </p:nvSpPr>
        <p:spPr/>
        <p:txBody>
          <a:bodyPr/>
          <a:lstStyle/>
          <a:p>
            <a:fld id="{B958685E-8655-421B-880A-10947F236B2A}" type="slidenum">
              <a:rPr lang="en-US" smtClean="0"/>
              <a:t>‹#›</a:t>
            </a:fld>
            <a:endParaRPr lang="en-US"/>
          </a:p>
        </p:txBody>
      </p:sp>
    </p:spTree>
    <p:extLst>
      <p:ext uri="{BB962C8B-B14F-4D97-AF65-F5344CB8AC3E}">
        <p14:creationId xmlns:p14="http://schemas.microsoft.com/office/powerpoint/2010/main" val="3056977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C5CC8-07D5-4D1A-A8D8-4148521A43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D25ED6-D7F0-45FE-A885-096FCDB54483}"/>
              </a:ext>
            </a:extLst>
          </p:cNvPr>
          <p:cNvSpPr>
            <a:spLocks noGrp="1"/>
          </p:cNvSpPr>
          <p:nvPr>
            <p:ph type="dt" sz="half" idx="10"/>
          </p:nvPr>
        </p:nvSpPr>
        <p:spPr/>
        <p:txBody>
          <a:bodyPr/>
          <a:lstStyle/>
          <a:p>
            <a:fld id="{9B5F326E-F8AA-4A58-A488-E42E9D9787A0}" type="datetimeFigureOut">
              <a:rPr lang="en-US" smtClean="0"/>
              <a:t>3/15/2023</a:t>
            </a:fld>
            <a:endParaRPr lang="en-US"/>
          </a:p>
        </p:txBody>
      </p:sp>
      <p:sp>
        <p:nvSpPr>
          <p:cNvPr id="4" name="Footer Placeholder 3">
            <a:extLst>
              <a:ext uri="{FF2B5EF4-FFF2-40B4-BE49-F238E27FC236}">
                <a16:creationId xmlns:a16="http://schemas.microsoft.com/office/drawing/2014/main" id="{5801C528-BC99-438C-820D-40A5EDDB25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98A6A1-A700-48D1-88A7-5675BE6A0F11}"/>
              </a:ext>
            </a:extLst>
          </p:cNvPr>
          <p:cNvSpPr>
            <a:spLocks noGrp="1"/>
          </p:cNvSpPr>
          <p:nvPr>
            <p:ph type="sldNum" sz="quarter" idx="12"/>
          </p:nvPr>
        </p:nvSpPr>
        <p:spPr/>
        <p:txBody>
          <a:bodyPr/>
          <a:lstStyle/>
          <a:p>
            <a:fld id="{B958685E-8655-421B-880A-10947F236B2A}" type="slidenum">
              <a:rPr lang="en-US" smtClean="0"/>
              <a:t>‹#›</a:t>
            </a:fld>
            <a:endParaRPr lang="en-US"/>
          </a:p>
        </p:txBody>
      </p:sp>
    </p:spTree>
    <p:extLst>
      <p:ext uri="{BB962C8B-B14F-4D97-AF65-F5344CB8AC3E}">
        <p14:creationId xmlns:p14="http://schemas.microsoft.com/office/powerpoint/2010/main" val="62328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4D3594-B0C6-42F1-B54E-C6A0143A9B98}"/>
              </a:ext>
            </a:extLst>
          </p:cNvPr>
          <p:cNvSpPr>
            <a:spLocks noGrp="1"/>
          </p:cNvSpPr>
          <p:nvPr>
            <p:ph type="dt" sz="half" idx="10"/>
          </p:nvPr>
        </p:nvSpPr>
        <p:spPr/>
        <p:txBody>
          <a:bodyPr/>
          <a:lstStyle/>
          <a:p>
            <a:fld id="{9B5F326E-F8AA-4A58-A488-E42E9D9787A0}" type="datetimeFigureOut">
              <a:rPr lang="en-US" smtClean="0"/>
              <a:t>3/15/2023</a:t>
            </a:fld>
            <a:endParaRPr lang="en-US"/>
          </a:p>
        </p:txBody>
      </p:sp>
      <p:sp>
        <p:nvSpPr>
          <p:cNvPr id="3" name="Footer Placeholder 2">
            <a:extLst>
              <a:ext uri="{FF2B5EF4-FFF2-40B4-BE49-F238E27FC236}">
                <a16:creationId xmlns:a16="http://schemas.microsoft.com/office/drawing/2014/main" id="{CD838816-824B-44D5-B83D-B582770643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392CD7-77BB-407E-B07F-B5B06AA64D08}"/>
              </a:ext>
            </a:extLst>
          </p:cNvPr>
          <p:cNvSpPr>
            <a:spLocks noGrp="1"/>
          </p:cNvSpPr>
          <p:nvPr>
            <p:ph type="sldNum" sz="quarter" idx="12"/>
          </p:nvPr>
        </p:nvSpPr>
        <p:spPr/>
        <p:txBody>
          <a:bodyPr/>
          <a:lstStyle/>
          <a:p>
            <a:fld id="{B958685E-8655-421B-880A-10947F236B2A}" type="slidenum">
              <a:rPr lang="en-US" smtClean="0"/>
              <a:t>‹#›</a:t>
            </a:fld>
            <a:endParaRPr lang="en-US"/>
          </a:p>
        </p:txBody>
      </p:sp>
    </p:spTree>
    <p:extLst>
      <p:ext uri="{BB962C8B-B14F-4D97-AF65-F5344CB8AC3E}">
        <p14:creationId xmlns:p14="http://schemas.microsoft.com/office/powerpoint/2010/main" val="3825044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A3E9E-38E0-4581-BE43-BE1DF891C8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3ADE6C-AAF8-47B9-AD64-B9071A93C1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E0FC8C-710A-451B-865E-F555A001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E13523-2F0E-418B-AEC3-7D67D10CC1B4}"/>
              </a:ext>
            </a:extLst>
          </p:cNvPr>
          <p:cNvSpPr>
            <a:spLocks noGrp="1"/>
          </p:cNvSpPr>
          <p:nvPr>
            <p:ph type="dt" sz="half" idx="10"/>
          </p:nvPr>
        </p:nvSpPr>
        <p:spPr/>
        <p:txBody>
          <a:bodyPr/>
          <a:lstStyle/>
          <a:p>
            <a:fld id="{9B5F326E-F8AA-4A58-A488-E42E9D9787A0}" type="datetimeFigureOut">
              <a:rPr lang="en-US" smtClean="0"/>
              <a:t>3/15/2023</a:t>
            </a:fld>
            <a:endParaRPr lang="en-US"/>
          </a:p>
        </p:txBody>
      </p:sp>
      <p:sp>
        <p:nvSpPr>
          <p:cNvPr id="6" name="Footer Placeholder 5">
            <a:extLst>
              <a:ext uri="{FF2B5EF4-FFF2-40B4-BE49-F238E27FC236}">
                <a16:creationId xmlns:a16="http://schemas.microsoft.com/office/drawing/2014/main" id="{1350871F-6F44-4BD7-A532-B444E65CC0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5D62E9-0871-4585-90C4-E79EB3A877E5}"/>
              </a:ext>
            </a:extLst>
          </p:cNvPr>
          <p:cNvSpPr>
            <a:spLocks noGrp="1"/>
          </p:cNvSpPr>
          <p:nvPr>
            <p:ph type="sldNum" sz="quarter" idx="12"/>
          </p:nvPr>
        </p:nvSpPr>
        <p:spPr/>
        <p:txBody>
          <a:bodyPr/>
          <a:lstStyle/>
          <a:p>
            <a:fld id="{B958685E-8655-421B-880A-10947F236B2A}" type="slidenum">
              <a:rPr lang="en-US" smtClean="0"/>
              <a:t>‹#›</a:t>
            </a:fld>
            <a:endParaRPr lang="en-US"/>
          </a:p>
        </p:txBody>
      </p:sp>
    </p:spTree>
    <p:extLst>
      <p:ext uri="{BB962C8B-B14F-4D97-AF65-F5344CB8AC3E}">
        <p14:creationId xmlns:p14="http://schemas.microsoft.com/office/powerpoint/2010/main" val="1908340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04EB9-ABEA-4208-B106-1E86CA4483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01BDF9-0BD5-4FCB-91BA-5CC993B5CE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781439-1B79-46BF-ADB2-5E0B50FA43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7DD8AD-72A5-4E41-BD7E-578532A75431}"/>
              </a:ext>
            </a:extLst>
          </p:cNvPr>
          <p:cNvSpPr>
            <a:spLocks noGrp="1"/>
          </p:cNvSpPr>
          <p:nvPr>
            <p:ph type="dt" sz="half" idx="10"/>
          </p:nvPr>
        </p:nvSpPr>
        <p:spPr/>
        <p:txBody>
          <a:bodyPr/>
          <a:lstStyle/>
          <a:p>
            <a:fld id="{9B5F326E-F8AA-4A58-A488-E42E9D9787A0}" type="datetimeFigureOut">
              <a:rPr lang="en-US" smtClean="0"/>
              <a:t>3/15/2023</a:t>
            </a:fld>
            <a:endParaRPr lang="en-US"/>
          </a:p>
        </p:txBody>
      </p:sp>
      <p:sp>
        <p:nvSpPr>
          <p:cNvPr id="6" name="Footer Placeholder 5">
            <a:extLst>
              <a:ext uri="{FF2B5EF4-FFF2-40B4-BE49-F238E27FC236}">
                <a16:creationId xmlns:a16="http://schemas.microsoft.com/office/drawing/2014/main" id="{7448FBCD-C018-4746-8F80-6463B2CD2B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2C80D6-E5F6-4C39-94A2-47966D8A27DB}"/>
              </a:ext>
            </a:extLst>
          </p:cNvPr>
          <p:cNvSpPr>
            <a:spLocks noGrp="1"/>
          </p:cNvSpPr>
          <p:nvPr>
            <p:ph type="sldNum" sz="quarter" idx="12"/>
          </p:nvPr>
        </p:nvSpPr>
        <p:spPr/>
        <p:txBody>
          <a:bodyPr/>
          <a:lstStyle/>
          <a:p>
            <a:fld id="{B958685E-8655-421B-880A-10947F236B2A}" type="slidenum">
              <a:rPr lang="en-US" smtClean="0"/>
              <a:t>‹#›</a:t>
            </a:fld>
            <a:endParaRPr lang="en-US"/>
          </a:p>
        </p:txBody>
      </p:sp>
    </p:spTree>
    <p:extLst>
      <p:ext uri="{BB962C8B-B14F-4D97-AF65-F5344CB8AC3E}">
        <p14:creationId xmlns:p14="http://schemas.microsoft.com/office/powerpoint/2010/main" val="2536208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6F279E-028F-4EB3-A221-2583934F2D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C3C141-C50F-48F4-B924-6D6125FFFE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400154-C361-4440-825F-8DD3B9B86B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5F326E-F8AA-4A58-A488-E42E9D9787A0}" type="datetimeFigureOut">
              <a:rPr lang="en-US" smtClean="0"/>
              <a:t>3/15/2023</a:t>
            </a:fld>
            <a:endParaRPr lang="en-US"/>
          </a:p>
        </p:txBody>
      </p:sp>
      <p:sp>
        <p:nvSpPr>
          <p:cNvPr id="5" name="Footer Placeholder 4">
            <a:extLst>
              <a:ext uri="{FF2B5EF4-FFF2-40B4-BE49-F238E27FC236}">
                <a16:creationId xmlns:a16="http://schemas.microsoft.com/office/drawing/2014/main" id="{A76F3BC5-C6BA-46C4-8408-2777D89529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C5C3E6-1F88-42DB-A015-4CD9E12744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58685E-8655-421B-880A-10947F236B2A}" type="slidenum">
              <a:rPr lang="en-US" smtClean="0"/>
              <a:t>‹#›</a:t>
            </a:fld>
            <a:endParaRPr lang="en-US"/>
          </a:p>
        </p:txBody>
      </p:sp>
    </p:spTree>
    <p:extLst>
      <p:ext uri="{BB962C8B-B14F-4D97-AF65-F5344CB8AC3E}">
        <p14:creationId xmlns:p14="http://schemas.microsoft.com/office/powerpoint/2010/main" val="349780871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9EC927-97B3-453C-A2FF-FB0568ED00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24F625-EF17-470E-BF8C-FFD0FB37A1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23F9E8-F665-481B-BD7A-A47551AD74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C88-C548-48C2-81D1-7DCD00E81007}" type="datetimeFigureOut">
              <a:rPr lang="en-US" smtClean="0"/>
              <a:t>3/15/2023</a:t>
            </a:fld>
            <a:endParaRPr lang="en-US"/>
          </a:p>
        </p:txBody>
      </p:sp>
      <p:sp>
        <p:nvSpPr>
          <p:cNvPr id="5" name="Footer Placeholder 4">
            <a:extLst>
              <a:ext uri="{FF2B5EF4-FFF2-40B4-BE49-F238E27FC236}">
                <a16:creationId xmlns:a16="http://schemas.microsoft.com/office/drawing/2014/main" id="{DFC6A7B1-C7A3-47B6-8B7A-9D39AECD9A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13FA0F-5E5D-406F-9B0C-4B5CEA2CA4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5C3F01-E749-40A8-81EB-5CFD51146695}" type="slidenum">
              <a:rPr lang="en-US" smtClean="0"/>
              <a:t>‹#›</a:t>
            </a:fld>
            <a:endParaRPr lang="en-US"/>
          </a:p>
        </p:txBody>
      </p:sp>
    </p:spTree>
    <p:extLst>
      <p:ext uri="{BB962C8B-B14F-4D97-AF65-F5344CB8AC3E}">
        <p14:creationId xmlns:p14="http://schemas.microsoft.com/office/powerpoint/2010/main" val="11406995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hyperlink" Target="https://www.usda.gov/sites/default/files/documents/usda-fy-2022-2026-strategic-plan.pdf" TargetMode="Externa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hyperlink" Target="https://rd.usda.gov/about-rd/state-office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hyperlink" Target="https://www.rd.usda.gov/about-rd/agencies" TargetMode="Externa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26.jpeg"/><Relationship Id="rId7" Type="http://schemas.openxmlformats.org/officeDocument/2006/relationships/diagramLayout" Target="../diagrams/layout4.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Data" Target="../diagrams/data4.xml"/><Relationship Id="rId11" Type="http://schemas.openxmlformats.org/officeDocument/2006/relationships/hyperlink" Target="https://rd.usda.gov/about-rd/state-offices" TargetMode="External"/><Relationship Id="rId5" Type="http://schemas.openxmlformats.org/officeDocument/2006/relationships/image" Target="../media/image24.png"/><Relationship Id="rId10" Type="http://schemas.microsoft.com/office/2007/relationships/diagramDrawing" Target="../diagrams/drawing4.xml"/><Relationship Id="rId4" Type="http://schemas.openxmlformats.org/officeDocument/2006/relationships/image" Target="../media/image22.png"/><Relationship Id="rId9" Type="http://schemas.openxmlformats.org/officeDocument/2006/relationships/diagramColors" Target="../diagrams/colors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hyperlink" Target="https://www.rd.usda.gov/programs-services/business-programs/rural-microentrepreneur-assistance-program" TargetMode="Externa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hyperlink" Target="https://www.rd.usda.gov/programs-services/business-programs/intermediary-relending-program"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2.png"/><Relationship Id="rId7"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hyperlink" Target="https://www.rd.usda.gov/onerdguarantee" TargetMode="External"/><Relationship Id="rId4" Type="http://schemas.openxmlformats.org/officeDocument/2006/relationships/image" Target="../media/image24.png"/><Relationship Id="rId9"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hyperlink" Target="https://www.rd.usda.gov/programs-services/business-programs/business-industry-loan-guarantees" TargetMode="External"/><Relationship Id="rId5" Type="http://schemas.openxmlformats.org/officeDocument/2006/relationships/hyperlink" Target="https://www.youtube.com/watch?v=3AWJiCDY-Cs" TargetMode="External"/><Relationship Id="rId4" Type="http://schemas.openxmlformats.org/officeDocument/2006/relationships/hyperlink" Target="https://www.rd.usda.gov/onerdguarantee" TargetMode="Externa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hyperlink" Target="https://www.rd.usda.gov/foodsupplychainloan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hyperlink" Target="http://www.rd.usda.gov/" TargetMode="External"/><Relationship Id="rId4" Type="http://schemas.openxmlformats.org/officeDocument/2006/relationships/hyperlink" Target="https://rd.usda.gov/about-rd/state-offices"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6.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6.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hyperlink" Target="https://www.acf.hhs.gov/ocs/outreach-material/ced-announcement-apply-ced-grant"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hyperlink" Target="https://www.acf.hhs.gov/ocs/outreach-material/ced-announcement-apply-ced-grant" TargetMode="External"/><Relationship Id="rId5" Type="http://schemas.openxmlformats.org/officeDocument/2006/relationships/image" Target="../media/image42.png"/><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hyperlink" Target="http://www.acf.hhs.gov/grants" TargetMode="External"/><Relationship Id="rId5" Type="http://schemas.openxmlformats.org/officeDocument/2006/relationships/hyperlink" Target="http://www.acf.hhs.gov/programs/ocs/programs/ced" TargetMode="Externa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hyperlink" Target="https://www.aliem.com/2011/08/em-rap-educators-podcast-how-to-get/"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mailto:Daniel.Upham@sba.gov"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hyperlink" Target="https://home.treasury.gov/policy-issues/small-business-programs/state-small-business-credit-initiative-ssbci"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B607B814-B978-AF44-8392-493048142B3E}"/>
              </a:ext>
            </a:extLst>
          </p:cNvPr>
          <p:cNvSpPr txBox="1">
            <a:spLocks/>
          </p:cNvSpPr>
          <p:nvPr/>
        </p:nvSpPr>
        <p:spPr>
          <a:xfrm>
            <a:off x="6689901" y="4535857"/>
            <a:ext cx="3674248" cy="124182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a:buNone/>
              <a:defRPr sz="2400" kern="1200">
                <a:solidFill>
                  <a:schemeClr val="bg1">
                    <a:lumMod val="65000"/>
                  </a:schemeClr>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endParaRPr lang="en-US" sz="1800" dirty="0">
              <a:solidFill>
                <a:schemeClr val="bg1"/>
              </a:solidFill>
            </a:endParaRPr>
          </a:p>
        </p:txBody>
      </p:sp>
    </p:spTree>
    <p:extLst>
      <p:ext uri="{BB962C8B-B14F-4D97-AF65-F5344CB8AC3E}">
        <p14:creationId xmlns:p14="http://schemas.microsoft.com/office/powerpoint/2010/main" val="2447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4030374A-DB09-43E2-A5B6-8619EB0DE055}"/>
              </a:ext>
            </a:extLst>
          </p:cNvPr>
          <p:cNvCxnSpPr>
            <a:cxnSpLocks/>
          </p:cNvCxnSpPr>
          <p:nvPr/>
        </p:nvCxnSpPr>
        <p:spPr>
          <a:xfrm>
            <a:off x="8081319" y="2652217"/>
            <a:ext cx="3192848" cy="0"/>
          </a:xfrm>
          <a:prstGeom prst="line">
            <a:avLst/>
          </a:prstGeom>
          <a:ln w="57150">
            <a:solidFill>
              <a:srgbClr val="E7D468"/>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975053E-B203-4D65-8869-9FAF74A5A4F3}"/>
              </a:ext>
            </a:extLst>
          </p:cNvPr>
          <p:cNvCxnSpPr>
            <a:cxnSpLocks/>
          </p:cNvCxnSpPr>
          <p:nvPr/>
        </p:nvCxnSpPr>
        <p:spPr>
          <a:xfrm>
            <a:off x="8655589" y="4559276"/>
            <a:ext cx="1971220" cy="0"/>
          </a:xfrm>
          <a:prstGeom prst="line">
            <a:avLst/>
          </a:prstGeom>
          <a:ln w="57150">
            <a:solidFill>
              <a:srgbClr val="E7D468"/>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7981283-6104-4958-90EC-C7A0E6D8A8E8}"/>
              </a:ext>
            </a:extLst>
          </p:cNvPr>
          <p:cNvCxnSpPr>
            <a:cxnSpLocks/>
          </p:cNvCxnSpPr>
          <p:nvPr/>
        </p:nvCxnSpPr>
        <p:spPr>
          <a:xfrm>
            <a:off x="4248346" y="2704271"/>
            <a:ext cx="1971220" cy="0"/>
          </a:xfrm>
          <a:prstGeom prst="line">
            <a:avLst/>
          </a:prstGeom>
          <a:ln w="57150">
            <a:solidFill>
              <a:srgbClr val="E7D468"/>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CCD3FF5-9A37-488D-ACF8-590EF89D83F7}"/>
              </a:ext>
            </a:extLst>
          </p:cNvPr>
          <p:cNvCxnSpPr>
            <a:cxnSpLocks/>
          </p:cNvCxnSpPr>
          <p:nvPr/>
        </p:nvCxnSpPr>
        <p:spPr>
          <a:xfrm>
            <a:off x="4248346" y="2943168"/>
            <a:ext cx="780854" cy="0"/>
          </a:xfrm>
          <a:prstGeom prst="line">
            <a:avLst/>
          </a:prstGeom>
          <a:ln w="57150">
            <a:solidFill>
              <a:srgbClr val="E7D468"/>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888C3A9-49FE-45FB-9A2D-4062AE8977CA}"/>
              </a:ext>
            </a:extLst>
          </p:cNvPr>
          <p:cNvCxnSpPr>
            <a:cxnSpLocks/>
          </p:cNvCxnSpPr>
          <p:nvPr/>
        </p:nvCxnSpPr>
        <p:spPr>
          <a:xfrm>
            <a:off x="4248346" y="4479525"/>
            <a:ext cx="1608757" cy="0"/>
          </a:xfrm>
          <a:prstGeom prst="line">
            <a:avLst/>
          </a:prstGeom>
          <a:ln w="57150">
            <a:solidFill>
              <a:srgbClr val="E7D468"/>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idx="4294967295"/>
          </p:nvPr>
        </p:nvSpPr>
        <p:spPr>
          <a:xfrm>
            <a:off x="577244" y="282964"/>
            <a:ext cx="10512425" cy="588642"/>
          </a:xfrm>
        </p:spPr>
        <p:txBody>
          <a:bodyPr anchor="t" anchorCtr="0">
            <a:normAutofit fontScale="90000"/>
          </a:bodyPr>
          <a:lstStyle/>
          <a:p>
            <a:r>
              <a:rPr lang="en-US" sz="4000" b="1" dirty="0">
                <a:solidFill>
                  <a:srgbClr val="164861"/>
                </a:solidFill>
                <a:latin typeface="+mn-lt"/>
              </a:rPr>
              <a:t>Brief Recap of SSBCI (2 of 2): Program Overview</a:t>
            </a:r>
            <a:endParaRPr lang="en-US" sz="1800" b="1" dirty="0"/>
          </a:p>
        </p:txBody>
      </p:sp>
      <p:sp>
        <p:nvSpPr>
          <p:cNvPr id="21" name="object 3">
            <a:extLst>
              <a:ext uri="{FF2B5EF4-FFF2-40B4-BE49-F238E27FC236}">
                <a16:creationId xmlns:a16="http://schemas.microsoft.com/office/drawing/2014/main" id="{0819DB52-2047-4D44-9C15-09AB4CEED138}"/>
              </a:ext>
            </a:extLst>
          </p:cNvPr>
          <p:cNvSpPr txBox="1"/>
          <p:nvPr/>
        </p:nvSpPr>
        <p:spPr>
          <a:xfrm>
            <a:off x="709154" y="871606"/>
            <a:ext cx="11266536" cy="827791"/>
          </a:xfrm>
          <a:prstGeom prst="rect">
            <a:avLst/>
          </a:prstGeom>
        </p:spPr>
        <p:txBody>
          <a:bodyPr vert="horz" wrap="square" lIns="0" tIns="12065" rIns="0" bIns="0" rtlCol="0">
            <a:spAutoFit/>
          </a:bodyPr>
          <a:lstStyle/>
          <a:p>
            <a:pPr marL="12065">
              <a:spcAft>
                <a:spcPts val="600"/>
              </a:spcAft>
              <a:tabLst>
                <a:tab pos="241300" algn="l"/>
                <a:tab pos="241935" algn="l"/>
              </a:tabLst>
            </a:pPr>
            <a:r>
              <a:rPr lang="en-US" sz="1600" spc="-5" dirty="0">
                <a:solidFill>
                  <a:srgbClr val="164861"/>
                </a:solidFill>
              </a:rPr>
              <a:t>SSBCI financing programs provide targeted support to small businesses through leveraging jurisdiction-specific knowledge of local business needs, leveraging responsible local financing partners, and complementing existing state and local programs.</a:t>
            </a:r>
          </a:p>
          <a:p>
            <a:pPr marL="926465" lvl="2">
              <a:spcAft>
                <a:spcPts val="600"/>
              </a:spcAft>
              <a:tabLst>
                <a:tab pos="241300" algn="l"/>
                <a:tab pos="241935" algn="l"/>
              </a:tabLst>
            </a:pPr>
            <a:endParaRPr lang="en-US" sz="1600" spc="-5" dirty="0">
              <a:solidFill>
                <a:srgbClr val="164861"/>
              </a:solidFill>
              <a:cs typeface="Gill Sans MT"/>
            </a:endParaRPr>
          </a:p>
        </p:txBody>
      </p:sp>
      <p:sp>
        <p:nvSpPr>
          <p:cNvPr id="26" name="object 3">
            <a:extLst>
              <a:ext uri="{FF2B5EF4-FFF2-40B4-BE49-F238E27FC236}">
                <a16:creationId xmlns:a16="http://schemas.microsoft.com/office/drawing/2014/main" id="{65061D9B-D41A-4D93-9A79-04BE1FD5DCFF}"/>
              </a:ext>
            </a:extLst>
          </p:cNvPr>
          <p:cNvSpPr txBox="1"/>
          <p:nvPr/>
        </p:nvSpPr>
        <p:spPr>
          <a:xfrm>
            <a:off x="283720" y="1711536"/>
            <a:ext cx="2853235" cy="258404"/>
          </a:xfrm>
          <a:prstGeom prst="rect">
            <a:avLst/>
          </a:prstGeom>
          <a:solidFill>
            <a:srgbClr val="164861"/>
          </a:solidFill>
          <a:ln w="19050">
            <a:solidFill>
              <a:srgbClr val="164861"/>
            </a:solidFill>
          </a:ln>
        </p:spPr>
        <p:txBody>
          <a:bodyPr vert="horz" wrap="square" lIns="0" tIns="12065" rIns="0" bIns="0" rtlCol="0">
            <a:spAutoFit/>
          </a:bodyPr>
          <a:lstStyle/>
          <a:p>
            <a:pPr marL="12065" algn="ctr">
              <a:spcAft>
                <a:spcPts val="600"/>
              </a:spcAft>
              <a:tabLst>
                <a:tab pos="241300" algn="l"/>
                <a:tab pos="241935" algn="l"/>
              </a:tabLst>
            </a:pPr>
            <a:r>
              <a:rPr lang="en-US" sz="1600" b="1" spc="-5" dirty="0">
                <a:solidFill>
                  <a:schemeClr val="bg1"/>
                </a:solidFill>
                <a:cs typeface="Gill Sans MT"/>
              </a:rPr>
              <a:t>Small business financing barriers</a:t>
            </a:r>
          </a:p>
        </p:txBody>
      </p:sp>
      <p:sp>
        <p:nvSpPr>
          <p:cNvPr id="28" name="Rectangle 27">
            <a:extLst>
              <a:ext uri="{FF2B5EF4-FFF2-40B4-BE49-F238E27FC236}">
                <a16:creationId xmlns:a16="http://schemas.microsoft.com/office/drawing/2014/main" id="{69634A51-FB74-4621-9973-67D5E8D47D6E}"/>
              </a:ext>
            </a:extLst>
          </p:cNvPr>
          <p:cNvSpPr/>
          <p:nvPr/>
        </p:nvSpPr>
        <p:spPr>
          <a:xfrm>
            <a:off x="283720" y="2123616"/>
            <a:ext cx="2853235" cy="4173947"/>
          </a:xfrm>
          <a:prstGeom prst="rect">
            <a:avLst/>
          </a:prstGeom>
          <a:noFill/>
          <a:ln w="19050">
            <a:solidFill>
              <a:srgbClr val="E7D4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D5EEE1D2-2AAF-4174-B319-12E885389B4E}"/>
              </a:ext>
            </a:extLst>
          </p:cNvPr>
          <p:cNvSpPr txBox="1"/>
          <p:nvPr/>
        </p:nvSpPr>
        <p:spPr>
          <a:xfrm>
            <a:off x="330984" y="2124606"/>
            <a:ext cx="2853235" cy="4029308"/>
          </a:xfrm>
          <a:prstGeom prst="rect">
            <a:avLst/>
          </a:prstGeom>
          <a:noFill/>
        </p:spPr>
        <p:txBody>
          <a:bodyPr wrap="square">
            <a:spAutoFit/>
          </a:bodyPr>
          <a:lstStyle/>
          <a:p>
            <a:pPr marL="297815" lvl="1" indent="-285750">
              <a:lnSpc>
                <a:spcPct val="100000"/>
              </a:lnSpc>
              <a:spcBef>
                <a:spcPts val="850"/>
              </a:spcBef>
              <a:spcAft>
                <a:spcPts val="300"/>
              </a:spcAft>
              <a:buFont typeface="Arial" panose="020B0604020202020204" pitchFamily="34" charset="0"/>
              <a:buChar char="•"/>
              <a:tabLst>
                <a:tab pos="241300" algn="l"/>
                <a:tab pos="241935" algn="l"/>
              </a:tabLst>
            </a:pPr>
            <a:r>
              <a:rPr lang="en-US" sz="1500" spc="-5" dirty="0">
                <a:solidFill>
                  <a:srgbClr val="164861"/>
                </a:solidFill>
              </a:rPr>
              <a:t>Lack of collateral</a:t>
            </a:r>
          </a:p>
          <a:p>
            <a:pPr marL="285750" lvl="1" indent="-285750">
              <a:lnSpc>
                <a:spcPct val="100000"/>
              </a:lnSpc>
              <a:spcBef>
                <a:spcPts val="840"/>
              </a:spcBef>
              <a:spcAft>
                <a:spcPts val="300"/>
              </a:spcAft>
              <a:buFont typeface="Arial" panose="020B0604020202020204" pitchFamily="34" charset="0"/>
              <a:buChar char="•"/>
              <a:tabLst>
                <a:tab pos="241300" algn="l"/>
                <a:tab pos="241935" algn="l"/>
              </a:tabLst>
            </a:pPr>
            <a:r>
              <a:rPr lang="en-US" sz="1500" spc="-5" dirty="0">
                <a:solidFill>
                  <a:srgbClr val="164861"/>
                </a:solidFill>
              </a:rPr>
              <a:t>Short credit or operating history</a:t>
            </a:r>
          </a:p>
          <a:p>
            <a:pPr marL="285750" lvl="1" indent="-285750">
              <a:lnSpc>
                <a:spcPct val="100000"/>
              </a:lnSpc>
              <a:spcBef>
                <a:spcPts val="840"/>
              </a:spcBef>
              <a:spcAft>
                <a:spcPts val="300"/>
              </a:spcAft>
              <a:buFont typeface="Arial" panose="020B0604020202020204" pitchFamily="34" charset="0"/>
              <a:buChar char="•"/>
              <a:tabLst>
                <a:tab pos="241300" algn="l"/>
                <a:tab pos="241935" algn="l"/>
              </a:tabLst>
            </a:pPr>
            <a:r>
              <a:rPr lang="en-US" sz="1500" spc="-5" dirty="0">
                <a:solidFill>
                  <a:srgbClr val="164861"/>
                </a:solidFill>
              </a:rPr>
              <a:t>Loan requests that are for amounts that are too small for many private lenders</a:t>
            </a:r>
          </a:p>
          <a:p>
            <a:pPr marL="285750" lvl="1" indent="-285750">
              <a:lnSpc>
                <a:spcPct val="100000"/>
              </a:lnSpc>
              <a:spcBef>
                <a:spcPts val="840"/>
              </a:spcBef>
              <a:spcAft>
                <a:spcPts val="300"/>
              </a:spcAft>
              <a:buFont typeface="Arial" panose="020B0604020202020204" pitchFamily="34" charset="0"/>
              <a:buChar char="•"/>
              <a:tabLst>
                <a:tab pos="241300" algn="l"/>
                <a:tab pos="241935" algn="l"/>
              </a:tabLst>
            </a:pPr>
            <a:r>
              <a:rPr lang="en-US" sz="1500" spc="-5" dirty="0">
                <a:solidFill>
                  <a:srgbClr val="164861"/>
                </a:solidFill>
              </a:rPr>
              <a:t>COVID-19 impacts on revenues and supply chain disruptions</a:t>
            </a:r>
          </a:p>
          <a:p>
            <a:pPr marL="285750" lvl="1" indent="-285750">
              <a:lnSpc>
                <a:spcPct val="100000"/>
              </a:lnSpc>
              <a:spcBef>
                <a:spcPts val="840"/>
              </a:spcBef>
              <a:spcAft>
                <a:spcPts val="300"/>
              </a:spcAft>
              <a:buFont typeface="Arial" panose="020B0604020202020204" pitchFamily="34" charset="0"/>
              <a:buChar char="•"/>
              <a:tabLst>
                <a:tab pos="241300" algn="l"/>
                <a:tab pos="241935" algn="l"/>
              </a:tabLst>
            </a:pPr>
            <a:r>
              <a:rPr lang="en-US" sz="1500" spc="-5" dirty="0">
                <a:solidFill>
                  <a:srgbClr val="164861"/>
                </a:solidFill>
              </a:rPr>
              <a:t>Located in an underserved community or part of group historically disadvantaged from accessing capital</a:t>
            </a:r>
          </a:p>
          <a:p>
            <a:pPr marL="285750" lvl="1" indent="-285750">
              <a:lnSpc>
                <a:spcPct val="100000"/>
              </a:lnSpc>
              <a:spcBef>
                <a:spcPts val="840"/>
              </a:spcBef>
              <a:spcAft>
                <a:spcPts val="300"/>
              </a:spcAft>
              <a:buFont typeface="Arial" panose="020B0604020202020204" pitchFamily="34" charset="0"/>
              <a:buChar char="•"/>
              <a:tabLst>
                <a:tab pos="241300" algn="l"/>
                <a:tab pos="241935" algn="l"/>
              </a:tabLst>
            </a:pPr>
            <a:r>
              <a:rPr lang="en-US" sz="1500" spc="-5" dirty="0">
                <a:solidFill>
                  <a:srgbClr val="164861"/>
                </a:solidFill>
              </a:rPr>
              <a:t>Seeking scarce early-stage equity capital</a:t>
            </a:r>
          </a:p>
        </p:txBody>
      </p:sp>
      <p:grpSp>
        <p:nvGrpSpPr>
          <p:cNvPr id="6" name="Group 5">
            <a:extLst>
              <a:ext uri="{FF2B5EF4-FFF2-40B4-BE49-F238E27FC236}">
                <a16:creationId xmlns:a16="http://schemas.microsoft.com/office/drawing/2014/main" id="{455EED8E-6890-4C13-B447-35CABCD6A95A}"/>
              </a:ext>
            </a:extLst>
          </p:cNvPr>
          <p:cNvGrpSpPr/>
          <p:nvPr/>
        </p:nvGrpSpPr>
        <p:grpSpPr>
          <a:xfrm>
            <a:off x="3828253" y="1711536"/>
            <a:ext cx="2853235" cy="4586027"/>
            <a:chOff x="4270700" y="1932759"/>
            <a:chExt cx="2853235" cy="4586027"/>
          </a:xfrm>
        </p:grpSpPr>
        <p:sp>
          <p:nvSpPr>
            <p:cNvPr id="40" name="object 3">
              <a:extLst>
                <a:ext uri="{FF2B5EF4-FFF2-40B4-BE49-F238E27FC236}">
                  <a16:creationId xmlns:a16="http://schemas.microsoft.com/office/drawing/2014/main" id="{62C4BFAD-B720-42B6-A3B6-E314814D4BDE}"/>
                </a:ext>
              </a:extLst>
            </p:cNvPr>
            <p:cNvSpPr txBox="1"/>
            <p:nvPr/>
          </p:nvSpPr>
          <p:spPr>
            <a:xfrm>
              <a:off x="4270700" y="1932759"/>
              <a:ext cx="2853235" cy="258404"/>
            </a:xfrm>
            <a:prstGeom prst="rect">
              <a:avLst/>
            </a:prstGeom>
            <a:solidFill>
              <a:srgbClr val="164861"/>
            </a:solidFill>
            <a:ln w="19050">
              <a:solidFill>
                <a:srgbClr val="164861"/>
              </a:solidFill>
            </a:ln>
          </p:spPr>
          <p:txBody>
            <a:bodyPr vert="horz" wrap="square" lIns="0" tIns="12065" rIns="0" bIns="0" rtlCol="0">
              <a:spAutoFit/>
            </a:bodyPr>
            <a:lstStyle/>
            <a:p>
              <a:pPr marL="12065" algn="ctr">
                <a:spcAft>
                  <a:spcPts val="600"/>
                </a:spcAft>
                <a:tabLst>
                  <a:tab pos="241300" algn="l"/>
                  <a:tab pos="241935" algn="l"/>
                </a:tabLst>
              </a:pPr>
              <a:r>
                <a:rPr lang="en-US" sz="1600" b="1" spc="-5" dirty="0">
                  <a:solidFill>
                    <a:schemeClr val="bg1"/>
                  </a:solidFill>
                  <a:cs typeface="Gill Sans MT"/>
                </a:rPr>
                <a:t>SSBCI Provides…</a:t>
              </a:r>
            </a:p>
          </p:txBody>
        </p:sp>
        <p:sp>
          <p:nvSpPr>
            <p:cNvPr id="41" name="Rectangle 40">
              <a:extLst>
                <a:ext uri="{FF2B5EF4-FFF2-40B4-BE49-F238E27FC236}">
                  <a16:creationId xmlns:a16="http://schemas.microsoft.com/office/drawing/2014/main" id="{97BA34A0-4679-43E5-AA2A-A3E53D18A138}"/>
                </a:ext>
              </a:extLst>
            </p:cNvPr>
            <p:cNvSpPr/>
            <p:nvPr/>
          </p:nvSpPr>
          <p:spPr>
            <a:xfrm>
              <a:off x="4270700" y="2344839"/>
              <a:ext cx="2853235" cy="4173947"/>
            </a:xfrm>
            <a:prstGeom prst="rect">
              <a:avLst/>
            </a:prstGeom>
            <a:noFill/>
            <a:ln w="19050">
              <a:solidFill>
                <a:srgbClr val="E7D4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D2572BDB-6A3F-4A09-8A8A-97616BF0FADA}"/>
                </a:ext>
              </a:extLst>
            </p:cNvPr>
            <p:cNvSpPr txBox="1"/>
            <p:nvPr/>
          </p:nvSpPr>
          <p:spPr>
            <a:xfrm>
              <a:off x="4353639" y="2702198"/>
              <a:ext cx="2641661" cy="3734356"/>
            </a:xfrm>
            <a:prstGeom prst="rect">
              <a:avLst/>
            </a:prstGeom>
            <a:noFill/>
          </p:spPr>
          <p:txBody>
            <a:bodyPr wrap="square">
              <a:spAutoFit/>
            </a:bodyPr>
            <a:lstStyle/>
            <a:p>
              <a:pPr marL="285750" marR="233045" lvl="1" indent="-285750">
                <a:spcBef>
                  <a:spcPts val="840"/>
                </a:spcBef>
                <a:spcAft>
                  <a:spcPts val="600"/>
                </a:spcAft>
                <a:buFont typeface="Arial" panose="020B0604020202020204" pitchFamily="34" charset="0"/>
                <a:buChar char="•"/>
                <a:tabLst>
                  <a:tab pos="241300" algn="l"/>
                  <a:tab pos="241935" algn="l"/>
                </a:tabLst>
              </a:pPr>
              <a:r>
                <a:rPr lang="en-US" sz="1500" b="1" spc="-5" dirty="0">
                  <a:solidFill>
                    <a:srgbClr val="164861"/>
                  </a:solidFill>
                </a:rPr>
                <a:t>Small business financing programs</a:t>
              </a:r>
              <a:r>
                <a:rPr lang="en-US" sz="1500" spc="-5" dirty="0">
                  <a:solidFill>
                    <a:srgbClr val="164861"/>
                  </a:solidFill>
                </a:rPr>
                <a:t>, which include capital access programs, loan participations, loan guarantees, collateral  support, and VC programs.</a:t>
              </a:r>
            </a:p>
            <a:p>
              <a:pPr marL="285750" marR="66675" lvl="1" indent="-285750">
                <a:spcBef>
                  <a:spcPts val="840"/>
                </a:spcBef>
                <a:spcAft>
                  <a:spcPts val="600"/>
                </a:spcAft>
                <a:buFont typeface="Arial" panose="020B0604020202020204" pitchFamily="34" charset="0"/>
                <a:buChar char="•"/>
                <a:tabLst>
                  <a:tab pos="241300" algn="l"/>
                  <a:tab pos="241935" algn="l"/>
                </a:tabLst>
              </a:pPr>
              <a:r>
                <a:rPr lang="en-US" sz="1500" b="1" spc="-5" dirty="0">
                  <a:solidFill>
                    <a:srgbClr val="164861"/>
                  </a:solidFill>
                </a:rPr>
                <a:t>Technical assistance </a:t>
              </a:r>
              <a:r>
                <a:rPr lang="en-US" sz="1500" spc="-5" dirty="0">
                  <a:solidFill>
                    <a:srgbClr val="164861"/>
                  </a:solidFill>
                </a:rPr>
                <a:t>in the form of legal, accounting, and financial advisory services to certain small businesses applying for support  under SSBCI capital programs and other government programs.</a:t>
              </a:r>
            </a:p>
          </p:txBody>
        </p:sp>
      </p:grpSp>
      <p:sp>
        <p:nvSpPr>
          <p:cNvPr id="44" name="object 3">
            <a:extLst>
              <a:ext uri="{FF2B5EF4-FFF2-40B4-BE49-F238E27FC236}">
                <a16:creationId xmlns:a16="http://schemas.microsoft.com/office/drawing/2014/main" id="{5CFFB908-E135-4549-B037-3CD50A177859}"/>
              </a:ext>
            </a:extLst>
          </p:cNvPr>
          <p:cNvSpPr txBox="1"/>
          <p:nvPr/>
        </p:nvSpPr>
        <p:spPr>
          <a:xfrm>
            <a:off x="7394495" y="1719062"/>
            <a:ext cx="4540441" cy="258404"/>
          </a:xfrm>
          <a:prstGeom prst="rect">
            <a:avLst/>
          </a:prstGeom>
          <a:solidFill>
            <a:srgbClr val="164861"/>
          </a:solidFill>
          <a:ln w="19050">
            <a:solidFill>
              <a:srgbClr val="164861"/>
            </a:solidFill>
          </a:ln>
        </p:spPr>
        <p:txBody>
          <a:bodyPr vert="horz" wrap="square" lIns="0" tIns="12065" rIns="0" bIns="0" rtlCol="0">
            <a:spAutoFit/>
          </a:bodyPr>
          <a:lstStyle/>
          <a:p>
            <a:pPr marL="12065" algn="ctr">
              <a:spcAft>
                <a:spcPts val="600"/>
              </a:spcAft>
              <a:tabLst>
                <a:tab pos="241300" algn="l"/>
                <a:tab pos="241935" algn="l"/>
              </a:tabLst>
            </a:pPr>
            <a:r>
              <a:rPr lang="en-US" sz="1600" b="1" spc="-5" dirty="0">
                <a:solidFill>
                  <a:schemeClr val="bg1"/>
                </a:solidFill>
                <a:cs typeface="Gill Sans MT"/>
              </a:rPr>
              <a:t>Eligible jurisdictions direct capital…</a:t>
            </a:r>
          </a:p>
        </p:txBody>
      </p:sp>
      <p:sp>
        <p:nvSpPr>
          <p:cNvPr id="45" name="Rectangle 44">
            <a:extLst>
              <a:ext uri="{FF2B5EF4-FFF2-40B4-BE49-F238E27FC236}">
                <a16:creationId xmlns:a16="http://schemas.microsoft.com/office/drawing/2014/main" id="{29210BA6-1B4E-433C-898E-E9A5664B4E17}"/>
              </a:ext>
            </a:extLst>
          </p:cNvPr>
          <p:cNvSpPr/>
          <p:nvPr/>
        </p:nvSpPr>
        <p:spPr>
          <a:xfrm>
            <a:off x="7394495" y="2132300"/>
            <a:ext cx="4551699" cy="4173947"/>
          </a:xfrm>
          <a:prstGeom prst="rect">
            <a:avLst/>
          </a:prstGeom>
          <a:noFill/>
          <a:ln w="19050">
            <a:solidFill>
              <a:srgbClr val="E7D4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1BFE9E94-3E83-4D3C-9ED0-14A80C3E84B8}"/>
              </a:ext>
            </a:extLst>
          </p:cNvPr>
          <p:cNvSpPr txBox="1"/>
          <p:nvPr/>
        </p:nvSpPr>
        <p:spPr>
          <a:xfrm>
            <a:off x="7394494" y="2139948"/>
            <a:ext cx="4551699" cy="313351"/>
          </a:xfrm>
          <a:prstGeom prst="rect">
            <a:avLst/>
          </a:prstGeom>
          <a:noFill/>
        </p:spPr>
        <p:txBody>
          <a:bodyPr wrap="square">
            <a:spAutoFit/>
          </a:bodyPr>
          <a:lstStyle/>
          <a:p>
            <a:pPr marL="12065" lvl="1" algn="ctr">
              <a:lnSpc>
                <a:spcPct val="100000"/>
              </a:lnSpc>
              <a:spcBef>
                <a:spcPts val="850"/>
              </a:spcBef>
              <a:spcAft>
                <a:spcPts val="600"/>
              </a:spcAft>
              <a:tabLst>
                <a:tab pos="241300" algn="l"/>
                <a:tab pos="241935" algn="l"/>
              </a:tabLst>
            </a:pPr>
            <a:r>
              <a:rPr lang="en-US" sz="1400" i="1" spc="-5" dirty="0">
                <a:solidFill>
                  <a:srgbClr val="164861"/>
                </a:solidFill>
              </a:rPr>
              <a:t>…within broad federal parameters for:</a:t>
            </a:r>
          </a:p>
        </p:txBody>
      </p:sp>
      <p:sp>
        <p:nvSpPr>
          <p:cNvPr id="48" name="TextBox 47">
            <a:extLst>
              <a:ext uri="{FF2B5EF4-FFF2-40B4-BE49-F238E27FC236}">
                <a16:creationId xmlns:a16="http://schemas.microsoft.com/office/drawing/2014/main" id="{1E051E04-52CA-4380-B68B-FED3B0113297}"/>
              </a:ext>
            </a:extLst>
          </p:cNvPr>
          <p:cNvSpPr txBox="1"/>
          <p:nvPr/>
        </p:nvSpPr>
        <p:spPr>
          <a:xfrm>
            <a:off x="7490913" y="2436674"/>
            <a:ext cx="4551699" cy="3842077"/>
          </a:xfrm>
          <a:prstGeom prst="rect">
            <a:avLst/>
          </a:prstGeom>
          <a:noFill/>
        </p:spPr>
        <p:txBody>
          <a:bodyPr wrap="square">
            <a:spAutoFit/>
          </a:bodyPr>
          <a:lstStyle/>
          <a:p>
            <a:pPr marL="0" marR="233045" lvl="1" algn="ctr">
              <a:spcBef>
                <a:spcPts val="840"/>
              </a:spcBef>
              <a:spcAft>
                <a:spcPts val="600"/>
              </a:spcAft>
              <a:tabLst>
                <a:tab pos="241300" algn="l"/>
                <a:tab pos="241935" algn="l"/>
              </a:tabLst>
            </a:pPr>
            <a:r>
              <a:rPr lang="en-US" sz="1500" b="1" spc="-5" dirty="0">
                <a:solidFill>
                  <a:srgbClr val="164861"/>
                </a:solidFill>
              </a:rPr>
              <a:t>Other Credit Support Programs (OCSPs)</a:t>
            </a:r>
          </a:p>
          <a:p>
            <a:pPr marL="285750" marR="233045" lvl="1" indent="-285750">
              <a:spcBef>
                <a:spcPts val="200"/>
              </a:spcBef>
              <a:spcAft>
                <a:spcPts val="200"/>
              </a:spcAft>
              <a:buFont typeface="Arial" panose="020B0604020202020204" pitchFamily="34" charset="0"/>
              <a:buChar char="•"/>
              <a:tabLst>
                <a:tab pos="241300" algn="l"/>
                <a:tab pos="241935" algn="l"/>
              </a:tabLst>
            </a:pPr>
            <a:r>
              <a:rPr lang="en-US" sz="1500" spc="-5" dirty="0">
                <a:solidFill>
                  <a:srgbClr val="164861"/>
                </a:solidFill>
              </a:rPr>
              <a:t>Small businesses receiving support must have </a:t>
            </a:r>
            <a:r>
              <a:rPr lang="en-US" sz="1500" b="1" spc="-5" dirty="0">
                <a:solidFill>
                  <a:srgbClr val="164861"/>
                </a:solidFill>
              </a:rPr>
              <a:t>no more than 750 employees</a:t>
            </a:r>
            <a:r>
              <a:rPr lang="en-US" sz="1500" spc="-5" dirty="0">
                <a:solidFill>
                  <a:srgbClr val="164861"/>
                </a:solidFill>
              </a:rPr>
              <a:t>, with jurisdictions targeting an average size of 500 employees or less</a:t>
            </a:r>
            <a:endParaRPr lang="en-US" sz="1500" b="1" spc="-5" dirty="0">
              <a:solidFill>
                <a:srgbClr val="164861"/>
              </a:solidFill>
            </a:endParaRPr>
          </a:p>
          <a:p>
            <a:pPr marL="285750" marR="233045" lvl="1" indent="-285750">
              <a:spcBef>
                <a:spcPts val="200"/>
              </a:spcBef>
              <a:spcAft>
                <a:spcPts val="200"/>
              </a:spcAft>
              <a:buFont typeface="Arial" panose="020B0604020202020204" pitchFamily="34" charset="0"/>
              <a:buChar char="•"/>
              <a:tabLst>
                <a:tab pos="241300" algn="l"/>
                <a:tab pos="241935" algn="l"/>
              </a:tabLst>
            </a:pPr>
            <a:r>
              <a:rPr lang="en-US" sz="1500" spc="-5" dirty="0">
                <a:solidFill>
                  <a:srgbClr val="164861"/>
                </a:solidFill>
              </a:rPr>
              <a:t>Each transaction </a:t>
            </a:r>
            <a:r>
              <a:rPr lang="en-US" sz="1500" b="1" spc="-5" dirty="0">
                <a:solidFill>
                  <a:srgbClr val="164861"/>
                </a:solidFill>
              </a:rPr>
              <a:t>can’t exceed $20M </a:t>
            </a:r>
            <a:r>
              <a:rPr lang="en-US" sz="1500" spc="-5" dirty="0">
                <a:solidFill>
                  <a:srgbClr val="164861"/>
                </a:solidFill>
              </a:rPr>
              <a:t>and the OCSP must target transactions with an </a:t>
            </a:r>
            <a:r>
              <a:rPr lang="en-US" sz="1500" b="1" spc="-5" dirty="0">
                <a:solidFill>
                  <a:srgbClr val="164861"/>
                </a:solidFill>
              </a:rPr>
              <a:t>average size of $5M or less</a:t>
            </a:r>
          </a:p>
          <a:p>
            <a:pPr marL="0" marR="233045" lvl="1" algn="ctr">
              <a:spcBef>
                <a:spcPts val="840"/>
              </a:spcBef>
              <a:spcAft>
                <a:spcPts val="600"/>
              </a:spcAft>
              <a:tabLst>
                <a:tab pos="241300" algn="l"/>
                <a:tab pos="241935" algn="l"/>
              </a:tabLst>
            </a:pPr>
            <a:r>
              <a:rPr lang="en-US" sz="1500" b="1" spc="-5" dirty="0">
                <a:solidFill>
                  <a:srgbClr val="164861"/>
                </a:solidFill>
              </a:rPr>
              <a:t>Capital Access Programs</a:t>
            </a:r>
          </a:p>
          <a:p>
            <a:pPr marL="285750" marR="233045" lvl="1" indent="-285750">
              <a:spcBef>
                <a:spcPts val="200"/>
              </a:spcBef>
              <a:spcAft>
                <a:spcPts val="200"/>
              </a:spcAft>
              <a:buFont typeface="Arial" panose="020B0604020202020204" pitchFamily="34" charset="0"/>
              <a:buChar char="•"/>
              <a:tabLst>
                <a:tab pos="241300" algn="l"/>
                <a:tab pos="241935" algn="l"/>
              </a:tabLst>
            </a:pPr>
            <a:r>
              <a:rPr lang="en-US" sz="1500" spc="-5" dirty="0">
                <a:solidFill>
                  <a:srgbClr val="164861"/>
                </a:solidFill>
              </a:rPr>
              <a:t>Small businesses receiving support must have </a:t>
            </a:r>
            <a:r>
              <a:rPr lang="en-US" sz="1500" b="1" spc="-5" dirty="0">
                <a:solidFill>
                  <a:srgbClr val="164861"/>
                </a:solidFill>
              </a:rPr>
              <a:t>no more than 500 employees</a:t>
            </a:r>
          </a:p>
          <a:p>
            <a:pPr marL="285750" marR="233045" lvl="1" indent="-285750">
              <a:spcBef>
                <a:spcPts val="200"/>
              </a:spcBef>
              <a:spcAft>
                <a:spcPts val="200"/>
              </a:spcAft>
              <a:buFont typeface="Arial" panose="020B0604020202020204" pitchFamily="34" charset="0"/>
              <a:buChar char="•"/>
              <a:tabLst>
                <a:tab pos="241300" algn="l"/>
                <a:tab pos="241935" algn="l"/>
              </a:tabLst>
            </a:pPr>
            <a:r>
              <a:rPr lang="en-US" sz="1500" spc="-5" dirty="0">
                <a:solidFill>
                  <a:srgbClr val="164861"/>
                </a:solidFill>
              </a:rPr>
              <a:t>Each loan </a:t>
            </a:r>
            <a:r>
              <a:rPr lang="en-US" sz="1500" b="1" spc="-5" dirty="0">
                <a:solidFill>
                  <a:srgbClr val="164861"/>
                </a:solidFill>
              </a:rPr>
              <a:t>cannot exceed $5M</a:t>
            </a:r>
          </a:p>
          <a:p>
            <a:pPr marL="0" marR="66675" lvl="1" algn="ctr">
              <a:lnSpc>
                <a:spcPct val="100000"/>
              </a:lnSpc>
              <a:spcBef>
                <a:spcPts val="840"/>
              </a:spcBef>
              <a:spcAft>
                <a:spcPts val="600"/>
              </a:spcAft>
              <a:tabLst>
                <a:tab pos="241300" algn="l"/>
                <a:tab pos="241935" algn="l"/>
              </a:tabLst>
            </a:pPr>
            <a:r>
              <a:rPr lang="en-US" sz="1400" spc="-5" dirty="0">
                <a:solidFill>
                  <a:srgbClr val="164861"/>
                </a:solidFill>
              </a:rPr>
              <a:t>Lenders/investors must have a </a:t>
            </a:r>
            <a:r>
              <a:rPr lang="en-US" sz="1400" b="1" spc="-5" dirty="0">
                <a:solidFill>
                  <a:srgbClr val="164861"/>
                </a:solidFill>
              </a:rPr>
              <a:t>meaningful amount of their own capital at risk </a:t>
            </a:r>
            <a:r>
              <a:rPr lang="en-US" sz="1400" spc="-5" dirty="0">
                <a:solidFill>
                  <a:srgbClr val="164861"/>
                </a:solidFill>
              </a:rPr>
              <a:t>and the eligible jurisdiction must demonstrate a reasonable expectation of </a:t>
            </a:r>
            <a:r>
              <a:rPr lang="en-US" sz="1400" b="1" spc="-5" dirty="0">
                <a:solidFill>
                  <a:srgbClr val="164861"/>
                </a:solidFill>
              </a:rPr>
              <a:t>10:1 leverage*</a:t>
            </a:r>
            <a:r>
              <a:rPr lang="en-US" sz="1400" spc="-5" dirty="0">
                <a:solidFill>
                  <a:srgbClr val="164861"/>
                </a:solidFill>
              </a:rPr>
              <a:t>.</a:t>
            </a:r>
          </a:p>
        </p:txBody>
      </p:sp>
      <p:sp>
        <p:nvSpPr>
          <p:cNvPr id="49" name="Arrow: Chevron 48">
            <a:extLst>
              <a:ext uri="{FF2B5EF4-FFF2-40B4-BE49-F238E27FC236}">
                <a16:creationId xmlns:a16="http://schemas.microsoft.com/office/drawing/2014/main" id="{9BF8F33A-8F4C-4BDA-865A-4CBB9E0281C4}"/>
              </a:ext>
            </a:extLst>
          </p:cNvPr>
          <p:cNvSpPr/>
          <p:nvPr/>
        </p:nvSpPr>
        <p:spPr>
          <a:xfrm>
            <a:off x="6950848" y="2741343"/>
            <a:ext cx="174287" cy="2861013"/>
          </a:xfrm>
          <a:prstGeom prst="chevron">
            <a:avLst>
              <a:gd name="adj" fmla="val 93888"/>
            </a:avLst>
          </a:prstGeom>
          <a:solidFill>
            <a:srgbClr val="E7D468"/>
          </a:solidFill>
          <a:ln>
            <a:solidFill>
              <a:srgbClr val="1648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 name="Arrow: Chevron 49">
            <a:extLst>
              <a:ext uri="{FF2B5EF4-FFF2-40B4-BE49-F238E27FC236}">
                <a16:creationId xmlns:a16="http://schemas.microsoft.com/office/drawing/2014/main" id="{E948A6B0-909B-48DF-A55B-6FC01AD01A22}"/>
              </a:ext>
            </a:extLst>
          </p:cNvPr>
          <p:cNvSpPr/>
          <p:nvPr/>
        </p:nvSpPr>
        <p:spPr>
          <a:xfrm>
            <a:off x="3408718" y="2741342"/>
            <a:ext cx="174287" cy="2861013"/>
          </a:xfrm>
          <a:prstGeom prst="chevron">
            <a:avLst>
              <a:gd name="adj" fmla="val 93888"/>
            </a:avLst>
          </a:prstGeom>
          <a:solidFill>
            <a:srgbClr val="E7D468"/>
          </a:solidFill>
          <a:ln>
            <a:solidFill>
              <a:srgbClr val="1648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TextBox 16">
            <a:extLst>
              <a:ext uri="{FF2B5EF4-FFF2-40B4-BE49-F238E27FC236}">
                <a16:creationId xmlns:a16="http://schemas.microsoft.com/office/drawing/2014/main" id="{B6A537DC-40F9-44CB-95FD-0D76AFFDB33E}"/>
              </a:ext>
            </a:extLst>
          </p:cNvPr>
          <p:cNvSpPr txBox="1"/>
          <p:nvPr/>
        </p:nvSpPr>
        <p:spPr>
          <a:xfrm>
            <a:off x="3848210" y="2143312"/>
            <a:ext cx="2833277" cy="307777"/>
          </a:xfrm>
          <a:prstGeom prst="rect">
            <a:avLst/>
          </a:prstGeom>
          <a:noFill/>
        </p:spPr>
        <p:txBody>
          <a:bodyPr wrap="square">
            <a:spAutoFit/>
          </a:bodyPr>
          <a:lstStyle/>
          <a:p>
            <a:pPr marL="12065" lvl="1" algn="ctr">
              <a:lnSpc>
                <a:spcPct val="100000"/>
              </a:lnSpc>
              <a:spcBef>
                <a:spcPts val="850"/>
              </a:spcBef>
              <a:spcAft>
                <a:spcPts val="600"/>
              </a:spcAft>
              <a:tabLst>
                <a:tab pos="241300" algn="l"/>
                <a:tab pos="241935" algn="l"/>
              </a:tabLst>
            </a:pPr>
            <a:r>
              <a:rPr lang="en-US" sz="1400" i="1" spc="-5" dirty="0">
                <a:solidFill>
                  <a:srgbClr val="164861"/>
                </a:solidFill>
              </a:rPr>
              <a:t>…jurisdictions funding for</a:t>
            </a:r>
          </a:p>
        </p:txBody>
      </p:sp>
      <p:sp>
        <p:nvSpPr>
          <p:cNvPr id="19" name="TextBox 18">
            <a:extLst>
              <a:ext uri="{FF2B5EF4-FFF2-40B4-BE49-F238E27FC236}">
                <a16:creationId xmlns:a16="http://schemas.microsoft.com/office/drawing/2014/main" id="{5A37DCE2-5E84-45A5-83A0-577E31C83E65}"/>
              </a:ext>
            </a:extLst>
          </p:cNvPr>
          <p:cNvSpPr txBox="1"/>
          <p:nvPr/>
        </p:nvSpPr>
        <p:spPr>
          <a:xfrm>
            <a:off x="330985" y="6523737"/>
            <a:ext cx="11644706" cy="269304"/>
          </a:xfrm>
          <a:prstGeom prst="rect">
            <a:avLst/>
          </a:prstGeom>
          <a:noFill/>
        </p:spPr>
        <p:txBody>
          <a:bodyPr wrap="square">
            <a:spAutoFit/>
          </a:bodyPr>
          <a:lstStyle/>
          <a:p>
            <a:pPr marR="0" lvl="0">
              <a:spcBef>
                <a:spcPts val="0"/>
              </a:spcBef>
              <a:spcAft>
                <a:spcPts val="0"/>
              </a:spcAft>
            </a:pPr>
            <a:r>
              <a:rPr lang="en-US" sz="1150" i="1" spc="-5" dirty="0">
                <a:solidFill>
                  <a:srgbClr val="164861"/>
                </a:solidFill>
              </a:rPr>
              <a:t>*10:1 leverage means that a jurisdiction’s programs, considered together, have the ability to generate small business lending and investment at least 10 times the federal contribution amount</a:t>
            </a:r>
          </a:p>
        </p:txBody>
      </p:sp>
    </p:spTree>
    <p:extLst>
      <p:ext uri="{BB962C8B-B14F-4D97-AF65-F5344CB8AC3E}">
        <p14:creationId xmlns:p14="http://schemas.microsoft.com/office/powerpoint/2010/main" val="124413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77244" y="282964"/>
            <a:ext cx="10512425" cy="588642"/>
          </a:xfrm>
        </p:spPr>
        <p:txBody>
          <a:bodyPr anchor="t" anchorCtr="0">
            <a:normAutofit fontScale="90000"/>
          </a:bodyPr>
          <a:lstStyle/>
          <a:p>
            <a:r>
              <a:rPr lang="en-US" sz="4000" b="1" dirty="0">
                <a:solidFill>
                  <a:srgbClr val="164861"/>
                </a:solidFill>
                <a:latin typeface="+mn-lt"/>
              </a:rPr>
              <a:t>CDFI Activity in the First Iteration of SSBCI</a:t>
            </a:r>
            <a:br>
              <a:rPr lang="en-US" sz="2700" b="1" dirty="0"/>
            </a:br>
            <a:endParaRPr lang="en-US" sz="1800" b="1" dirty="0"/>
          </a:p>
        </p:txBody>
      </p:sp>
      <p:sp>
        <p:nvSpPr>
          <p:cNvPr id="6" name="object 3">
            <a:extLst>
              <a:ext uri="{FF2B5EF4-FFF2-40B4-BE49-F238E27FC236}">
                <a16:creationId xmlns:a16="http://schemas.microsoft.com/office/drawing/2014/main" id="{611064D3-CB67-B433-6D0C-B58B882744A5}"/>
              </a:ext>
            </a:extLst>
          </p:cNvPr>
          <p:cNvSpPr txBox="1"/>
          <p:nvPr/>
        </p:nvSpPr>
        <p:spPr>
          <a:xfrm>
            <a:off x="696672" y="1340719"/>
            <a:ext cx="10714010" cy="319959"/>
          </a:xfrm>
          <a:prstGeom prst="rect">
            <a:avLst/>
          </a:prstGeom>
          <a:solidFill>
            <a:srgbClr val="164861"/>
          </a:solidFill>
          <a:ln w="19050">
            <a:solidFill>
              <a:srgbClr val="164861"/>
            </a:solidFill>
          </a:ln>
        </p:spPr>
        <p:txBody>
          <a:bodyPr vert="horz" wrap="square" lIns="0" tIns="12065" rIns="0" bIns="0" rtlCol="0">
            <a:spAutoFit/>
          </a:bodyPr>
          <a:lstStyle/>
          <a:p>
            <a:pPr marL="12065" algn="ctr">
              <a:spcAft>
                <a:spcPts val="600"/>
              </a:spcAft>
              <a:tabLst>
                <a:tab pos="241300" algn="l"/>
                <a:tab pos="241935" algn="l"/>
              </a:tabLst>
            </a:pPr>
            <a:r>
              <a:rPr lang="en-US" sz="2000" b="1" spc="-5" dirty="0">
                <a:solidFill>
                  <a:schemeClr val="bg1"/>
                </a:solidFill>
                <a:cs typeface="Gill Sans MT"/>
              </a:rPr>
              <a:t>SSBCI Activity by the Numbers:</a:t>
            </a:r>
          </a:p>
        </p:txBody>
      </p:sp>
      <p:sp>
        <p:nvSpPr>
          <p:cNvPr id="7" name="Rectangle 6">
            <a:extLst>
              <a:ext uri="{FF2B5EF4-FFF2-40B4-BE49-F238E27FC236}">
                <a16:creationId xmlns:a16="http://schemas.microsoft.com/office/drawing/2014/main" id="{63057588-68E8-062D-E583-092F4858E49D}"/>
              </a:ext>
            </a:extLst>
          </p:cNvPr>
          <p:cNvSpPr/>
          <p:nvPr/>
        </p:nvSpPr>
        <p:spPr>
          <a:xfrm>
            <a:off x="696672" y="1752798"/>
            <a:ext cx="10714010" cy="4256117"/>
          </a:xfrm>
          <a:prstGeom prst="rect">
            <a:avLst/>
          </a:prstGeom>
          <a:noFill/>
          <a:ln w="19050">
            <a:solidFill>
              <a:srgbClr val="E7D4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E19B739-AF7C-F491-31F0-F1D3A0C91528}"/>
              </a:ext>
            </a:extLst>
          </p:cNvPr>
          <p:cNvSpPr txBox="1"/>
          <p:nvPr/>
        </p:nvSpPr>
        <p:spPr>
          <a:xfrm>
            <a:off x="1402917" y="1994362"/>
            <a:ext cx="1425876" cy="830997"/>
          </a:xfrm>
          <a:prstGeom prst="rect">
            <a:avLst/>
          </a:prstGeom>
          <a:noFill/>
        </p:spPr>
        <p:txBody>
          <a:bodyPr wrap="square" rtlCol="0">
            <a:spAutoFit/>
          </a:bodyPr>
          <a:lstStyle/>
          <a:p>
            <a:pPr algn="ctr"/>
            <a:r>
              <a:rPr lang="en-US" sz="4800" b="1" i="1" dirty="0">
                <a:solidFill>
                  <a:srgbClr val="164861"/>
                </a:solidFill>
              </a:rPr>
              <a:t>10k+</a:t>
            </a:r>
          </a:p>
        </p:txBody>
      </p:sp>
      <p:sp>
        <p:nvSpPr>
          <p:cNvPr id="10" name="TextBox 9">
            <a:extLst>
              <a:ext uri="{FF2B5EF4-FFF2-40B4-BE49-F238E27FC236}">
                <a16:creationId xmlns:a16="http://schemas.microsoft.com/office/drawing/2014/main" id="{E3FBE0AE-61E9-0734-14B2-712E8FC64583}"/>
              </a:ext>
            </a:extLst>
          </p:cNvPr>
          <p:cNvSpPr txBox="1"/>
          <p:nvPr/>
        </p:nvSpPr>
        <p:spPr>
          <a:xfrm>
            <a:off x="3880885" y="2225194"/>
            <a:ext cx="7407441" cy="369332"/>
          </a:xfrm>
          <a:prstGeom prst="rect">
            <a:avLst/>
          </a:prstGeom>
          <a:noFill/>
        </p:spPr>
        <p:txBody>
          <a:bodyPr wrap="square">
            <a:spAutoFit/>
          </a:bodyPr>
          <a:lstStyle/>
          <a:p>
            <a:r>
              <a:rPr lang="en-US" spc="-5" dirty="0">
                <a:solidFill>
                  <a:srgbClr val="164861"/>
                </a:solidFill>
                <a:cs typeface="Gill Sans MT"/>
              </a:rPr>
              <a:t>SSBCI CDFI transactions under the first iteration of SSBCI in the 2010s </a:t>
            </a:r>
            <a:endParaRPr lang="en-US" dirty="0"/>
          </a:p>
        </p:txBody>
      </p:sp>
      <p:sp>
        <p:nvSpPr>
          <p:cNvPr id="35" name="TextBox 34">
            <a:extLst>
              <a:ext uri="{FF2B5EF4-FFF2-40B4-BE49-F238E27FC236}">
                <a16:creationId xmlns:a16="http://schemas.microsoft.com/office/drawing/2014/main" id="{C860F5A8-0EC4-2632-D2E4-0A625007AE84}"/>
              </a:ext>
            </a:extLst>
          </p:cNvPr>
          <p:cNvSpPr txBox="1"/>
          <p:nvPr/>
        </p:nvSpPr>
        <p:spPr>
          <a:xfrm>
            <a:off x="954043" y="3458838"/>
            <a:ext cx="2323625" cy="830997"/>
          </a:xfrm>
          <a:prstGeom prst="rect">
            <a:avLst/>
          </a:prstGeom>
          <a:noFill/>
        </p:spPr>
        <p:txBody>
          <a:bodyPr wrap="square" rtlCol="0">
            <a:spAutoFit/>
          </a:bodyPr>
          <a:lstStyle/>
          <a:p>
            <a:pPr algn="ctr"/>
            <a:r>
              <a:rPr lang="en-US" sz="4800" b="1" i="1" dirty="0">
                <a:solidFill>
                  <a:srgbClr val="164861"/>
                </a:solidFill>
              </a:rPr>
              <a:t>$638M+</a:t>
            </a:r>
          </a:p>
        </p:txBody>
      </p:sp>
      <p:sp>
        <p:nvSpPr>
          <p:cNvPr id="36" name="TextBox 35">
            <a:extLst>
              <a:ext uri="{FF2B5EF4-FFF2-40B4-BE49-F238E27FC236}">
                <a16:creationId xmlns:a16="http://schemas.microsoft.com/office/drawing/2014/main" id="{4CE02058-4801-3AFE-9954-04C3DA7775A4}"/>
              </a:ext>
            </a:extLst>
          </p:cNvPr>
          <p:cNvSpPr txBox="1"/>
          <p:nvPr/>
        </p:nvSpPr>
        <p:spPr>
          <a:xfrm>
            <a:off x="3880885" y="3689670"/>
            <a:ext cx="7407438" cy="369332"/>
          </a:xfrm>
          <a:prstGeom prst="rect">
            <a:avLst/>
          </a:prstGeom>
          <a:noFill/>
        </p:spPr>
        <p:txBody>
          <a:bodyPr wrap="square">
            <a:spAutoFit/>
          </a:bodyPr>
          <a:lstStyle/>
          <a:p>
            <a:r>
              <a:rPr lang="en-US" spc="-5" dirty="0">
                <a:solidFill>
                  <a:srgbClr val="164861"/>
                </a:solidFill>
                <a:cs typeface="Gill Sans MT"/>
              </a:rPr>
              <a:t>Loaned to eligible small businesses by CDFIs during the first iteration of SSBCI</a:t>
            </a:r>
            <a:endParaRPr lang="en-US" dirty="0"/>
          </a:p>
        </p:txBody>
      </p:sp>
      <p:sp>
        <p:nvSpPr>
          <p:cNvPr id="39" name="TextBox 38">
            <a:extLst>
              <a:ext uri="{FF2B5EF4-FFF2-40B4-BE49-F238E27FC236}">
                <a16:creationId xmlns:a16="http://schemas.microsoft.com/office/drawing/2014/main" id="{86379B4C-A2C3-7952-686E-AF36F8410539}"/>
              </a:ext>
            </a:extLst>
          </p:cNvPr>
          <p:cNvSpPr txBox="1"/>
          <p:nvPr/>
        </p:nvSpPr>
        <p:spPr>
          <a:xfrm>
            <a:off x="1502593" y="4828126"/>
            <a:ext cx="1226525" cy="830997"/>
          </a:xfrm>
          <a:prstGeom prst="rect">
            <a:avLst/>
          </a:prstGeom>
          <a:noFill/>
        </p:spPr>
        <p:txBody>
          <a:bodyPr wrap="square" rtlCol="0">
            <a:spAutoFit/>
          </a:bodyPr>
          <a:lstStyle/>
          <a:p>
            <a:pPr algn="ctr"/>
            <a:r>
              <a:rPr lang="en-US" sz="4800" b="1" i="1" dirty="0">
                <a:solidFill>
                  <a:srgbClr val="164861"/>
                </a:solidFill>
              </a:rPr>
              <a:t>25+</a:t>
            </a:r>
          </a:p>
        </p:txBody>
      </p:sp>
      <p:sp>
        <p:nvSpPr>
          <p:cNvPr id="40" name="TextBox 39">
            <a:extLst>
              <a:ext uri="{FF2B5EF4-FFF2-40B4-BE49-F238E27FC236}">
                <a16:creationId xmlns:a16="http://schemas.microsoft.com/office/drawing/2014/main" id="{8CC57FF1-4B29-78C8-C564-CAB7E262BFB3}"/>
              </a:ext>
            </a:extLst>
          </p:cNvPr>
          <p:cNvSpPr txBox="1"/>
          <p:nvPr/>
        </p:nvSpPr>
        <p:spPr>
          <a:xfrm>
            <a:off x="3880885" y="4920458"/>
            <a:ext cx="7407438" cy="646331"/>
          </a:xfrm>
          <a:prstGeom prst="rect">
            <a:avLst/>
          </a:prstGeom>
          <a:noFill/>
        </p:spPr>
        <p:txBody>
          <a:bodyPr wrap="square">
            <a:spAutoFit/>
          </a:bodyPr>
          <a:lstStyle/>
          <a:p>
            <a:r>
              <a:rPr lang="en-US" spc="-5" dirty="0">
                <a:solidFill>
                  <a:srgbClr val="164861"/>
                </a:solidFill>
                <a:cs typeface="Gill Sans MT"/>
              </a:rPr>
              <a:t>CDFI institutions with over 35 SSBCI transactions, with average SSBCI transaction sizes ranging from $2.2k - $15.7M</a:t>
            </a:r>
            <a:endParaRPr lang="en-US" dirty="0"/>
          </a:p>
        </p:txBody>
      </p:sp>
    </p:spTree>
    <p:extLst>
      <p:ext uri="{BB962C8B-B14F-4D97-AF65-F5344CB8AC3E}">
        <p14:creationId xmlns:p14="http://schemas.microsoft.com/office/powerpoint/2010/main" val="350568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77244" y="282964"/>
            <a:ext cx="10512425" cy="588642"/>
          </a:xfrm>
        </p:spPr>
        <p:txBody>
          <a:bodyPr anchor="t" anchorCtr="0">
            <a:normAutofit fontScale="90000"/>
          </a:bodyPr>
          <a:lstStyle/>
          <a:p>
            <a:r>
              <a:rPr lang="en-US" sz="4000" b="1" dirty="0">
                <a:solidFill>
                  <a:srgbClr val="164861"/>
                </a:solidFill>
                <a:latin typeface="+mn-lt"/>
              </a:rPr>
              <a:t>Consideration for CDFIs in this Iteration of SSBCI</a:t>
            </a:r>
            <a:br>
              <a:rPr lang="en-US" sz="2700" b="1" dirty="0"/>
            </a:br>
            <a:endParaRPr lang="en-US" sz="1800" b="1" dirty="0"/>
          </a:p>
        </p:txBody>
      </p:sp>
      <p:grpSp>
        <p:nvGrpSpPr>
          <p:cNvPr id="12" name="Group 11">
            <a:extLst>
              <a:ext uri="{FF2B5EF4-FFF2-40B4-BE49-F238E27FC236}">
                <a16:creationId xmlns:a16="http://schemas.microsoft.com/office/drawing/2014/main" id="{B3A4369F-9DF2-E898-0C9E-0541995E26EF}"/>
              </a:ext>
            </a:extLst>
          </p:cNvPr>
          <p:cNvGrpSpPr/>
          <p:nvPr/>
        </p:nvGrpSpPr>
        <p:grpSpPr>
          <a:xfrm>
            <a:off x="1039471" y="1605932"/>
            <a:ext cx="9587969" cy="707886"/>
            <a:chOff x="579899" y="1644569"/>
            <a:chExt cx="9587969" cy="707886"/>
          </a:xfrm>
        </p:grpSpPr>
        <p:cxnSp>
          <p:nvCxnSpPr>
            <p:cNvPr id="3" name="Straight Connector 2">
              <a:extLst>
                <a:ext uri="{FF2B5EF4-FFF2-40B4-BE49-F238E27FC236}">
                  <a16:creationId xmlns:a16="http://schemas.microsoft.com/office/drawing/2014/main" id="{60B75157-FFCA-27D0-80FD-3793F95BB971}"/>
                </a:ext>
              </a:extLst>
            </p:cNvPr>
            <p:cNvCxnSpPr>
              <a:cxnSpLocks/>
            </p:cNvCxnSpPr>
            <p:nvPr/>
          </p:nvCxnSpPr>
          <p:spPr>
            <a:xfrm>
              <a:off x="1335323" y="1672389"/>
              <a:ext cx="0" cy="652247"/>
            </a:xfrm>
            <a:prstGeom prst="line">
              <a:avLst/>
            </a:prstGeom>
            <a:ln w="76200">
              <a:solidFill>
                <a:srgbClr val="E7D468"/>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80B49EB-80CF-4875-1D90-2339BC712F35}"/>
                </a:ext>
              </a:extLst>
            </p:cNvPr>
            <p:cNvSpPr/>
            <p:nvPr/>
          </p:nvSpPr>
          <p:spPr>
            <a:xfrm>
              <a:off x="1401490" y="1672390"/>
              <a:ext cx="8766378" cy="652246"/>
            </a:xfrm>
            <a:prstGeom prst="rect">
              <a:avLst/>
            </a:prstGeom>
            <a:solidFill>
              <a:srgbClr val="16486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065" algn="ctr">
                <a:spcAft>
                  <a:spcPts val="600"/>
                </a:spcAft>
                <a:tabLst>
                  <a:tab pos="241300" algn="l"/>
                  <a:tab pos="241935" algn="l"/>
                </a:tabLst>
              </a:pPr>
              <a:r>
                <a:rPr lang="en-US" b="1" spc="-5" dirty="0">
                  <a:solidFill>
                    <a:schemeClr val="bg1"/>
                  </a:solidFill>
                  <a:cs typeface="Gill Sans MT"/>
                </a:rPr>
                <a:t>Varied Program Landscape across Jurisdictions</a:t>
              </a:r>
            </a:p>
          </p:txBody>
        </p:sp>
        <p:sp>
          <p:nvSpPr>
            <p:cNvPr id="11" name="TextBox 10">
              <a:extLst>
                <a:ext uri="{FF2B5EF4-FFF2-40B4-BE49-F238E27FC236}">
                  <a16:creationId xmlns:a16="http://schemas.microsoft.com/office/drawing/2014/main" id="{A78308FE-A911-AA96-8186-7892165F7481}"/>
                </a:ext>
              </a:extLst>
            </p:cNvPr>
            <p:cNvSpPr txBox="1"/>
            <p:nvPr/>
          </p:nvSpPr>
          <p:spPr>
            <a:xfrm>
              <a:off x="579899" y="1644569"/>
              <a:ext cx="525672" cy="707886"/>
            </a:xfrm>
            <a:prstGeom prst="rect">
              <a:avLst/>
            </a:prstGeom>
            <a:noFill/>
          </p:spPr>
          <p:txBody>
            <a:bodyPr wrap="square" rtlCol="0">
              <a:spAutoFit/>
            </a:bodyPr>
            <a:lstStyle/>
            <a:p>
              <a:pPr algn="ctr"/>
              <a:r>
                <a:rPr lang="en-US" sz="4000" b="1" i="1" dirty="0">
                  <a:solidFill>
                    <a:srgbClr val="E7D468"/>
                  </a:solidFill>
                </a:rPr>
                <a:t>1</a:t>
              </a:r>
            </a:p>
          </p:txBody>
        </p:sp>
      </p:grpSp>
      <p:grpSp>
        <p:nvGrpSpPr>
          <p:cNvPr id="13" name="Group 12">
            <a:extLst>
              <a:ext uri="{FF2B5EF4-FFF2-40B4-BE49-F238E27FC236}">
                <a16:creationId xmlns:a16="http://schemas.microsoft.com/office/drawing/2014/main" id="{662DBBA3-67B1-7A17-FA71-7FEEB5534AB4}"/>
              </a:ext>
            </a:extLst>
          </p:cNvPr>
          <p:cNvGrpSpPr/>
          <p:nvPr/>
        </p:nvGrpSpPr>
        <p:grpSpPr>
          <a:xfrm>
            <a:off x="1039471" y="2732838"/>
            <a:ext cx="9587969" cy="707886"/>
            <a:chOff x="579899" y="1644569"/>
            <a:chExt cx="9587969" cy="707886"/>
          </a:xfrm>
        </p:grpSpPr>
        <p:cxnSp>
          <p:nvCxnSpPr>
            <p:cNvPr id="14" name="Straight Connector 13">
              <a:extLst>
                <a:ext uri="{FF2B5EF4-FFF2-40B4-BE49-F238E27FC236}">
                  <a16:creationId xmlns:a16="http://schemas.microsoft.com/office/drawing/2014/main" id="{C29CE433-253D-3B2C-8FD2-BD32900A28F8}"/>
                </a:ext>
              </a:extLst>
            </p:cNvPr>
            <p:cNvCxnSpPr>
              <a:cxnSpLocks/>
            </p:cNvCxnSpPr>
            <p:nvPr/>
          </p:nvCxnSpPr>
          <p:spPr>
            <a:xfrm>
              <a:off x="1335323" y="1672389"/>
              <a:ext cx="0" cy="652247"/>
            </a:xfrm>
            <a:prstGeom prst="line">
              <a:avLst/>
            </a:prstGeom>
            <a:ln w="76200">
              <a:solidFill>
                <a:srgbClr val="E7D46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1D70FBD-1FB8-B45F-2434-37511FC0B6A0}"/>
                </a:ext>
              </a:extLst>
            </p:cNvPr>
            <p:cNvSpPr/>
            <p:nvPr/>
          </p:nvSpPr>
          <p:spPr>
            <a:xfrm>
              <a:off x="1401490" y="1672390"/>
              <a:ext cx="8766378" cy="652246"/>
            </a:xfrm>
            <a:prstGeom prst="rect">
              <a:avLst/>
            </a:prstGeom>
            <a:solidFill>
              <a:srgbClr val="16486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065" algn="ctr">
                <a:spcAft>
                  <a:spcPts val="600"/>
                </a:spcAft>
                <a:tabLst>
                  <a:tab pos="241300" algn="l"/>
                  <a:tab pos="241935" algn="l"/>
                </a:tabLst>
              </a:pPr>
              <a:r>
                <a:rPr lang="en-US" b="1" spc="-5" dirty="0">
                  <a:solidFill>
                    <a:schemeClr val="bg1"/>
                  </a:solidFill>
                  <a:cs typeface="Gill Sans MT"/>
                </a:rPr>
                <a:t>Jurisdiction SEDI Targets and Incentives</a:t>
              </a:r>
            </a:p>
          </p:txBody>
        </p:sp>
        <p:sp>
          <p:nvSpPr>
            <p:cNvPr id="16" name="TextBox 15">
              <a:extLst>
                <a:ext uri="{FF2B5EF4-FFF2-40B4-BE49-F238E27FC236}">
                  <a16:creationId xmlns:a16="http://schemas.microsoft.com/office/drawing/2014/main" id="{C4357356-8094-DB52-6264-13BD79502215}"/>
                </a:ext>
              </a:extLst>
            </p:cNvPr>
            <p:cNvSpPr txBox="1"/>
            <p:nvPr/>
          </p:nvSpPr>
          <p:spPr>
            <a:xfrm>
              <a:off x="579899" y="1644569"/>
              <a:ext cx="525672" cy="707886"/>
            </a:xfrm>
            <a:prstGeom prst="rect">
              <a:avLst/>
            </a:prstGeom>
            <a:noFill/>
          </p:spPr>
          <p:txBody>
            <a:bodyPr wrap="square" rtlCol="0">
              <a:spAutoFit/>
            </a:bodyPr>
            <a:lstStyle/>
            <a:p>
              <a:pPr algn="ctr"/>
              <a:r>
                <a:rPr lang="en-US" sz="4000" b="1" i="1" dirty="0">
                  <a:solidFill>
                    <a:srgbClr val="E7D468"/>
                  </a:solidFill>
                </a:rPr>
                <a:t>2</a:t>
              </a:r>
            </a:p>
          </p:txBody>
        </p:sp>
      </p:grpSp>
      <p:grpSp>
        <p:nvGrpSpPr>
          <p:cNvPr id="17" name="Group 16">
            <a:extLst>
              <a:ext uri="{FF2B5EF4-FFF2-40B4-BE49-F238E27FC236}">
                <a16:creationId xmlns:a16="http://schemas.microsoft.com/office/drawing/2014/main" id="{68A2DAB3-5B6B-3773-26A1-8EA767272C3C}"/>
              </a:ext>
            </a:extLst>
          </p:cNvPr>
          <p:cNvGrpSpPr/>
          <p:nvPr/>
        </p:nvGrpSpPr>
        <p:grpSpPr>
          <a:xfrm>
            <a:off x="1039471" y="3859744"/>
            <a:ext cx="9587969" cy="707886"/>
            <a:chOff x="579899" y="1644569"/>
            <a:chExt cx="9587969" cy="707886"/>
          </a:xfrm>
        </p:grpSpPr>
        <p:cxnSp>
          <p:nvCxnSpPr>
            <p:cNvPr id="18" name="Straight Connector 17">
              <a:extLst>
                <a:ext uri="{FF2B5EF4-FFF2-40B4-BE49-F238E27FC236}">
                  <a16:creationId xmlns:a16="http://schemas.microsoft.com/office/drawing/2014/main" id="{DF67E064-AF99-138E-1763-9782F6BCF00B}"/>
                </a:ext>
              </a:extLst>
            </p:cNvPr>
            <p:cNvCxnSpPr>
              <a:cxnSpLocks/>
            </p:cNvCxnSpPr>
            <p:nvPr/>
          </p:nvCxnSpPr>
          <p:spPr>
            <a:xfrm>
              <a:off x="1335323" y="1672389"/>
              <a:ext cx="0" cy="652247"/>
            </a:xfrm>
            <a:prstGeom prst="line">
              <a:avLst/>
            </a:prstGeom>
            <a:ln w="76200">
              <a:solidFill>
                <a:srgbClr val="E7D468"/>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44CBF94-3215-E2BD-3108-8C5D3118C869}"/>
                </a:ext>
              </a:extLst>
            </p:cNvPr>
            <p:cNvSpPr/>
            <p:nvPr/>
          </p:nvSpPr>
          <p:spPr>
            <a:xfrm>
              <a:off x="1401490" y="1672390"/>
              <a:ext cx="8766378" cy="652246"/>
            </a:xfrm>
            <a:prstGeom prst="rect">
              <a:avLst/>
            </a:prstGeom>
            <a:solidFill>
              <a:srgbClr val="16486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065" algn="ctr">
                <a:spcAft>
                  <a:spcPts val="600"/>
                </a:spcAft>
                <a:tabLst>
                  <a:tab pos="241300" algn="l"/>
                  <a:tab pos="241935" algn="l"/>
                </a:tabLst>
              </a:pPr>
              <a:r>
                <a:rPr lang="en-US" b="1" spc="-5" dirty="0">
                  <a:solidFill>
                    <a:schemeClr val="bg1"/>
                  </a:solidFill>
                  <a:cs typeface="Gill Sans MT"/>
                </a:rPr>
                <a:t>1:1 Private Capital Match Sources</a:t>
              </a:r>
            </a:p>
          </p:txBody>
        </p:sp>
        <p:sp>
          <p:nvSpPr>
            <p:cNvPr id="20" name="TextBox 19">
              <a:extLst>
                <a:ext uri="{FF2B5EF4-FFF2-40B4-BE49-F238E27FC236}">
                  <a16:creationId xmlns:a16="http://schemas.microsoft.com/office/drawing/2014/main" id="{4404E956-17DD-1C54-06FB-B613F380B94A}"/>
                </a:ext>
              </a:extLst>
            </p:cNvPr>
            <p:cNvSpPr txBox="1"/>
            <p:nvPr/>
          </p:nvSpPr>
          <p:spPr>
            <a:xfrm>
              <a:off x="579899" y="1644569"/>
              <a:ext cx="525672" cy="707886"/>
            </a:xfrm>
            <a:prstGeom prst="rect">
              <a:avLst/>
            </a:prstGeom>
            <a:noFill/>
          </p:spPr>
          <p:txBody>
            <a:bodyPr wrap="square" rtlCol="0">
              <a:spAutoFit/>
            </a:bodyPr>
            <a:lstStyle/>
            <a:p>
              <a:pPr algn="ctr"/>
              <a:r>
                <a:rPr lang="en-US" sz="4000" b="1" i="1" dirty="0">
                  <a:solidFill>
                    <a:srgbClr val="E7D468"/>
                  </a:solidFill>
                </a:rPr>
                <a:t>3</a:t>
              </a:r>
            </a:p>
          </p:txBody>
        </p:sp>
      </p:grpSp>
      <p:grpSp>
        <p:nvGrpSpPr>
          <p:cNvPr id="21" name="Group 20">
            <a:extLst>
              <a:ext uri="{FF2B5EF4-FFF2-40B4-BE49-F238E27FC236}">
                <a16:creationId xmlns:a16="http://schemas.microsoft.com/office/drawing/2014/main" id="{0D6A5920-6AD4-6F80-0015-C884BC2FA95A}"/>
              </a:ext>
            </a:extLst>
          </p:cNvPr>
          <p:cNvGrpSpPr/>
          <p:nvPr/>
        </p:nvGrpSpPr>
        <p:grpSpPr>
          <a:xfrm>
            <a:off x="1039471" y="4986650"/>
            <a:ext cx="9587969" cy="707886"/>
            <a:chOff x="579899" y="1644569"/>
            <a:chExt cx="9587969" cy="707886"/>
          </a:xfrm>
        </p:grpSpPr>
        <p:cxnSp>
          <p:nvCxnSpPr>
            <p:cNvPr id="22" name="Straight Connector 21">
              <a:extLst>
                <a:ext uri="{FF2B5EF4-FFF2-40B4-BE49-F238E27FC236}">
                  <a16:creationId xmlns:a16="http://schemas.microsoft.com/office/drawing/2014/main" id="{7C8E25B6-1F24-6B8F-0C9E-EF05D5FC4401}"/>
                </a:ext>
              </a:extLst>
            </p:cNvPr>
            <p:cNvCxnSpPr>
              <a:cxnSpLocks/>
            </p:cNvCxnSpPr>
            <p:nvPr/>
          </p:nvCxnSpPr>
          <p:spPr>
            <a:xfrm>
              <a:off x="1335323" y="1672389"/>
              <a:ext cx="0" cy="652247"/>
            </a:xfrm>
            <a:prstGeom prst="line">
              <a:avLst/>
            </a:prstGeom>
            <a:ln w="76200">
              <a:solidFill>
                <a:srgbClr val="E7D468"/>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12A292A7-BA3E-9C69-4C4C-7574163B97C7}"/>
                </a:ext>
              </a:extLst>
            </p:cNvPr>
            <p:cNvSpPr/>
            <p:nvPr/>
          </p:nvSpPr>
          <p:spPr>
            <a:xfrm>
              <a:off x="1401490" y="1672390"/>
              <a:ext cx="8766378" cy="652246"/>
            </a:xfrm>
            <a:prstGeom prst="rect">
              <a:avLst/>
            </a:prstGeom>
            <a:solidFill>
              <a:srgbClr val="16486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065" algn="ctr">
                <a:spcAft>
                  <a:spcPts val="600"/>
                </a:spcAft>
                <a:tabLst>
                  <a:tab pos="241300" algn="l"/>
                  <a:tab pos="241935" algn="l"/>
                </a:tabLst>
              </a:pPr>
              <a:r>
                <a:rPr lang="en-US" b="1" spc="-5" dirty="0">
                  <a:solidFill>
                    <a:schemeClr val="bg1"/>
                  </a:solidFill>
                  <a:cs typeface="Gill Sans MT"/>
                </a:rPr>
                <a:t>Capital Infusion from Treasury’s ECIP Program</a:t>
              </a:r>
            </a:p>
          </p:txBody>
        </p:sp>
        <p:sp>
          <p:nvSpPr>
            <p:cNvPr id="24" name="TextBox 23">
              <a:extLst>
                <a:ext uri="{FF2B5EF4-FFF2-40B4-BE49-F238E27FC236}">
                  <a16:creationId xmlns:a16="http://schemas.microsoft.com/office/drawing/2014/main" id="{22421237-E56F-1EF2-5114-31DEB58F17BB}"/>
                </a:ext>
              </a:extLst>
            </p:cNvPr>
            <p:cNvSpPr txBox="1"/>
            <p:nvPr/>
          </p:nvSpPr>
          <p:spPr>
            <a:xfrm>
              <a:off x="579899" y="1644569"/>
              <a:ext cx="525672" cy="707886"/>
            </a:xfrm>
            <a:prstGeom prst="rect">
              <a:avLst/>
            </a:prstGeom>
            <a:noFill/>
          </p:spPr>
          <p:txBody>
            <a:bodyPr wrap="square" rtlCol="0">
              <a:spAutoFit/>
            </a:bodyPr>
            <a:lstStyle/>
            <a:p>
              <a:pPr algn="ctr"/>
              <a:r>
                <a:rPr lang="en-US" sz="4000" b="1" i="1" dirty="0">
                  <a:solidFill>
                    <a:srgbClr val="E7D468"/>
                  </a:solidFill>
                </a:rPr>
                <a:t>4</a:t>
              </a:r>
            </a:p>
          </p:txBody>
        </p:sp>
      </p:grpSp>
    </p:spTree>
    <p:extLst>
      <p:ext uri="{BB962C8B-B14F-4D97-AF65-F5344CB8AC3E}">
        <p14:creationId xmlns:p14="http://schemas.microsoft.com/office/powerpoint/2010/main" val="33965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77244" y="282964"/>
            <a:ext cx="10512425" cy="588642"/>
          </a:xfrm>
        </p:spPr>
        <p:txBody>
          <a:bodyPr anchor="t" anchorCtr="0">
            <a:normAutofit fontScale="90000"/>
          </a:bodyPr>
          <a:lstStyle/>
          <a:p>
            <a:r>
              <a:rPr lang="en-US" sz="4000" b="1" dirty="0">
                <a:solidFill>
                  <a:srgbClr val="164861"/>
                </a:solidFill>
                <a:latin typeface="+mn-lt"/>
              </a:rPr>
              <a:t>Where to Learn More – Treasury.gov/SSBCI</a:t>
            </a:r>
            <a:endParaRPr lang="en-US" sz="1800" b="1" dirty="0"/>
          </a:p>
        </p:txBody>
      </p:sp>
      <p:grpSp>
        <p:nvGrpSpPr>
          <p:cNvPr id="11" name="Group 10">
            <a:extLst>
              <a:ext uri="{FF2B5EF4-FFF2-40B4-BE49-F238E27FC236}">
                <a16:creationId xmlns:a16="http://schemas.microsoft.com/office/drawing/2014/main" id="{AF4731E7-4AFE-6526-FE3F-5155151AAB7B}"/>
              </a:ext>
            </a:extLst>
          </p:cNvPr>
          <p:cNvGrpSpPr/>
          <p:nvPr/>
        </p:nvGrpSpPr>
        <p:grpSpPr>
          <a:xfrm>
            <a:off x="712306" y="1210615"/>
            <a:ext cx="5866001" cy="3863662"/>
            <a:chOff x="712306" y="1210614"/>
            <a:chExt cx="7195627" cy="4739425"/>
          </a:xfrm>
        </p:grpSpPr>
        <p:pic>
          <p:nvPicPr>
            <p:cNvPr id="6" name="Picture 5">
              <a:extLst>
                <a:ext uri="{FF2B5EF4-FFF2-40B4-BE49-F238E27FC236}">
                  <a16:creationId xmlns:a16="http://schemas.microsoft.com/office/drawing/2014/main" id="{98036AFD-730E-66A1-F0AC-B229CE070043}"/>
                </a:ext>
              </a:extLst>
            </p:cNvPr>
            <p:cNvPicPr>
              <a:picLocks noChangeAspect="1"/>
            </p:cNvPicPr>
            <p:nvPr/>
          </p:nvPicPr>
          <p:blipFill>
            <a:blip r:embed="rId3"/>
            <a:stretch>
              <a:fillRect/>
            </a:stretch>
          </p:blipFill>
          <p:spPr>
            <a:xfrm>
              <a:off x="712306" y="1210614"/>
              <a:ext cx="7195627" cy="4610637"/>
            </a:xfrm>
            <a:prstGeom prst="rect">
              <a:avLst/>
            </a:prstGeom>
          </p:spPr>
        </p:pic>
        <p:sp>
          <p:nvSpPr>
            <p:cNvPr id="7" name="Rectangle 6">
              <a:extLst>
                <a:ext uri="{FF2B5EF4-FFF2-40B4-BE49-F238E27FC236}">
                  <a16:creationId xmlns:a16="http://schemas.microsoft.com/office/drawing/2014/main" id="{744D5657-80CD-F411-F9A9-C89BA64E58EB}"/>
                </a:ext>
              </a:extLst>
            </p:cNvPr>
            <p:cNvSpPr/>
            <p:nvPr/>
          </p:nvSpPr>
          <p:spPr>
            <a:xfrm>
              <a:off x="2292439" y="5479960"/>
              <a:ext cx="3290552" cy="341291"/>
            </a:xfrm>
            <a:prstGeom prst="rect">
              <a:avLst/>
            </a:prstGeom>
            <a:noFill/>
            <a:ln w="19050">
              <a:solidFill>
                <a:srgbClr val="1648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21D3939-2156-908B-0059-B4165F8B035B}"/>
                </a:ext>
              </a:extLst>
            </p:cNvPr>
            <p:cNvSpPr/>
            <p:nvPr/>
          </p:nvSpPr>
          <p:spPr>
            <a:xfrm>
              <a:off x="712306" y="1210614"/>
              <a:ext cx="7195627" cy="4739425"/>
            </a:xfrm>
            <a:prstGeom prst="rect">
              <a:avLst/>
            </a:prstGeom>
            <a:noFill/>
            <a:ln w="12700">
              <a:solidFill>
                <a:srgbClr val="E7D4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a:extLst>
              <a:ext uri="{FF2B5EF4-FFF2-40B4-BE49-F238E27FC236}">
                <a16:creationId xmlns:a16="http://schemas.microsoft.com/office/drawing/2014/main" id="{557024F4-4695-EFA3-356F-25BD08AEBB32}"/>
              </a:ext>
            </a:extLst>
          </p:cNvPr>
          <p:cNvPicPr>
            <a:picLocks noChangeAspect="1"/>
          </p:cNvPicPr>
          <p:nvPr/>
        </p:nvPicPr>
        <p:blipFill rotWithShape="1">
          <a:blip r:embed="rId4"/>
          <a:srcRect l="20632" t="94" r="13004" b="1573"/>
          <a:stretch/>
        </p:blipFill>
        <p:spPr>
          <a:xfrm>
            <a:off x="7295872" y="1210615"/>
            <a:ext cx="4414831" cy="3863662"/>
          </a:xfrm>
          <a:prstGeom prst="rect">
            <a:avLst/>
          </a:prstGeom>
        </p:spPr>
      </p:pic>
      <p:sp>
        <p:nvSpPr>
          <p:cNvPr id="12" name="Rectangle 11">
            <a:extLst>
              <a:ext uri="{FF2B5EF4-FFF2-40B4-BE49-F238E27FC236}">
                <a16:creationId xmlns:a16="http://schemas.microsoft.com/office/drawing/2014/main" id="{66D301EA-B350-7AD0-EDA3-698844B90A28}"/>
              </a:ext>
            </a:extLst>
          </p:cNvPr>
          <p:cNvSpPr/>
          <p:nvPr/>
        </p:nvSpPr>
        <p:spPr>
          <a:xfrm>
            <a:off x="7295872" y="1210615"/>
            <a:ext cx="4414831" cy="3863662"/>
          </a:xfrm>
          <a:prstGeom prst="rect">
            <a:avLst/>
          </a:prstGeom>
          <a:noFill/>
          <a:ln w="12700">
            <a:solidFill>
              <a:srgbClr val="E7D4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Chevron 13">
            <a:extLst>
              <a:ext uri="{FF2B5EF4-FFF2-40B4-BE49-F238E27FC236}">
                <a16:creationId xmlns:a16="http://schemas.microsoft.com/office/drawing/2014/main" id="{82583E94-EB65-CDA9-063E-029A875EB68E}"/>
              </a:ext>
            </a:extLst>
          </p:cNvPr>
          <p:cNvSpPr/>
          <p:nvPr/>
        </p:nvSpPr>
        <p:spPr>
          <a:xfrm>
            <a:off x="6849946" y="1830047"/>
            <a:ext cx="174287" cy="2861013"/>
          </a:xfrm>
          <a:prstGeom prst="chevron">
            <a:avLst>
              <a:gd name="adj" fmla="val 93888"/>
            </a:avLst>
          </a:prstGeom>
          <a:solidFill>
            <a:srgbClr val="E7D468"/>
          </a:solidFill>
          <a:ln>
            <a:solidFill>
              <a:srgbClr val="1648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Rectangle 14">
            <a:extLst>
              <a:ext uri="{FF2B5EF4-FFF2-40B4-BE49-F238E27FC236}">
                <a16:creationId xmlns:a16="http://schemas.microsoft.com/office/drawing/2014/main" id="{2BEE864D-8CAB-74BE-ED13-23F15CCFECCA}"/>
              </a:ext>
            </a:extLst>
          </p:cNvPr>
          <p:cNvSpPr/>
          <p:nvPr/>
        </p:nvSpPr>
        <p:spPr>
          <a:xfrm>
            <a:off x="731075" y="5413286"/>
            <a:ext cx="936739" cy="1096984"/>
          </a:xfrm>
          <a:prstGeom prst="rect">
            <a:avLst/>
          </a:prstGeom>
          <a:solidFill>
            <a:srgbClr val="16486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065" algn="ctr">
              <a:spcAft>
                <a:spcPts val="600"/>
              </a:spcAft>
              <a:tabLst>
                <a:tab pos="241300" algn="l"/>
                <a:tab pos="241935" algn="l"/>
              </a:tabLst>
            </a:pPr>
            <a:r>
              <a:rPr lang="en-US" b="1" spc="-5" dirty="0">
                <a:solidFill>
                  <a:schemeClr val="bg1"/>
                </a:solidFill>
                <a:cs typeface="Gill Sans MT"/>
              </a:rPr>
              <a:t>Also See:</a:t>
            </a:r>
          </a:p>
        </p:txBody>
      </p:sp>
      <p:sp>
        <p:nvSpPr>
          <p:cNvPr id="16" name="Rectangle 15">
            <a:extLst>
              <a:ext uri="{FF2B5EF4-FFF2-40B4-BE49-F238E27FC236}">
                <a16:creationId xmlns:a16="http://schemas.microsoft.com/office/drawing/2014/main" id="{87CE9AEE-D669-4A64-3B2D-00DAB2752CBC}"/>
              </a:ext>
            </a:extLst>
          </p:cNvPr>
          <p:cNvSpPr/>
          <p:nvPr/>
        </p:nvSpPr>
        <p:spPr>
          <a:xfrm>
            <a:off x="1729494" y="5413286"/>
            <a:ext cx="9981209" cy="1096984"/>
          </a:xfrm>
          <a:prstGeom prst="rect">
            <a:avLst/>
          </a:prstGeom>
          <a:noFill/>
          <a:ln w="19050">
            <a:solidFill>
              <a:srgbClr val="E7D4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1" indent="-285750">
              <a:buFont typeface="Arial" panose="020B0604020202020204" pitchFamily="34" charset="0"/>
              <a:buChar char="•"/>
            </a:pPr>
            <a:r>
              <a:rPr lang="en-US" spc="-5" dirty="0">
                <a:solidFill>
                  <a:srgbClr val="164861"/>
                </a:solidFill>
              </a:rPr>
              <a:t>Capital Program Policy Guidelines</a:t>
            </a:r>
          </a:p>
          <a:p>
            <a:pPr marL="742950" lvl="1" indent="-285750">
              <a:buFont typeface="Arial" panose="020B0604020202020204" pitchFamily="34" charset="0"/>
              <a:buChar char="•"/>
            </a:pPr>
            <a:r>
              <a:rPr lang="en-US" spc="-5" dirty="0">
                <a:solidFill>
                  <a:srgbClr val="164861"/>
                </a:solidFill>
              </a:rPr>
              <a:t>Jurisdiction Program Approval Press Releases</a:t>
            </a:r>
          </a:p>
        </p:txBody>
      </p:sp>
      <p:sp>
        <p:nvSpPr>
          <p:cNvPr id="18" name="TextBox 17">
            <a:extLst>
              <a:ext uri="{FF2B5EF4-FFF2-40B4-BE49-F238E27FC236}">
                <a16:creationId xmlns:a16="http://schemas.microsoft.com/office/drawing/2014/main" id="{2434449A-7549-03FC-A5C4-21AAF06A8738}"/>
              </a:ext>
            </a:extLst>
          </p:cNvPr>
          <p:cNvSpPr txBox="1"/>
          <p:nvPr/>
        </p:nvSpPr>
        <p:spPr>
          <a:xfrm>
            <a:off x="7027992" y="5638612"/>
            <a:ext cx="3944805" cy="646331"/>
          </a:xfrm>
          <a:prstGeom prst="rect">
            <a:avLst/>
          </a:prstGeom>
          <a:noFill/>
        </p:spPr>
        <p:txBody>
          <a:bodyPr wrap="square">
            <a:spAutoFit/>
          </a:bodyPr>
          <a:lstStyle/>
          <a:p>
            <a:pPr marL="742950" lvl="1" indent="-285750">
              <a:buFont typeface="Arial" panose="020B0604020202020204" pitchFamily="34" charset="0"/>
              <a:buChar char="•"/>
            </a:pPr>
            <a:r>
              <a:rPr lang="en-US" spc="-5" dirty="0">
                <a:solidFill>
                  <a:srgbClr val="164861"/>
                </a:solidFill>
              </a:rPr>
              <a:t>Best Practice Documents</a:t>
            </a:r>
          </a:p>
          <a:p>
            <a:pPr marL="742950" lvl="1" indent="-285750">
              <a:buFont typeface="Arial" panose="020B0604020202020204" pitchFamily="34" charset="0"/>
              <a:buChar char="•"/>
            </a:pPr>
            <a:r>
              <a:rPr lang="en-US" spc="-5" dirty="0">
                <a:solidFill>
                  <a:srgbClr val="164861"/>
                </a:solidFill>
              </a:rPr>
              <a:t>Historical Program Reports</a:t>
            </a:r>
          </a:p>
        </p:txBody>
      </p:sp>
    </p:spTree>
    <p:extLst>
      <p:ext uri="{BB962C8B-B14F-4D97-AF65-F5344CB8AC3E}">
        <p14:creationId xmlns:p14="http://schemas.microsoft.com/office/powerpoint/2010/main" val="333609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09ECD62-1D93-45E5-B40E-D04FEFDBA141}" type="slidenum">
              <a:rPr lang="en-US" smtClean="0"/>
              <a:t>14</a:t>
            </a:fld>
            <a:endParaRPr lang="en-US" dirty="0"/>
          </a:p>
        </p:txBody>
      </p:sp>
      <p:grpSp>
        <p:nvGrpSpPr>
          <p:cNvPr id="4" name="Group 3">
            <a:extLst>
              <a:ext uri="{FF2B5EF4-FFF2-40B4-BE49-F238E27FC236}">
                <a16:creationId xmlns:a16="http://schemas.microsoft.com/office/drawing/2014/main" id="{E3CA3515-F78C-45F8-8989-A0A0F5627F7B}"/>
              </a:ext>
            </a:extLst>
          </p:cNvPr>
          <p:cNvGrpSpPr/>
          <p:nvPr/>
        </p:nvGrpSpPr>
        <p:grpSpPr>
          <a:xfrm>
            <a:off x="344487" y="288152"/>
            <a:ext cx="11513605" cy="5947548"/>
            <a:chOff x="577244" y="1710552"/>
            <a:chExt cx="10512424" cy="3586662"/>
          </a:xfrm>
        </p:grpSpPr>
        <p:sp>
          <p:nvSpPr>
            <p:cNvPr id="6" name="Rectangle 5">
              <a:extLst>
                <a:ext uri="{FF2B5EF4-FFF2-40B4-BE49-F238E27FC236}">
                  <a16:creationId xmlns:a16="http://schemas.microsoft.com/office/drawing/2014/main" id="{01423CF3-A843-42A9-BFA1-0555B802A0AA}"/>
                </a:ext>
              </a:extLst>
            </p:cNvPr>
            <p:cNvSpPr/>
            <p:nvPr/>
          </p:nvSpPr>
          <p:spPr>
            <a:xfrm>
              <a:off x="693853" y="1797274"/>
              <a:ext cx="10247415" cy="3431011"/>
            </a:xfrm>
            <a:prstGeom prst="rect">
              <a:avLst/>
            </a:prstGeom>
            <a:solidFill>
              <a:srgbClr val="164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065" algn="ctr">
                <a:spcAft>
                  <a:spcPts val="600"/>
                </a:spcAft>
                <a:tabLst>
                  <a:tab pos="241300" algn="l"/>
                  <a:tab pos="241935" algn="l"/>
                </a:tabLst>
              </a:pPr>
              <a:r>
                <a:rPr lang="en-US" sz="2800" b="1" spc="-5" dirty="0">
                  <a:solidFill>
                    <a:schemeClr val="bg1"/>
                  </a:solidFill>
                  <a:cs typeface="Gill Sans MT"/>
                </a:rPr>
                <a:t>Questions?</a:t>
              </a:r>
            </a:p>
          </p:txBody>
        </p:sp>
        <p:sp>
          <p:nvSpPr>
            <p:cNvPr id="11" name="Rectangle 10">
              <a:extLst>
                <a:ext uri="{FF2B5EF4-FFF2-40B4-BE49-F238E27FC236}">
                  <a16:creationId xmlns:a16="http://schemas.microsoft.com/office/drawing/2014/main" id="{2BA40B70-0EA6-4500-A9FD-9DE8D4406D09}"/>
                </a:ext>
              </a:extLst>
            </p:cNvPr>
            <p:cNvSpPr/>
            <p:nvPr/>
          </p:nvSpPr>
          <p:spPr>
            <a:xfrm>
              <a:off x="577244" y="1710552"/>
              <a:ext cx="10512424" cy="3586662"/>
            </a:xfrm>
            <a:prstGeom prst="rect">
              <a:avLst/>
            </a:prstGeom>
            <a:noFill/>
            <a:ln w="38100">
              <a:solidFill>
                <a:srgbClr val="E7D4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8394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 y="6072188"/>
            <a:ext cx="2457450"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a:extLst>
              <a:ext uri="{FF2B5EF4-FFF2-40B4-BE49-F238E27FC236}">
                <a16:creationId xmlns:a16="http://schemas.microsoft.com/office/drawing/2014/main" id="{D11FA93C-8BEC-4168-B18A-BAFEDDB538C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06" y="-1"/>
            <a:ext cx="12182475" cy="4530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2E4F14DB-582F-7E4C-ADF4-0D46391A08C8}"/>
              </a:ext>
            </a:extLst>
          </p:cNvPr>
          <p:cNvSpPr>
            <a:spLocks noGrp="1"/>
          </p:cNvSpPr>
          <p:nvPr>
            <p:ph type="ctrTitle"/>
          </p:nvPr>
        </p:nvSpPr>
        <p:spPr>
          <a:xfrm>
            <a:off x="1004342" y="4784435"/>
            <a:ext cx="10067760" cy="757845"/>
          </a:xfrm>
        </p:spPr>
        <p:txBody>
          <a:bodyPr/>
          <a:lstStyle/>
          <a:p>
            <a:pPr algn="ctr"/>
            <a:r>
              <a:rPr lang="en-US" sz="4000" b="1">
                <a:latin typeface="Source Sans Pro" panose="020B0503030403020204" pitchFamily="34" charset="0"/>
                <a:ea typeface="Source Sans Pro" panose="020B0503030403020204" pitchFamily="34" charset="0"/>
                <a:cs typeface="Calibri Light"/>
              </a:rPr>
              <a:t>2023 CDFI Coalition Institute</a:t>
            </a:r>
          </a:p>
        </p:txBody>
      </p:sp>
      <p:sp>
        <p:nvSpPr>
          <p:cNvPr id="7" name="Subtitle 2">
            <a:extLst>
              <a:ext uri="{FF2B5EF4-FFF2-40B4-BE49-F238E27FC236}">
                <a16:creationId xmlns:a16="http://schemas.microsoft.com/office/drawing/2014/main" id="{542CE45E-3D63-4A44-ADD6-B43B484542D3}"/>
              </a:ext>
            </a:extLst>
          </p:cNvPr>
          <p:cNvSpPr txBox="1">
            <a:spLocks/>
          </p:cNvSpPr>
          <p:nvPr/>
        </p:nvSpPr>
        <p:spPr>
          <a:xfrm>
            <a:off x="2110225" y="5440303"/>
            <a:ext cx="7855991" cy="57420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7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200" b="0" u="none" strike="noStrike" kern="1200" cap="none" spc="0" normalizeH="0" baseline="0" noProof="0">
                <a:ln>
                  <a:noFill/>
                </a:ln>
                <a:effectLst/>
                <a:uLnTx/>
                <a:uFillTx/>
                <a:latin typeface="Source Sans Pro" panose="020B0503030403020204" pitchFamily="34" charset="0"/>
                <a:ea typeface="Source Sans Pro" panose="020B0503030403020204" pitchFamily="34" charset="0"/>
                <a:cs typeface="Arial"/>
              </a:rPr>
              <a:t>Rural Business-Cooperative Service</a:t>
            </a:r>
          </a:p>
        </p:txBody>
      </p:sp>
      <p:sp>
        <p:nvSpPr>
          <p:cNvPr id="9" name="Subtitle 2">
            <a:extLst>
              <a:ext uri="{FF2B5EF4-FFF2-40B4-BE49-F238E27FC236}">
                <a16:creationId xmlns:a16="http://schemas.microsoft.com/office/drawing/2014/main" id="{6C2163A1-6C2E-4246-B5B5-8A7B78760572}"/>
              </a:ext>
            </a:extLst>
          </p:cNvPr>
          <p:cNvSpPr txBox="1">
            <a:spLocks/>
          </p:cNvSpPr>
          <p:nvPr/>
        </p:nvSpPr>
        <p:spPr>
          <a:xfrm>
            <a:off x="4320859" y="6014509"/>
            <a:ext cx="3434725" cy="34535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7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defRPr/>
            </a:pPr>
            <a:r>
              <a:rPr lang="en-US" sz="1600">
                <a:latin typeface="Source Sans Pro" panose="020B0503030403020204" pitchFamily="34" charset="0"/>
                <a:ea typeface="Source Sans Pro" panose="020B0503030403020204" pitchFamily="34" charset="0"/>
                <a:cs typeface="Arial"/>
              </a:rPr>
              <a:t>Jimmy Dahman | Chief of Staff</a:t>
            </a:r>
          </a:p>
        </p:txBody>
      </p:sp>
    </p:spTree>
    <p:extLst>
      <p:ext uri="{BB962C8B-B14F-4D97-AF65-F5344CB8AC3E}">
        <p14:creationId xmlns:p14="http://schemas.microsoft.com/office/powerpoint/2010/main" val="3070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01B7C7-8925-4F82-A037-8E374DADDE2D}"/>
              </a:ext>
            </a:extLst>
          </p:cNvPr>
          <p:cNvPicPr>
            <a:picLocks noChangeAspect="1"/>
          </p:cNvPicPr>
          <p:nvPr/>
        </p:nvPicPr>
        <p:blipFill>
          <a:blip r:embed="rId3"/>
          <a:stretch>
            <a:fillRect/>
          </a:stretch>
        </p:blipFill>
        <p:spPr>
          <a:xfrm>
            <a:off x="28222" y="0"/>
            <a:ext cx="12163778" cy="6858000"/>
          </a:xfrm>
          <a:prstGeom prst="rect">
            <a:avLst/>
          </a:prstGeom>
        </p:spPr>
      </p:pic>
      <p:sp>
        <p:nvSpPr>
          <p:cNvPr id="4" name="Title 3">
            <a:extLst>
              <a:ext uri="{FF2B5EF4-FFF2-40B4-BE49-F238E27FC236}">
                <a16:creationId xmlns:a16="http://schemas.microsoft.com/office/drawing/2014/main" id="{459779AF-1F67-477F-A9E2-994938250346}"/>
              </a:ext>
            </a:extLst>
          </p:cNvPr>
          <p:cNvSpPr>
            <a:spLocks noGrp="1"/>
          </p:cNvSpPr>
          <p:nvPr>
            <p:ph type="title"/>
          </p:nvPr>
        </p:nvSpPr>
        <p:spPr>
          <a:xfrm>
            <a:off x="838200" y="2963642"/>
            <a:ext cx="10515600" cy="930715"/>
          </a:xfrm>
        </p:spPr>
        <p:txBody>
          <a:bodyPr>
            <a:noAutofit/>
          </a:bodyPr>
          <a:lstStyle/>
          <a:p>
            <a:pPr algn="ctr"/>
            <a:r>
              <a:rPr lang="en-US" sz="4400" b="1">
                <a:solidFill>
                  <a:schemeClr val="bg1"/>
                </a:solidFill>
                <a:latin typeface="Source Sans Pro" panose="020B0503030403020204" pitchFamily="34" charset="0"/>
                <a:ea typeface="Source Sans Pro" panose="020B0503030403020204" pitchFamily="34" charset="0"/>
              </a:rPr>
              <a:t>U.S. Department of Agriculture</a:t>
            </a:r>
            <a:endParaRPr lang="en-US" b="1">
              <a:solidFill>
                <a:schemeClr val="bg1"/>
              </a:solidFill>
              <a:latin typeface="Source Sans Pro" panose="020B0503030403020204" pitchFamily="34" charset="0"/>
              <a:ea typeface="Source Sans Pro" panose="020B0503030403020204" pitchFamily="34" charset="0"/>
            </a:endParaRPr>
          </a:p>
        </p:txBody>
      </p:sp>
      <p:sp>
        <p:nvSpPr>
          <p:cNvPr id="8" name="Slide Number Placeholder 4">
            <a:extLst>
              <a:ext uri="{FF2B5EF4-FFF2-40B4-BE49-F238E27FC236}">
                <a16:creationId xmlns:a16="http://schemas.microsoft.com/office/drawing/2014/main" id="{41CCDD92-60BB-4002-BE0E-B9FA9E3CB16C}"/>
              </a:ext>
            </a:extLst>
          </p:cNvPr>
          <p:cNvSpPr>
            <a:spLocks noGrp="1"/>
          </p:cNvSpPr>
          <p:nvPr>
            <p:ph type="sldNum" sz="quarter" idx="12"/>
          </p:nvPr>
        </p:nvSpPr>
        <p:spPr>
          <a:xfrm>
            <a:off x="11016342" y="6116470"/>
            <a:ext cx="708251" cy="365125"/>
          </a:xfrm>
        </p:spPr>
        <p:txBody>
          <a:bodyPr/>
          <a:lstStyle/>
          <a:p>
            <a:fld id="{262BAFDC-492D-CB4D-B02A-4A44B4604C8A}" type="slidenum">
              <a:rPr lang="en-US" b="1" smtClean="0">
                <a:solidFill>
                  <a:schemeClr val="bg1"/>
                </a:solidFill>
                <a:latin typeface="Source Sans Pro" panose="020B0503030403020204" pitchFamily="34" charset="0"/>
                <a:ea typeface="Source Sans Pro" panose="020B0503030403020204" pitchFamily="34" charset="0"/>
              </a:rPr>
              <a:pPr/>
              <a:t>16</a:t>
            </a:fld>
            <a:endParaRPr lang="en-US" b="1">
              <a:solidFill>
                <a:schemeClr val="bg1"/>
              </a:solidFill>
              <a:latin typeface="Source Sans Pro" panose="020B0503030403020204" pitchFamily="34" charset="0"/>
              <a:ea typeface="Source Sans Pro" panose="020B0503030403020204" pitchFamily="34" charset="0"/>
            </a:endParaRPr>
          </a:p>
        </p:txBody>
      </p:sp>
      <p:pic>
        <p:nvPicPr>
          <p:cNvPr id="7" name="Picture 6">
            <a:extLst>
              <a:ext uri="{FF2B5EF4-FFF2-40B4-BE49-F238E27FC236}">
                <a16:creationId xmlns:a16="http://schemas.microsoft.com/office/drawing/2014/main" id="{ACCE5844-9F9A-4978-88D1-C1885C5F3AB0}"/>
              </a:ext>
              <a:ext uri="{C183D7F6-B498-43B3-948B-1728B52AA6E4}">
                <adec:decorative xmlns:adec="http://schemas.microsoft.com/office/drawing/2017/decorative" val="1"/>
              </a:ext>
            </a:extLst>
          </p:cNvPr>
          <p:cNvPicPr>
            <a:picLocks noChangeAspect="1"/>
          </p:cNvPicPr>
          <p:nvPr/>
        </p:nvPicPr>
        <p:blipFill rotWithShape="1">
          <a:blip r:embed="rId4"/>
          <a:srcRect t="-2034" r="77430" b="-1"/>
          <a:stretch/>
        </p:blipFill>
        <p:spPr>
          <a:xfrm>
            <a:off x="467406" y="6108874"/>
            <a:ext cx="532452" cy="369332"/>
          </a:xfrm>
          <a:prstGeom prst="rect">
            <a:avLst/>
          </a:prstGeom>
        </p:spPr>
      </p:pic>
    </p:spTree>
    <p:extLst>
      <p:ext uri="{BB962C8B-B14F-4D97-AF65-F5344CB8AC3E}">
        <p14:creationId xmlns:p14="http://schemas.microsoft.com/office/powerpoint/2010/main" val="249440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a:extLst>
              <a:ext uri="{FF2B5EF4-FFF2-40B4-BE49-F238E27FC236}">
                <a16:creationId xmlns:a16="http://schemas.microsoft.com/office/drawing/2014/main" id="{3E32800F-A8B9-4625-A56B-95EB24258822}"/>
              </a:ext>
              <a:ext uri="{C183D7F6-B498-43B3-948B-1728B52AA6E4}">
                <adec:decorative xmlns:adec="http://schemas.microsoft.com/office/drawing/2017/decorative" val="1"/>
              </a:ext>
            </a:extLst>
          </p:cNvPr>
          <p:cNvPicPr>
            <a:picLocks noChangeAspect="1"/>
          </p:cNvPicPr>
          <p:nvPr/>
        </p:nvPicPr>
        <p:blipFill rotWithShape="1">
          <a:blip r:embed="rId3"/>
          <a:srcRect l="1" r="32" b="74451"/>
          <a:stretch/>
        </p:blipFill>
        <p:spPr>
          <a:xfrm>
            <a:off x="0" y="0"/>
            <a:ext cx="12187990" cy="1391054"/>
          </a:xfrm>
          <a:prstGeom prst="rect">
            <a:avLst/>
          </a:prstGeom>
        </p:spPr>
      </p:pic>
      <p:sp>
        <p:nvSpPr>
          <p:cNvPr id="3" name="Title 2">
            <a:extLst>
              <a:ext uri="{FF2B5EF4-FFF2-40B4-BE49-F238E27FC236}">
                <a16:creationId xmlns:a16="http://schemas.microsoft.com/office/drawing/2014/main" id="{A9AC6DD9-96C0-4569-BE0C-F3F2CFE9C183}"/>
              </a:ext>
            </a:extLst>
          </p:cNvPr>
          <p:cNvSpPr txBox="1">
            <a:spLocks noGrp="1"/>
          </p:cNvSpPr>
          <p:nvPr>
            <p:ph type="title" idx="4294967295"/>
          </p:nvPr>
        </p:nvSpPr>
        <p:spPr>
          <a:xfrm>
            <a:off x="469724" y="310806"/>
            <a:ext cx="11252553"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bg1"/>
                </a:solidFill>
                <a:effectLst/>
                <a:uLnTx/>
                <a:uFillTx/>
                <a:latin typeface="Source Sans Pro"/>
                <a:ea typeface="Source Sans Pro"/>
                <a:cs typeface="Open Sans"/>
              </a:rPr>
              <a:t>USDA Organization Chart</a:t>
            </a:r>
          </a:p>
        </p:txBody>
      </p:sp>
      <p:grpSp>
        <p:nvGrpSpPr>
          <p:cNvPr id="13" name="Group 12" descr="USDA Organization Chart&#10;">
            <a:extLst>
              <a:ext uri="{FF2B5EF4-FFF2-40B4-BE49-F238E27FC236}">
                <a16:creationId xmlns:a16="http://schemas.microsoft.com/office/drawing/2014/main" id="{6F85B2DB-F5D4-9AFE-F2D1-85C85194F357}"/>
              </a:ext>
            </a:extLst>
          </p:cNvPr>
          <p:cNvGrpSpPr/>
          <p:nvPr/>
        </p:nvGrpSpPr>
        <p:grpSpPr>
          <a:xfrm>
            <a:off x="552177" y="1461629"/>
            <a:ext cx="11083635" cy="5169990"/>
            <a:chOff x="552177" y="1461630"/>
            <a:chExt cx="11083635" cy="5169990"/>
          </a:xfrm>
        </p:grpSpPr>
        <p:pic>
          <p:nvPicPr>
            <p:cNvPr id="8" name="Picture 7">
              <a:extLst>
                <a:ext uri="{FF2B5EF4-FFF2-40B4-BE49-F238E27FC236}">
                  <a16:creationId xmlns:a16="http://schemas.microsoft.com/office/drawing/2014/main" id="{AA3BDB0C-07A8-B508-3F2E-2B7EF738AAD8}"/>
                </a:ext>
              </a:extLst>
            </p:cNvPr>
            <p:cNvPicPr>
              <a:picLocks noChangeAspect="1"/>
            </p:cNvPicPr>
            <p:nvPr/>
          </p:nvPicPr>
          <p:blipFill rotWithShape="1">
            <a:blip r:embed="rId4"/>
            <a:srcRect t="12126" b="11091"/>
            <a:stretch/>
          </p:blipFill>
          <p:spPr>
            <a:xfrm>
              <a:off x="552177" y="1461630"/>
              <a:ext cx="11083635" cy="5169990"/>
            </a:xfrm>
            <a:prstGeom prst="rect">
              <a:avLst/>
            </a:prstGeom>
          </p:spPr>
        </p:pic>
        <p:sp>
          <p:nvSpPr>
            <p:cNvPr id="12" name="Rectangle 11">
              <a:extLst>
                <a:ext uri="{FF2B5EF4-FFF2-40B4-BE49-F238E27FC236}">
                  <a16:creationId xmlns:a16="http://schemas.microsoft.com/office/drawing/2014/main" id="{A901B080-9D8D-6661-1A4F-216B8D19CFD8}"/>
                </a:ext>
              </a:extLst>
            </p:cNvPr>
            <p:cNvSpPr/>
            <p:nvPr/>
          </p:nvSpPr>
          <p:spPr>
            <a:xfrm>
              <a:off x="763480" y="1515309"/>
              <a:ext cx="3639844" cy="10148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a:solidFill>
                    <a:schemeClr val="tx1"/>
                  </a:solidFill>
                  <a:latin typeface="Source Sans Pro" panose="020B0503030403020204" pitchFamily="34" charset="0"/>
                  <a:ea typeface="Source Sans Pro" panose="020B0503030403020204" pitchFamily="34" charset="0"/>
                </a:rPr>
                <a:t>UPDATED 10/19/21</a:t>
              </a:r>
              <a:r>
                <a:rPr lang="en-US" sz="900">
                  <a:solidFill>
                    <a:schemeClr val="tx1"/>
                  </a:solidFill>
                  <a:latin typeface="Source Sans Pro" panose="020B0503030403020204" pitchFamily="34" charset="0"/>
                  <a:ea typeface="Source Sans Pro" panose="020B0503030403020204" pitchFamily="34" charset="0"/>
                </a:rPr>
                <a:t> This organization chart displays the names of USDA offices, agencies, and mission areas. Each office, agency, and mission area is placed within a cell connected by lines to show the structure and hierarchy for which they fall under.</a:t>
              </a:r>
              <a:endParaRPr lang="en-US" sz="900" b="1">
                <a:solidFill>
                  <a:schemeClr val="tx1"/>
                </a:solidFill>
                <a:latin typeface="Source Sans Pro" panose="020B0503030403020204" pitchFamily="34" charset="0"/>
                <a:ea typeface="Source Sans Pro" panose="020B0503030403020204" pitchFamily="34" charset="0"/>
              </a:endParaRPr>
            </a:p>
          </p:txBody>
        </p:sp>
      </p:grpSp>
      <p:sp>
        <p:nvSpPr>
          <p:cNvPr id="14" name="Rectangle: Rounded Corners 13" descr="Rounded rectangle highlighting the Rural Business-Cooperative Service">
            <a:extLst>
              <a:ext uri="{FF2B5EF4-FFF2-40B4-BE49-F238E27FC236}">
                <a16:creationId xmlns:a16="http://schemas.microsoft.com/office/drawing/2014/main" id="{6CC1DF92-A90E-78D5-4E92-0F197E8D2CAF}"/>
              </a:ext>
            </a:extLst>
          </p:cNvPr>
          <p:cNvSpPr/>
          <p:nvPr/>
        </p:nvSpPr>
        <p:spPr>
          <a:xfrm>
            <a:off x="7519385" y="5450889"/>
            <a:ext cx="1278385" cy="34622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a:extLst>
              <a:ext uri="{FF2B5EF4-FFF2-40B4-BE49-F238E27FC236}">
                <a16:creationId xmlns:a16="http://schemas.microsoft.com/office/drawing/2014/main" id="{EC9AE047-713D-465F-8625-77D87AA0E27B}"/>
              </a:ext>
            </a:extLst>
          </p:cNvPr>
          <p:cNvSpPr>
            <a:spLocks noGrp="1"/>
          </p:cNvSpPr>
          <p:nvPr>
            <p:ph type="sldNum" sz="quarter" idx="12"/>
          </p:nvPr>
        </p:nvSpPr>
        <p:spPr>
          <a:xfrm>
            <a:off x="11016342" y="6116470"/>
            <a:ext cx="708251" cy="365125"/>
          </a:xfrm>
        </p:spPr>
        <p:txBody>
          <a:bodyPr/>
          <a:lstStyle/>
          <a:p>
            <a:fld id="{262BAFDC-492D-CB4D-B02A-4A44B4604C8A}" type="slidenum">
              <a:rPr lang="en-US" b="1" smtClean="0">
                <a:solidFill>
                  <a:schemeClr val="tx1"/>
                </a:solidFill>
                <a:latin typeface="Source Sans Pro" panose="020B0503030403020204" pitchFamily="34" charset="0"/>
                <a:ea typeface="Source Sans Pro" panose="020B0503030403020204" pitchFamily="34" charset="0"/>
              </a:rPr>
              <a:pPr/>
              <a:t>17</a:t>
            </a:fld>
            <a:endParaRPr lang="en-US" b="1">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4562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a:extLst>
              <a:ext uri="{FF2B5EF4-FFF2-40B4-BE49-F238E27FC236}">
                <a16:creationId xmlns:a16="http://schemas.microsoft.com/office/drawing/2014/main" id="{3E32800F-A8B9-4625-A56B-95EB24258822}"/>
              </a:ext>
              <a:ext uri="{C183D7F6-B498-43B3-948B-1728B52AA6E4}">
                <adec:decorative xmlns:adec="http://schemas.microsoft.com/office/drawing/2017/decorative" val="1"/>
              </a:ext>
            </a:extLst>
          </p:cNvPr>
          <p:cNvPicPr>
            <a:picLocks noChangeAspect="1"/>
          </p:cNvPicPr>
          <p:nvPr/>
        </p:nvPicPr>
        <p:blipFill rotWithShape="1">
          <a:blip r:embed="rId2"/>
          <a:srcRect l="1" r="32" b="74451"/>
          <a:stretch/>
        </p:blipFill>
        <p:spPr>
          <a:xfrm>
            <a:off x="0" y="0"/>
            <a:ext cx="12187990" cy="1391054"/>
          </a:xfrm>
          <a:prstGeom prst="rect">
            <a:avLst/>
          </a:prstGeom>
        </p:spPr>
      </p:pic>
      <p:pic>
        <p:nvPicPr>
          <p:cNvPr id="6" name="Picture 5">
            <a:extLst>
              <a:ext uri="{FF2B5EF4-FFF2-40B4-BE49-F238E27FC236}">
                <a16:creationId xmlns:a16="http://schemas.microsoft.com/office/drawing/2014/main" id="{BF8FED75-27C3-4D68-BED3-D94B5C131B3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2040" y="6116235"/>
            <a:ext cx="2359146" cy="361969"/>
          </a:xfrm>
          <a:prstGeom prst="rect">
            <a:avLst/>
          </a:prstGeom>
        </p:spPr>
      </p:pic>
      <p:grpSp>
        <p:nvGrpSpPr>
          <p:cNvPr id="20" name="Group 19">
            <a:extLst>
              <a:ext uri="{FF2B5EF4-FFF2-40B4-BE49-F238E27FC236}">
                <a16:creationId xmlns:a16="http://schemas.microsoft.com/office/drawing/2014/main" id="{115FD6EF-7787-46B4-9ADB-21777D87EEC8}"/>
              </a:ext>
              <a:ext uri="{C183D7F6-B498-43B3-948B-1728B52AA6E4}">
                <adec:decorative xmlns:adec="http://schemas.microsoft.com/office/drawing/2017/decorative" val="1"/>
              </a:ext>
            </a:extLst>
          </p:cNvPr>
          <p:cNvGrpSpPr/>
          <p:nvPr/>
        </p:nvGrpSpPr>
        <p:grpSpPr>
          <a:xfrm>
            <a:off x="498273" y="1735910"/>
            <a:ext cx="3762442" cy="1702341"/>
            <a:chOff x="498273" y="1735910"/>
            <a:chExt cx="3762442" cy="1702341"/>
          </a:xfrm>
        </p:grpSpPr>
        <p:pic>
          <p:nvPicPr>
            <p:cNvPr id="8" name="Picture 7">
              <a:extLst>
                <a:ext uri="{FF2B5EF4-FFF2-40B4-BE49-F238E27FC236}">
                  <a16:creationId xmlns:a16="http://schemas.microsoft.com/office/drawing/2014/main" id="{C6E817B8-E552-4727-9B4A-805386973207}"/>
                </a:ext>
              </a:extLst>
            </p:cNvPr>
            <p:cNvPicPr>
              <a:picLocks noChangeAspect="1"/>
            </p:cNvPicPr>
            <p:nvPr/>
          </p:nvPicPr>
          <p:blipFill rotWithShape="1">
            <a:blip r:embed="rId4"/>
            <a:srcRect l="6521" t="8954" r="82818" b="38901"/>
            <a:stretch/>
          </p:blipFill>
          <p:spPr>
            <a:xfrm>
              <a:off x="498273" y="1735910"/>
              <a:ext cx="1196503" cy="1702341"/>
            </a:xfrm>
            <a:prstGeom prst="rect">
              <a:avLst/>
            </a:prstGeom>
          </p:spPr>
        </p:pic>
        <p:sp>
          <p:nvSpPr>
            <p:cNvPr id="9" name="TextBox 8">
              <a:extLst>
                <a:ext uri="{FF2B5EF4-FFF2-40B4-BE49-F238E27FC236}">
                  <a16:creationId xmlns:a16="http://schemas.microsoft.com/office/drawing/2014/main" id="{58409C4F-6219-4ED9-973A-374FEEB578C9}"/>
                </a:ext>
              </a:extLst>
            </p:cNvPr>
            <p:cNvSpPr txBox="1"/>
            <p:nvPr/>
          </p:nvSpPr>
          <p:spPr>
            <a:xfrm>
              <a:off x="1814749" y="2048471"/>
              <a:ext cx="244596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latin typeface="Source Sans Pro"/>
                  <a:ea typeface="Source Sans Pro"/>
                  <a:cs typeface="Arial"/>
                </a:rPr>
                <a:t>Addressing climate change via climate smart agriculture, forestry, </a:t>
              </a:r>
              <a:br>
                <a:rPr lang="en-US" sz="1600" b="1">
                  <a:latin typeface="Source Sans Pro"/>
                  <a:ea typeface="Source Sans Pro"/>
                  <a:cs typeface="Arial"/>
                </a:rPr>
              </a:br>
              <a:r>
                <a:rPr lang="en-US" sz="1600" b="1">
                  <a:latin typeface="Source Sans Pro"/>
                  <a:ea typeface="Source Sans Pro"/>
                  <a:cs typeface="Arial"/>
                </a:rPr>
                <a:t>&amp; renewable energy</a:t>
              </a:r>
            </a:p>
          </p:txBody>
        </p:sp>
      </p:grpSp>
      <p:grpSp>
        <p:nvGrpSpPr>
          <p:cNvPr id="21" name="Group 20">
            <a:extLst>
              <a:ext uri="{FF2B5EF4-FFF2-40B4-BE49-F238E27FC236}">
                <a16:creationId xmlns:a16="http://schemas.microsoft.com/office/drawing/2014/main" id="{0A6C64B4-593E-4F3C-B7B4-7FD43467E279}"/>
              </a:ext>
              <a:ext uri="{C183D7F6-B498-43B3-948B-1728B52AA6E4}">
                <adec:decorative xmlns:adec="http://schemas.microsoft.com/office/drawing/2017/decorative" val="1"/>
              </a:ext>
            </a:extLst>
          </p:cNvPr>
          <p:cNvGrpSpPr/>
          <p:nvPr/>
        </p:nvGrpSpPr>
        <p:grpSpPr>
          <a:xfrm>
            <a:off x="378298" y="3687590"/>
            <a:ext cx="3583510" cy="1789890"/>
            <a:chOff x="378298" y="3687590"/>
            <a:chExt cx="3583510" cy="1789890"/>
          </a:xfrm>
        </p:grpSpPr>
        <p:sp>
          <p:nvSpPr>
            <p:cNvPr id="12" name="TextBox 11">
              <a:extLst>
                <a:ext uri="{FF2B5EF4-FFF2-40B4-BE49-F238E27FC236}">
                  <a16:creationId xmlns:a16="http://schemas.microsoft.com/office/drawing/2014/main" id="{287FD414-893C-4C82-ACF7-77473845DD65}"/>
                </a:ext>
              </a:extLst>
            </p:cNvPr>
            <p:cNvSpPr txBox="1"/>
            <p:nvPr/>
          </p:nvSpPr>
          <p:spPr>
            <a:xfrm>
              <a:off x="2113656" y="4271728"/>
              <a:ext cx="184815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latin typeface="Source Sans Pro"/>
                  <a:ea typeface="Source Sans Pro"/>
                  <a:cs typeface="Arial"/>
                </a:rPr>
                <a:t>Advancing racial justice, equity, &amp; opportunity</a:t>
              </a:r>
            </a:p>
          </p:txBody>
        </p:sp>
        <p:pic>
          <p:nvPicPr>
            <p:cNvPr id="16" name="Picture 15">
              <a:extLst>
                <a:ext uri="{FF2B5EF4-FFF2-40B4-BE49-F238E27FC236}">
                  <a16:creationId xmlns:a16="http://schemas.microsoft.com/office/drawing/2014/main" id="{1DEBB91C-46FD-4B4C-9309-96CDF40C4B8D}"/>
                </a:ext>
              </a:extLst>
            </p:cNvPr>
            <p:cNvPicPr>
              <a:picLocks noChangeAspect="1"/>
            </p:cNvPicPr>
            <p:nvPr/>
          </p:nvPicPr>
          <p:blipFill rotWithShape="1">
            <a:blip r:embed="rId4"/>
            <a:srcRect l="25152" t="6272" r="62050" b="38901"/>
            <a:stretch/>
          </p:blipFill>
          <p:spPr>
            <a:xfrm>
              <a:off x="378298" y="3687590"/>
              <a:ext cx="1436451" cy="1789890"/>
            </a:xfrm>
            <a:prstGeom prst="rect">
              <a:avLst/>
            </a:prstGeom>
          </p:spPr>
        </p:pic>
      </p:grpSp>
      <p:grpSp>
        <p:nvGrpSpPr>
          <p:cNvPr id="24" name="Group 23">
            <a:extLst>
              <a:ext uri="{FF2B5EF4-FFF2-40B4-BE49-F238E27FC236}">
                <a16:creationId xmlns:a16="http://schemas.microsoft.com/office/drawing/2014/main" id="{4C49702A-D8D2-4477-94C6-4B9C7A1190B1}"/>
              </a:ext>
              <a:ext uri="{C183D7F6-B498-43B3-948B-1728B52AA6E4}">
                <adec:decorative xmlns:adec="http://schemas.microsoft.com/office/drawing/2017/decorative" val="1"/>
              </a:ext>
            </a:extLst>
          </p:cNvPr>
          <p:cNvGrpSpPr/>
          <p:nvPr/>
        </p:nvGrpSpPr>
        <p:grpSpPr>
          <a:xfrm>
            <a:off x="4848891" y="2177043"/>
            <a:ext cx="2512978" cy="2633293"/>
            <a:chOff x="4848891" y="2177043"/>
            <a:chExt cx="2512978" cy="2633293"/>
          </a:xfrm>
        </p:grpSpPr>
        <p:sp>
          <p:nvSpPr>
            <p:cNvPr id="14" name="TextBox 13">
              <a:extLst>
                <a:ext uri="{FF2B5EF4-FFF2-40B4-BE49-F238E27FC236}">
                  <a16:creationId xmlns:a16="http://schemas.microsoft.com/office/drawing/2014/main" id="{CCCA19A1-C500-4435-9380-63DD113FEEB6}"/>
                </a:ext>
              </a:extLst>
            </p:cNvPr>
            <p:cNvSpPr txBox="1"/>
            <p:nvPr/>
          </p:nvSpPr>
          <p:spPr>
            <a:xfrm>
              <a:off x="4848891" y="3733118"/>
              <a:ext cx="251297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latin typeface="Source Sans Pro"/>
                  <a:ea typeface="Source Sans Pro"/>
                  <a:cs typeface="Arial"/>
                </a:rPr>
                <a:t>Creating more &amp; better market opportunities for producers and consumers at home and abroad</a:t>
              </a:r>
            </a:p>
          </p:txBody>
        </p:sp>
        <p:pic>
          <p:nvPicPr>
            <p:cNvPr id="17" name="Picture 16">
              <a:extLst>
                <a:ext uri="{FF2B5EF4-FFF2-40B4-BE49-F238E27FC236}">
                  <a16:creationId xmlns:a16="http://schemas.microsoft.com/office/drawing/2014/main" id="{B274A0F6-BE4F-4975-BDA8-E68DBED05E85}"/>
                </a:ext>
              </a:extLst>
            </p:cNvPr>
            <p:cNvPicPr>
              <a:picLocks noChangeAspect="1"/>
            </p:cNvPicPr>
            <p:nvPr/>
          </p:nvPicPr>
          <p:blipFill rotWithShape="1">
            <a:blip r:embed="rId4"/>
            <a:srcRect l="43439" t="9808" r="41394" b="46985"/>
            <a:stretch/>
          </p:blipFill>
          <p:spPr>
            <a:xfrm>
              <a:off x="5256215" y="2177043"/>
              <a:ext cx="1702341" cy="1410511"/>
            </a:xfrm>
            <a:prstGeom prst="rect">
              <a:avLst/>
            </a:prstGeom>
          </p:spPr>
        </p:pic>
      </p:grpSp>
      <p:grpSp>
        <p:nvGrpSpPr>
          <p:cNvPr id="22" name="Group 21">
            <a:extLst>
              <a:ext uri="{FF2B5EF4-FFF2-40B4-BE49-F238E27FC236}">
                <a16:creationId xmlns:a16="http://schemas.microsoft.com/office/drawing/2014/main" id="{7828B3E2-6011-4D04-AF41-8820D331CB95}"/>
              </a:ext>
              <a:ext uri="{C183D7F6-B498-43B3-948B-1728B52AA6E4}">
                <adec:decorative xmlns:adec="http://schemas.microsoft.com/office/drawing/2017/decorative" val="1"/>
              </a:ext>
            </a:extLst>
          </p:cNvPr>
          <p:cNvGrpSpPr/>
          <p:nvPr/>
        </p:nvGrpSpPr>
        <p:grpSpPr>
          <a:xfrm>
            <a:off x="8048651" y="1692135"/>
            <a:ext cx="3645076" cy="1789890"/>
            <a:chOff x="8048651" y="1692135"/>
            <a:chExt cx="3645076" cy="1789890"/>
          </a:xfrm>
        </p:grpSpPr>
        <p:sp>
          <p:nvSpPr>
            <p:cNvPr id="13" name="TextBox 12">
              <a:extLst>
                <a:ext uri="{FF2B5EF4-FFF2-40B4-BE49-F238E27FC236}">
                  <a16:creationId xmlns:a16="http://schemas.microsoft.com/office/drawing/2014/main" id="{0706B721-4D61-4E55-99D4-9C8AA20EBFEB}"/>
                </a:ext>
              </a:extLst>
            </p:cNvPr>
            <p:cNvSpPr txBox="1"/>
            <p:nvPr/>
          </p:nvSpPr>
          <p:spPr>
            <a:xfrm>
              <a:off x="8048651" y="2048471"/>
              <a:ext cx="228383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latin typeface="Source Sans Pro"/>
                  <a:ea typeface="Source Sans Pro"/>
                  <a:cs typeface="Arial"/>
                </a:rPr>
                <a:t>Tackling food &amp; nutrition insecurity while maintaining </a:t>
              </a:r>
              <a:br>
                <a:rPr lang="en-US" sz="1600" b="1">
                  <a:latin typeface="Source Sans Pro"/>
                  <a:ea typeface="Source Sans Pro"/>
                  <a:cs typeface="Arial"/>
                </a:rPr>
              </a:br>
              <a:r>
                <a:rPr lang="en-US" sz="1600" b="1">
                  <a:latin typeface="Source Sans Pro"/>
                  <a:ea typeface="Source Sans Pro"/>
                  <a:cs typeface="Arial"/>
                </a:rPr>
                <a:t>a safe food supply</a:t>
              </a:r>
            </a:p>
          </p:txBody>
        </p:sp>
        <p:pic>
          <p:nvPicPr>
            <p:cNvPr id="18" name="Picture 17">
              <a:extLst>
                <a:ext uri="{FF2B5EF4-FFF2-40B4-BE49-F238E27FC236}">
                  <a16:creationId xmlns:a16="http://schemas.microsoft.com/office/drawing/2014/main" id="{6911E74C-26B1-44B8-8B6E-CC1D126A30FE}"/>
                </a:ext>
              </a:extLst>
            </p:cNvPr>
            <p:cNvPicPr>
              <a:picLocks noChangeAspect="1"/>
            </p:cNvPicPr>
            <p:nvPr/>
          </p:nvPicPr>
          <p:blipFill rotWithShape="1">
            <a:blip r:embed="rId4"/>
            <a:srcRect l="64759" t="6272" r="23541" b="38901"/>
            <a:stretch/>
          </p:blipFill>
          <p:spPr>
            <a:xfrm>
              <a:off x="10380493" y="1692135"/>
              <a:ext cx="1313234" cy="1789890"/>
            </a:xfrm>
            <a:prstGeom prst="rect">
              <a:avLst/>
            </a:prstGeom>
          </p:spPr>
        </p:pic>
      </p:grpSp>
      <p:grpSp>
        <p:nvGrpSpPr>
          <p:cNvPr id="23" name="Group 22">
            <a:extLst>
              <a:ext uri="{FF2B5EF4-FFF2-40B4-BE49-F238E27FC236}">
                <a16:creationId xmlns:a16="http://schemas.microsoft.com/office/drawing/2014/main" id="{2ECCA48E-E4BD-4AB9-A7AE-8F3C93AE990E}"/>
              </a:ext>
              <a:ext uri="{C183D7F6-B498-43B3-948B-1728B52AA6E4}">
                <adec:decorative xmlns:adec="http://schemas.microsoft.com/office/drawing/2017/decorative" val="1"/>
              </a:ext>
            </a:extLst>
          </p:cNvPr>
          <p:cNvGrpSpPr/>
          <p:nvPr/>
        </p:nvGrpSpPr>
        <p:grpSpPr>
          <a:xfrm>
            <a:off x="8248952" y="4192297"/>
            <a:ext cx="3521962" cy="1158071"/>
            <a:chOff x="8248952" y="4192297"/>
            <a:chExt cx="3521962" cy="1158071"/>
          </a:xfrm>
        </p:grpSpPr>
        <p:sp>
          <p:nvSpPr>
            <p:cNvPr id="15" name="TextBox 14">
              <a:extLst>
                <a:ext uri="{FF2B5EF4-FFF2-40B4-BE49-F238E27FC236}">
                  <a16:creationId xmlns:a16="http://schemas.microsoft.com/office/drawing/2014/main" id="{0821D60F-06E1-471A-93EC-FD077429BE70}"/>
                </a:ext>
              </a:extLst>
            </p:cNvPr>
            <p:cNvSpPr txBox="1"/>
            <p:nvPr/>
          </p:nvSpPr>
          <p:spPr>
            <a:xfrm>
              <a:off x="8248952" y="4271727"/>
              <a:ext cx="188323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latin typeface="Source Sans Pro"/>
                  <a:ea typeface="Source Sans Pro"/>
                  <a:cs typeface="Arial"/>
                </a:rPr>
                <a:t>Making USDA a great place to work for everyone</a:t>
              </a:r>
            </a:p>
          </p:txBody>
        </p:sp>
        <p:pic>
          <p:nvPicPr>
            <p:cNvPr id="19" name="Picture 18">
              <a:extLst>
                <a:ext uri="{FF2B5EF4-FFF2-40B4-BE49-F238E27FC236}">
                  <a16:creationId xmlns:a16="http://schemas.microsoft.com/office/drawing/2014/main" id="{439C673B-E8B8-4538-800C-6C014B81C541}"/>
                </a:ext>
              </a:extLst>
            </p:cNvPr>
            <p:cNvPicPr>
              <a:picLocks noChangeAspect="1"/>
            </p:cNvPicPr>
            <p:nvPr/>
          </p:nvPicPr>
          <p:blipFill rotWithShape="1">
            <a:blip r:embed="rId4"/>
            <a:srcRect l="84162" t="16451" r="2763" b="48076"/>
            <a:stretch/>
          </p:blipFill>
          <p:spPr>
            <a:xfrm>
              <a:off x="10303305" y="4192297"/>
              <a:ext cx="1467609" cy="1158071"/>
            </a:xfrm>
            <a:prstGeom prst="rect">
              <a:avLst/>
            </a:prstGeom>
          </p:spPr>
        </p:pic>
      </p:grpSp>
      <p:sp>
        <p:nvSpPr>
          <p:cNvPr id="3" name="Title 2">
            <a:extLst>
              <a:ext uri="{FF2B5EF4-FFF2-40B4-BE49-F238E27FC236}">
                <a16:creationId xmlns:a16="http://schemas.microsoft.com/office/drawing/2014/main" id="{A9AC6DD9-96C0-4569-BE0C-F3F2CFE9C183}"/>
              </a:ext>
            </a:extLst>
          </p:cNvPr>
          <p:cNvSpPr txBox="1">
            <a:spLocks noGrp="1"/>
          </p:cNvSpPr>
          <p:nvPr>
            <p:ph type="title" idx="4294967295"/>
          </p:nvPr>
        </p:nvSpPr>
        <p:spPr>
          <a:xfrm>
            <a:off x="469724" y="310806"/>
            <a:ext cx="11252553"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bg1"/>
                </a:solidFill>
                <a:effectLst/>
                <a:uLnTx/>
                <a:uFillTx/>
                <a:latin typeface="Source Sans Pro"/>
                <a:ea typeface="Source Sans Pro"/>
                <a:cs typeface="Open Sans"/>
              </a:rPr>
              <a:t>USDA Cross-Cutting Priorities</a:t>
            </a:r>
          </a:p>
        </p:txBody>
      </p:sp>
      <p:sp>
        <p:nvSpPr>
          <p:cNvPr id="25" name="TextBox 24">
            <a:extLst>
              <a:ext uri="{FF2B5EF4-FFF2-40B4-BE49-F238E27FC236}">
                <a16:creationId xmlns:a16="http://schemas.microsoft.com/office/drawing/2014/main" id="{55E43614-C716-4536-A6E0-DDA27A5F23E8}"/>
              </a:ext>
            </a:extLst>
          </p:cNvPr>
          <p:cNvSpPr txBox="1"/>
          <p:nvPr/>
        </p:nvSpPr>
        <p:spPr>
          <a:xfrm>
            <a:off x="3046494" y="6136875"/>
            <a:ext cx="6094378" cy="646331"/>
          </a:xfrm>
          <a:prstGeom prst="rect">
            <a:avLst/>
          </a:prstGeom>
          <a:noFill/>
        </p:spPr>
        <p:txBody>
          <a:bodyPr wrap="square">
            <a:spAutoFit/>
          </a:bodyPr>
          <a:lstStyle/>
          <a:p>
            <a:pPr algn="ctr"/>
            <a:r>
              <a:rPr lang="en-US">
                <a:latin typeface="Source Sans Pro" panose="020B0503030403020204" pitchFamily="34" charset="0"/>
                <a:ea typeface="Source Sans Pro" panose="020B0503030403020204" pitchFamily="34" charset="0"/>
                <a:hlinkClick r:id="rId5"/>
              </a:rPr>
              <a:t>https://www.usda.gov/sites/default/files/documents/usda-fy-2022-2026-strategic-plan.pdf</a:t>
            </a:r>
            <a:endParaRPr lang="en-US">
              <a:latin typeface="Source Sans Pro" panose="020B0503030403020204" pitchFamily="34" charset="0"/>
              <a:ea typeface="Source Sans Pro" panose="020B0503030403020204" pitchFamily="34" charset="0"/>
            </a:endParaRPr>
          </a:p>
        </p:txBody>
      </p:sp>
      <p:sp>
        <p:nvSpPr>
          <p:cNvPr id="7" name="Slide Number Placeholder 4">
            <a:extLst>
              <a:ext uri="{FF2B5EF4-FFF2-40B4-BE49-F238E27FC236}">
                <a16:creationId xmlns:a16="http://schemas.microsoft.com/office/drawing/2014/main" id="{EC9AE047-713D-465F-8625-77D87AA0E27B}"/>
              </a:ext>
            </a:extLst>
          </p:cNvPr>
          <p:cNvSpPr>
            <a:spLocks noGrp="1"/>
          </p:cNvSpPr>
          <p:nvPr>
            <p:ph type="sldNum" sz="quarter" idx="12"/>
          </p:nvPr>
        </p:nvSpPr>
        <p:spPr>
          <a:xfrm>
            <a:off x="11016342" y="6116470"/>
            <a:ext cx="708251" cy="365125"/>
          </a:xfrm>
        </p:spPr>
        <p:txBody>
          <a:bodyPr/>
          <a:lstStyle/>
          <a:p>
            <a:fld id="{262BAFDC-492D-CB4D-B02A-4A44B4604C8A}" type="slidenum">
              <a:rPr lang="en-US" b="1" smtClean="0">
                <a:solidFill>
                  <a:schemeClr val="tx1"/>
                </a:solidFill>
                <a:latin typeface="Source Sans Pro" panose="020B0503030403020204" pitchFamily="34" charset="0"/>
                <a:ea typeface="Source Sans Pro" panose="020B0503030403020204" pitchFamily="34" charset="0"/>
              </a:rPr>
              <a:pPr/>
              <a:t>18</a:t>
            </a:fld>
            <a:endParaRPr lang="en-US" b="1">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71726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01B7C7-8925-4F82-A037-8E374DADDE2D}"/>
              </a:ext>
            </a:extLst>
          </p:cNvPr>
          <p:cNvPicPr>
            <a:picLocks noChangeAspect="1"/>
          </p:cNvPicPr>
          <p:nvPr/>
        </p:nvPicPr>
        <p:blipFill>
          <a:blip r:embed="rId3"/>
          <a:stretch>
            <a:fillRect/>
          </a:stretch>
        </p:blipFill>
        <p:spPr>
          <a:xfrm>
            <a:off x="28222" y="0"/>
            <a:ext cx="12163778" cy="6858000"/>
          </a:xfrm>
          <a:prstGeom prst="rect">
            <a:avLst/>
          </a:prstGeom>
        </p:spPr>
      </p:pic>
      <p:sp>
        <p:nvSpPr>
          <p:cNvPr id="4" name="Title 3">
            <a:extLst>
              <a:ext uri="{FF2B5EF4-FFF2-40B4-BE49-F238E27FC236}">
                <a16:creationId xmlns:a16="http://schemas.microsoft.com/office/drawing/2014/main" id="{459779AF-1F67-477F-A9E2-994938250346}"/>
              </a:ext>
            </a:extLst>
          </p:cNvPr>
          <p:cNvSpPr>
            <a:spLocks noGrp="1"/>
          </p:cNvSpPr>
          <p:nvPr>
            <p:ph type="title"/>
          </p:nvPr>
        </p:nvSpPr>
        <p:spPr>
          <a:xfrm>
            <a:off x="838200" y="2963642"/>
            <a:ext cx="10515600" cy="930715"/>
          </a:xfrm>
        </p:spPr>
        <p:txBody>
          <a:bodyPr>
            <a:noAutofit/>
          </a:bodyPr>
          <a:lstStyle/>
          <a:p>
            <a:pPr algn="ctr"/>
            <a:r>
              <a:rPr lang="en-US" sz="4400" b="1">
                <a:solidFill>
                  <a:schemeClr val="bg1"/>
                </a:solidFill>
                <a:latin typeface="Source Sans Pro" panose="020B0503030403020204" pitchFamily="34" charset="0"/>
                <a:ea typeface="Source Sans Pro" panose="020B0503030403020204" pitchFamily="34" charset="0"/>
              </a:rPr>
              <a:t>Rural Development</a:t>
            </a:r>
            <a:endParaRPr lang="en-US" b="1">
              <a:solidFill>
                <a:schemeClr val="bg1"/>
              </a:solidFill>
              <a:latin typeface="Source Sans Pro" panose="020B0503030403020204" pitchFamily="34" charset="0"/>
              <a:ea typeface="Source Sans Pro" panose="020B0503030403020204" pitchFamily="34" charset="0"/>
            </a:endParaRPr>
          </a:p>
        </p:txBody>
      </p:sp>
      <p:sp>
        <p:nvSpPr>
          <p:cNvPr id="8" name="Slide Number Placeholder 4">
            <a:extLst>
              <a:ext uri="{FF2B5EF4-FFF2-40B4-BE49-F238E27FC236}">
                <a16:creationId xmlns:a16="http://schemas.microsoft.com/office/drawing/2014/main" id="{41CCDD92-60BB-4002-BE0E-B9FA9E3CB16C}"/>
              </a:ext>
            </a:extLst>
          </p:cNvPr>
          <p:cNvSpPr>
            <a:spLocks noGrp="1"/>
          </p:cNvSpPr>
          <p:nvPr>
            <p:ph type="sldNum" sz="quarter" idx="12"/>
          </p:nvPr>
        </p:nvSpPr>
        <p:spPr>
          <a:xfrm>
            <a:off x="11016342" y="6116470"/>
            <a:ext cx="708251" cy="365125"/>
          </a:xfrm>
        </p:spPr>
        <p:txBody>
          <a:bodyPr/>
          <a:lstStyle/>
          <a:p>
            <a:fld id="{262BAFDC-492D-CB4D-B02A-4A44B4604C8A}" type="slidenum">
              <a:rPr lang="en-US" b="1" smtClean="0">
                <a:solidFill>
                  <a:schemeClr val="bg1"/>
                </a:solidFill>
                <a:latin typeface="Source Sans Pro" panose="020B0503030403020204" pitchFamily="34" charset="0"/>
                <a:ea typeface="Source Sans Pro" panose="020B0503030403020204" pitchFamily="34" charset="0"/>
              </a:rPr>
              <a:pPr/>
              <a:t>19</a:t>
            </a:fld>
            <a:endParaRPr lang="en-US" b="1">
              <a:solidFill>
                <a:schemeClr val="bg1"/>
              </a:solidFill>
              <a:latin typeface="Source Sans Pro" panose="020B0503030403020204" pitchFamily="34" charset="0"/>
              <a:ea typeface="Source Sans Pro" panose="020B0503030403020204" pitchFamily="34" charset="0"/>
            </a:endParaRPr>
          </a:p>
        </p:txBody>
      </p:sp>
      <p:pic>
        <p:nvPicPr>
          <p:cNvPr id="7" name="Picture 6">
            <a:extLst>
              <a:ext uri="{FF2B5EF4-FFF2-40B4-BE49-F238E27FC236}">
                <a16:creationId xmlns:a16="http://schemas.microsoft.com/office/drawing/2014/main" id="{ACCE5844-9F9A-4978-88D1-C1885C5F3AB0}"/>
              </a:ext>
              <a:ext uri="{C183D7F6-B498-43B3-948B-1728B52AA6E4}">
                <adec:decorative xmlns:adec="http://schemas.microsoft.com/office/drawing/2017/decorative" val="1"/>
              </a:ext>
            </a:extLst>
          </p:cNvPr>
          <p:cNvPicPr>
            <a:picLocks noChangeAspect="1"/>
          </p:cNvPicPr>
          <p:nvPr/>
        </p:nvPicPr>
        <p:blipFill rotWithShape="1">
          <a:blip r:embed="rId4"/>
          <a:srcRect t="-2034" r="77430" b="-1"/>
          <a:stretch/>
        </p:blipFill>
        <p:spPr>
          <a:xfrm>
            <a:off x="467406" y="6108874"/>
            <a:ext cx="532452" cy="369332"/>
          </a:xfrm>
          <a:prstGeom prst="rect">
            <a:avLst/>
          </a:prstGeom>
        </p:spPr>
      </p:pic>
    </p:spTree>
    <p:extLst>
      <p:ext uri="{BB962C8B-B14F-4D97-AF65-F5344CB8AC3E}">
        <p14:creationId xmlns:p14="http://schemas.microsoft.com/office/powerpoint/2010/main" val="3977947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How the Microloan Program Works</a:t>
            </a:r>
          </a:p>
        </p:txBody>
      </p:sp>
      <p:graphicFrame>
        <p:nvGraphicFramePr>
          <p:cNvPr id="4" name="Content Placeholder 3"/>
          <p:cNvGraphicFramePr>
            <a:graphicFrameLocks noGrp="1"/>
          </p:cNvGraphicFramePr>
          <p:nvPr>
            <p:ph idx="1"/>
          </p:nvPr>
        </p:nvGraphicFramePr>
        <p:xfrm>
          <a:off x="1676400" y="1447801"/>
          <a:ext cx="88392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p:cNvGrpSpPr/>
          <p:nvPr/>
        </p:nvGrpSpPr>
        <p:grpSpPr>
          <a:xfrm>
            <a:off x="4724399" y="2959772"/>
            <a:ext cx="5562602" cy="2555380"/>
            <a:chOff x="3962406" y="3159621"/>
            <a:chExt cx="4525024" cy="2555380"/>
          </a:xfrm>
        </p:grpSpPr>
        <p:sp>
          <p:nvSpPr>
            <p:cNvPr id="6" name="Rectangle 5"/>
            <p:cNvSpPr/>
            <p:nvPr/>
          </p:nvSpPr>
          <p:spPr>
            <a:xfrm>
              <a:off x="3962406" y="3159621"/>
              <a:ext cx="2163620" cy="10313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 name="Rectangle 6"/>
            <p:cNvSpPr/>
            <p:nvPr/>
          </p:nvSpPr>
          <p:spPr>
            <a:xfrm>
              <a:off x="7123724" y="4683623"/>
              <a:ext cx="1363706" cy="103137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4770" tIns="64770" rIns="64770" bIns="64770" numCol="1" spcCol="1270" anchor="ctr" anchorCtr="0">
              <a:noAutofit/>
            </a:bodyPr>
            <a:lstStyle/>
            <a:p>
              <a:pPr marL="171450" lvl="1" indent="-171450" defTabSz="755650">
                <a:lnSpc>
                  <a:spcPct val="90000"/>
                </a:lnSpc>
                <a:spcBef>
                  <a:spcPct val="0"/>
                </a:spcBef>
                <a:spcAft>
                  <a:spcPct val="15000"/>
                </a:spcAft>
                <a:buChar char="••"/>
              </a:pPr>
              <a:r>
                <a:rPr lang="en-US" sz="1600" dirty="0">
                  <a:latin typeface="Californian FB" pitchFamily="18" charset="0"/>
                </a:rPr>
                <a:t>Borrows Funds for Business Growth</a:t>
              </a:r>
            </a:p>
          </p:txBody>
        </p:sp>
      </p:grpSp>
      <p:sp>
        <p:nvSpPr>
          <p:cNvPr id="8" name="Rectangle 7"/>
          <p:cNvSpPr/>
          <p:nvPr/>
        </p:nvSpPr>
        <p:spPr>
          <a:xfrm>
            <a:off x="2983991" y="3944689"/>
            <a:ext cx="1740408" cy="103137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4770" tIns="64770" rIns="64770" bIns="64770" numCol="1" spcCol="1270" anchor="ctr" anchorCtr="0">
            <a:noAutofit/>
          </a:bodyPr>
          <a:lstStyle/>
          <a:p>
            <a:pPr marL="171450" lvl="1" indent="-171450" defTabSz="755650">
              <a:lnSpc>
                <a:spcPct val="90000"/>
              </a:lnSpc>
              <a:spcBef>
                <a:spcPct val="0"/>
              </a:spcBef>
              <a:spcAft>
                <a:spcPct val="15000"/>
              </a:spcAft>
              <a:buChar char="••"/>
            </a:pPr>
            <a:r>
              <a:rPr lang="en-US" sz="1600" dirty="0">
                <a:latin typeface="Californian FB" pitchFamily="18" charset="0"/>
              </a:rPr>
              <a:t>Intermediary Lender repays SBA</a:t>
            </a:r>
          </a:p>
        </p:txBody>
      </p:sp>
      <p:cxnSp>
        <p:nvCxnSpPr>
          <p:cNvPr id="20" name="Curved Connector 19"/>
          <p:cNvCxnSpPr/>
          <p:nvPr/>
        </p:nvCxnSpPr>
        <p:spPr>
          <a:xfrm rot="10800000">
            <a:off x="2971801" y="2667000"/>
            <a:ext cx="1612395" cy="1524002"/>
          </a:xfrm>
          <a:prstGeom prst="curvedConnector3">
            <a:avLst>
              <a:gd name="adj1" fmla="val 132798"/>
            </a:avLst>
          </a:prstGeom>
          <a:ln>
            <a:solidFill>
              <a:schemeClr val="tx2">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5" name="Curved Connector 34"/>
          <p:cNvCxnSpPr/>
          <p:nvPr/>
        </p:nvCxnSpPr>
        <p:spPr>
          <a:xfrm rot="10800000">
            <a:off x="4724401" y="4343400"/>
            <a:ext cx="1840999" cy="1219204"/>
          </a:xfrm>
          <a:prstGeom prst="curvedConnector3">
            <a:avLst>
              <a:gd name="adj1" fmla="val 112086"/>
            </a:avLst>
          </a:prstGeom>
          <a:ln>
            <a:solidFill>
              <a:schemeClr val="tx2">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4294967295"/>
          </p:nvPr>
        </p:nvSpPr>
        <p:spPr>
          <a:xfrm>
            <a:off x="8077200" y="6356351"/>
            <a:ext cx="2133600" cy="365125"/>
          </a:xfrm>
          <a:prstGeom prst="rect">
            <a:avLst/>
          </a:prstGeom>
        </p:spPr>
        <p:txBody>
          <a:bodyPr/>
          <a:lstStyle/>
          <a:p>
            <a:fld id="{5AA7C737-F756-4A49-A92D-47319A86EDE5}" type="slidenum">
              <a:rPr lang="en-US" smtClean="0"/>
              <a:t>2</a:t>
            </a:fld>
            <a:endParaRPr lang="en-US"/>
          </a:p>
        </p:txBody>
      </p:sp>
      <p:sp>
        <p:nvSpPr>
          <p:cNvPr id="11" name="Rectangle 10"/>
          <p:cNvSpPr/>
          <p:nvPr/>
        </p:nvSpPr>
        <p:spPr>
          <a:xfrm>
            <a:off x="5791201" y="5715000"/>
            <a:ext cx="1676401" cy="103137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4770" tIns="64770" rIns="64770" bIns="64770" numCol="1" spcCol="1270" anchor="ctr" anchorCtr="0">
            <a:noAutofit/>
          </a:bodyPr>
          <a:lstStyle/>
          <a:p>
            <a:pPr marL="171450" lvl="1" indent="-171450" defTabSz="755650">
              <a:lnSpc>
                <a:spcPct val="90000"/>
              </a:lnSpc>
              <a:spcBef>
                <a:spcPct val="0"/>
              </a:spcBef>
              <a:spcAft>
                <a:spcPct val="15000"/>
              </a:spcAft>
              <a:buChar char="••"/>
            </a:pPr>
            <a:r>
              <a:rPr lang="en-US" sz="1600" dirty="0">
                <a:latin typeface="Californian FB" pitchFamily="18" charset="0"/>
              </a:rPr>
              <a:t>Microbusiness repays Loan to Intermediary Lender</a:t>
            </a:r>
          </a:p>
        </p:txBody>
      </p:sp>
    </p:spTree>
    <p:extLst>
      <p:ext uri="{BB962C8B-B14F-4D97-AF65-F5344CB8AC3E}">
        <p14:creationId xmlns:p14="http://schemas.microsoft.com/office/powerpoint/2010/main" val="82947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a:extLst>
              <a:ext uri="{FF2B5EF4-FFF2-40B4-BE49-F238E27FC236}">
                <a16:creationId xmlns:a16="http://schemas.microsoft.com/office/drawing/2014/main" id="{90426517-6F26-4119-A1D3-F77B6BFA7996}"/>
              </a:ext>
              <a:ext uri="{C183D7F6-B498-43B3-948B-1728B52AA6E4}">
                <adec:decorative xmlns:adec="http://schemas.microsoft.com/office/drawing/2017/decorative" val="1"/>
              </a:ext>
            </a:extLst>
          </p:cNvPr>
          <p:cNvPicPr>
            <a:picLocks noChangeAspect="1"/>
          </p:cNvPicPr>
          <p:nvPr/>
        </p:nvPicPr>
        <p:blipFill rotWithShape="1">
          <a:blip r:embed="rId3"/>
          <a:srcRect l="1" r="32" b="74451"/>
          <a:stretch/>
        </p:blipFill>
        <p:spPr>
          <a:xfrm>
            <a:off x="0" y="0"/>
            <a:ext cx="12187990" cy="1391054"/>
          </a:xfrm>
          <a:prstGeom prst="rect">
            <a:avLst/>
          </a:prstGeom>
        </p:spPr>
      </p:pic>
      <p:sp>
        <p:nvSpPr>
          <p:cNvPr id="3" name="Rectangle 2">
            <a:extLst>
              <a:ext uri="{FF2B5EF4-FFF2-40B4-BE49-F238E27FC236}">
                <a16:creationId xmlns:a16="http://schemas.microsoft.com/office/drawing/2014/main" id="{CC4252CF-7666-4DF8-B71F-95763D5DF58F}"/>
              </a:ext>
            </a:extLst>
          </p:cNvPr>
          <p:cNvSpPr/>
          <p:nvPr/>
        </p:nvSpPr>
        <p:spPr>
          <a:xfrm>
            <a:off x="3783337" y="6035609"/>
            <a:ext cx="4709943" cy="400110"/>
          </a:xfrm>
          <a:prstGeom prst="rect">
            <a:avLst/>
          </a:prstGeom>
        </p:spPr>
        <p:txBody>
          <a:bodyPr wrap="none">
            <a:spAutoFit/>
          </a:bodyPr>
          <a:lstStyle/>
          <a:p>
            <a:pPr algn="ctr"/>
            <a:r>
              <a:rPr lang="en-US" sz="2000">
                <a:latin typeface="Source Sans Pro" panose="020B0503030403020204" pitchFamily="34" charset="0"/>
                <a:ea typeface="Source Sans Pro" panose="020B0503030403020204" pitchFamily="34" charset="0"/>
                <a:cs typeface="Arial" panose="020B0604020202020204" pitchFamily="34" charset="0"/>
                <a:hlinkClick r:id="rId4"/>
              </a:rPr>
              <a:t>https://rd.usda.gov/about-rd/state-offices</a:t>
            </a:r>
            <a:endParaRPr lang="en-US" sz="2000">
              <a:latin typeface="Source Sans Pro" panose="020B0503030403020204" pitchFamily="34" charset="0"/>
              <a:ea typeface="Source Sans Pro" panose="020B0503030403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A7B5D095-9ED6-4382-951C-D1AE34FFCD55}"/>
              </a:ext>
            </a:extLst>
          </p:cNvPr>
          <p:cNvGrpSpPr/>
          <p:nvPr/>
        </p:nvGrpSpPr>
        <p:grpSpPr>
          <a:xfrm>
            <a:off x="528405" y="1749981"/>
            <a:ext cx="11131180" cy="3446571"/>
            <a:chOff x="530409" y="2192458"/>
            <a:chExt cx="11131180" cy="3542592"/>
          </a:xfrm>
        </p:grpSpPr>
        <p:sp>
          <p:nvSpPr>
            <p:cNvPr id="5" name="Rectangle 4">
              <a:extLst>
                <a:ext uri="{FF2B5EF4-FFF2-40B4-BE49-F238E27FC236}">
                  <a16:creationId xmlns:a16="http://schemas.microsoft.com/office/drawing/2014/main" id="{E8D27F68-FE27-4878-ACC3-17CE71D3F82F}"/>
                </a:ext>
              </a:extLst>
            </p:cNvPr>
            <p:cNvSpPr/>
            <p:nvPr/>
          </p:nvSpPr>
          <p:spPr>
            <a:xfrm>
              <a:off x="2126195" y="3863926"/>
              <a:ext cx="7941324" cy="115677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4CAC4AC9-2EC9-4149-B004-8133C9DD7AB3}"/>
                </a:ext>
              </a:extLst>
            </p:cNvPr>
            <p:cNvCxnSpPr>
              <a:cxnSpLocks/>
            </p:cNvCxnSpPr>
            <p:nvPr/>
          </p:nvCxnSpPr>
          <p:spPr>
            <a:xfrm flipV="1">
              <a:off x="6088100" y="2496900"/>
              <a:ext cx="19048" cy="2538202"/>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C9E8C68-1A9C-413B-B322-9F64999855C2}"/>
                </a:ext>
              </a:extLst>
            </p:cNvPr>
            <p:cNvSpPr/>
            <p:nvPr/>
          </p:nvSpPr>
          <p:spPr>
            <a:xfrm>
              <a:off x="4541693" y="2192458"/>
              <a:ext cx="3108613" cy="115677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Source Sans Pro" panose="020B0503030403020204" pitchFamily="34" charset="0"/>
                  <a:ea typeface="Source Sans Pro" panose="020B0503030403020204" pitchFamily="34" charset="0"/>
                  <a:cs typeface="Calibri"/>
                </a:rPr>
                <a:t>USDA</a:t>
              </a:r>
            </a:p>
            <a:p>
              <a:pPr algn="ctr"/>
              <a:r>
                <a:rPr lang="en-US" b="1">
                  <a:latin typeface="Source Sans Pro" panose="020B0503030403020204" pitchFamily="34" charset="0"/>
                  <a:ea typeface="Source Sans Pro" panose="020B0503030403020204" pitchFamily="34" charset="0"/>
                  <a:cs typeface="Calibri"/>
                </a:rPr>
                <a:t>Rural Development (RD)</a:t>
              </a:r>
            </a:p>
            <a:p>
              <a:pPr algn="ctr"/>
              <a:r>
                <a:rPr lang="en-US" i="1">
                  <a:latin typeface="Source Sans Pro" panose="020B0503030403020204" pitchFamily="34" charset="0"/>
                  <a:ea typeface="Source Sans Pro" panose="020B0503030403020204" pitchFamily="34" charset="0"/>
                  <a:cs typeface="Calibri"/>
                </a:rPr>
                <a:t>“Together, America Prospers”</a:t>
              </a:r>
            </a:p>
          </p:txBody>
        </p:sp>
        <p:sp>
          <p:nvSpPr>
            <p:cNvPr id="8" name="Rectangle 7">
              <a:extLst>
                <a:ext uri="{FF2B5EF4-FFF2-40B4-BE49-F238E27FC236}">
                  <a16:creationId xmlns:a16="http://schemas.microsoft.com/office/drawing/2014/main" id="{7AED8622-E5DC-4F77-B5B9-357912E7BC6A}"/>
                </a:ext>
              </a:extLst>
            </p:cNvPr>
            <p:cNvSpPr/>
            <p:nvPr/>
          </p:nvSpPr>
          <p:spPr>
            <a:xfrm>
              <a:off x="6968555" y="4578280"/>
              <a:ext cx="2258457" cy="115677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AF8FD37-04DC-48AF-897B-58F75A6E4314}"/>
                </a:ext>
              </a:extLst>
            </p:cNvPr>
            <p:cNvSpPr/>
            <p:nvPr/>
          </p:nvSpPr>
          <p:spPr>
            <a:xfrm>
              <a:off x="3002483" y="4578280"/>
              <a:ext cx="2258457" cy="115677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B1A94B1-257E-465E-BBFE-86231C23F8CD}"/>
                </a:ext>
              </a:extLst>
            </p:cNvPr>
            <p:cNvSpPr/>
            <p:nvPr/>
          </p:nvSpPr>
          <p:spPr>
            <a:xfrm>
              <a:off x="4498561" y="4145328"/>
              <a:ext cx="3194877" cy="1208756"/>
            </a:xfrm>
            <a:prstGeom prst="rect">
              <a:avLst/>
            </a:prstGeom>
            <a:solidFill>
              <a:srgbClr val="0054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Source Sans Pro" panose="020B0503030403020204" pitchFamily="34" charset="0"/>
                  <a:ea typeface="Source Sans Pro" panose="020B0503030403020204" pitchFamily="34" charset="0"/>
                  <a:cs typeface="Calibri"/>
                </a:rPr>
                <a:t>Rural Housing Service</a:t>
              </a:r>
              <a:br>
                <a:rPr lang="en-US" b="1">
                  <a:latin typeface="Source Sans Pro" panose="020B0503030403020204" pitchFamily="34" charset="0"/>
                  <a:ea typeface="Source Sans Pro" panose="020B0503030403020204" pitchFamily="34" charset="0"/>
                  <a:cs typeface="Calibri"/>
                </a:rPr>
              </a:br>
              <a:r>
                <a:rPr lang="en-US" b="1">
                  <a:latin typeface="Source Sans Pro" panose="020B0503030403020204" pitchFamily="34" charset="0"/>
                  <a:ea typeface="Source Sans Pro" panose="020B0503030403020204" pitchFamily="34" charset="0"/>
                  <a:cs typeface="Calibri"/>
                </a:rPr>
                <a:t>(RHS)</a:t>
              </a:r>
              <a:endParaRPr lang="en-US">
                <a:latin typeface="Source Sans Pro" panose="020B0503030403020204" pitchFamily="34" charset="0"/>
                <a:ea typeface="Source Sans Pro" panose="020B0503030403020204" pitchFamily="34" charset="0"/>
              </a:endParaRPr>
            </a:p>
          </p:txBody>
        </p:sp>
        <p:sp>
          <p:nvSpPr>
            <p:cNvPr id="11" name="Rectangle 10">
              <a:extLst>
                <a:ext uri="{FF2B5EF4-FFF2-40B4-BE49-F238E27FC236}">
                  <a16:creationId xmlns:a16="http://schemas.microsoft.com/office/drawing/2014/main" id="{7C5447B6-70CE-4889-AE73-75F083AAEAE2}"/>
                </a:ext>
              </a:extLst>
            </p:cNvPr>
            <p:cNvSpPr/>
            <p:nvPr/>
          </p:nvSpPr>
          <p:spPr>
            <a:xfrm>
              <a:off x="8466712" y="4145326"/>
              <a:ext cx="3194877" cy="1194351"/>
            </a:xfrm>
            <a:prstGeom prst="rect">
              <a:avLst/>
            </a:prstGeom>
            <a:solidFill>
              <a:srgbClr val="0054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Source Sans Pro" panose="020B0503030403020204" pitchFamily="34" charset="0"/>
                  <a:ea typeface="Source Sans Pro" panose="020B0503030403020204" pitchFamily="34" charset="0"/>
                  <a:cs typeface="Calibri"/>
                </a:rPr>
                <a:t>Rural Utilities Service</a:t>
              </a:r>
            </a:p>
            <a:p>
              <a:pPr algn="ctr"/>
              <a:r>
                <a:rPr lang="en-US" b="1">
                  <a:latin typeface="Source Sans Pro" panose="020B0503030403020204" pitchFamily="34" charset="0"/>
                  <a:ea typeface="Source Sans Pro" panose="020B0503030403020204" pitchFamily="34" charset="0"/>
                  <a:cs typeface="Calibri"/>
                </a:rPr>
                <a:t>(RUS)</a:t>
              </a:r>
              <a:endParaRPr lang="en-US">
                <a:latin typeface="Source Sans Pro" panose="020B0503030403020204" pitchFamily="34" charset="0"/>
                <a:ea typeface="Source Sans Pro" panose="020B0503030403020204" pitchFamily="34" charset="0"/>
              </a:endParaRPr>
            </a:p>
          </p:txBody>
        </p:sp>
        <p:sp>
          <p:nvSpPr>
            <p:cNvPr id="12" name="Rectangle 11">
              <a:extLst>
                <a:ext uri="{FF2B5EF4-FFF2-40B4-BE49-F238E27FC236}">
                  <a16:creationId xmlns:a16="http://schemas.microsoft.com/office/drawing/2014/main" id="{4483D0A6-8736-4421-BDC5-32C1913C531F}"/>
                </a:ext>
              </a:extLst>
            </p:cNvPr>
            <p:cNvSpPr/>
            <p:nvPr/>
          </p:nvSpPr>
          <p:spPr>
            <a:xfrm>
              <a:off x="530409" y="4145326"/>
              <a:ext cx="3194877" cy="1194352"/>
            </a:xfrm>
            <a:prstGeom prst="rect">
              <a:avLst/>
            </a:prstGeom>
            <a:solidFill>
              <a:srgbClr val="0054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Source Sans Pro" panose="020B0503030403020204" pitchFamily="34" charset="0"/>
                  <a:ea typeface="Source Sans Pro" panose="020B0503030403020204" pitchFamily="34" charset="0"/>
                  <a:cs typeface="Calibri"/>
                </a:rPr>
                <a:t>Rural Business-Cooperative Service (RBCS)</a:t>
              </a:r>
              <a:endParaRPr lang="en-US">
                <a:latin typeface="Source Sans Pro" panose="020B0503030403020204" pitchFamily="34" charset="0"/>
                <a:ea typeface="Source Sans Pro" panose="020B0503030403020204" pitchFamily="34" charset="0"/>
              </a:endParaRPr>
            </a:p>
          </p:txBody>
        </p:sp>
      </p:grpSp>
      <p:sp>
        <p:nvSpPr>
          <p:cNvPr id="13" name="Title 1">
            <a:extLst>
              <a:ext uri="{FF2B5EF4-FFF2-40B4-BE49-F238E27FC236}">
                <a16:creationId xmlns:a16="http://schemas.microsoft.com/office/drawing/2014/main" id="{57FFD061-4EDF-4E24-AAE6-2636BF797AC2}"/>
              </a:ext>
            </a:extLst>
          </p:cNvPr>
          <p:cNvSpPr txBox="1">
            <a:spLocks/>
          </p:cNvSpPr>
          <p:nvPr/>
        </p:nvSpPr>
        <p:spPr>
          <a:xfrm>
            <a:off x="472040" y="63414"/>
            <a:ext cx="112736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r>
              <a:rPr lang="en-US" sz="4400" b="1">
                <a:latin typeface="Source Sans Pro"/>
                <a:ea typeface="Source Sans Pro"/>
                <a:cs typeface="Arial"/>
              </a:rPr>
              <a:t>Mission Area: Rural Development (RD)</a:t>
            </a:r>
            <a:endParaRPr lang="en-US" sz="4400" b="1">
              <a:latin typeface="Source Sans Pro" panose="020B0503030403020204" pitchFamily="34" charset="0"/>
              <a:ea typeface="Source Sans Pro" panose="020B0503030403020204" pitchFamily="34" charset="0"/>
            </a:endParaRPr>
          </a:p>
        </p:txBody>
      </p:sp>
      <p:pic>
        <p:nvPicPr>
          <p:cNvPr id="14" name="Picture 13">
            <a:extLst>
              <a:ext uri="{FF2B5EF4-FFF2-40B4-BE49-F238E27FC236}">
                <a16:creationId xmlns:a16="http://schemas.microsoft.com/office/drawing/2014/main" id="{8AE9F80C-036E-4811-BA4F-BD521500816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72040" y="6116235"/>
            <a:ext cx="2359146" cy="361969"/>
          </a:xfrm>
          <a:prstGeom prst="rect">
            <a:avLst/>
          </a:prstGeom>
        </p:spPr>
      </p:pic>
      <p:sp>
        <p:nvSpPr>
          <p:cNvPr id="15" name="Slide Number Placeholder 4">
            <a:extLst>
              <a:ext uri="{FF2B5EF4-FFF2-40B4-BE49-F238E27FC236}">
                <a16:creationId xmlns:a16="http://schemas.microsoft.com/office/drawing/2014/main" id="{FA624EDD-053C-44F4-B3A0-E2BD205A8089}"/>
              </a:ext>
            </a:extLst>
          </p:cNvPr>
          <p:cNvSpPr>
            <a:spLocks noGrp="1"/>
          </p:cNvSpPr>
          <p:nvPr>
            <p:ph type="sldNum" sz="quarter" idx="12"/>
          </p:nvPr>
        </p:nvSpPr>
        <p:spPr>
          <a:xfrm>
            <a:off x="11016342" y="6116470"/>
            <a:ext cx="708251" cy="365125"/>
          </a:xfrm>
        </p:spPr>
        <p:txBody>
          <a:bodyPr/>
          <a:lstStyle/>
          <a:p>
            <a:fld id="{262BAFDC-492D-CB4D-B02A-4A44B4604C8A}" type="slidenum">
              <a:rPr lang="en-US" b="1" smtClean="0">
                <a:solidFill>
                  <a:schemeClr val="tx1"/>
                </a:solidFill>
                <a:latin typeface="Source Sans Pro" panose="020B0503030403020204" pitchFamily="34" charset="0"/>
                <a:ea typeface="Source Sans Pro" panose="020B0503030403020204" pitchFamily="34" charset="0"/>
              </a:rPr>
              <a:pPr/>
              <a:t>20</a:t>
            </a:fld>
            <a:endParaRPr lang="en-US" b="1">
              <a:solidFill>
                <a:schemeClr val="tx1"/>
              </a:solidFill>
              <a:latin typeface="Source Sans Pro" panose="020B0503030403020204" pitchFamily="34" charset="0"/>
              <a:ea typeface="Source Sans Pro" panose="020B0503030403020204" pitchFamily="34" charset="0"/>
            </a:endParaRPr>
          </a:p>
        </p:txBody>
      </p:sp>
      <p:sp>
        <p:nvSpPr>
          <p:cNvPr id="16" name="TextBox 15">
            <a:extLst>
              <a:ext uri="{FF2B5EF4-FFF2-40B4-BE49-F238E27FC236}">
                <a16:creationId xmlns:a16="http://schemas.microsoft.com/office/drawing/2014/main" id="{B60DD806-6020-47EE-B84E-3FA12AD9B542}"/>
              </a:ext>
            </a:extLst>
          </p:cNvPr>
          <p:cNvSpPr txBox="1"/>
          <p:nvPr/>
        </p:nvSpPr>
        <p:spPr>
          <a:xfrm>
            <a:off x="472041" y="5115459"/>
            <a:ext cx="11273645" cy="707886"/>
          </a:xfrm>
          <a:prstGeom prst="rect">
            <a:avLst/>
          </a:prstGeom>
          <a:noFill/>
        </p:spPr>
        <p:txBody>
          <a:bodyPr wrap="square" rtlCol="0">
            <a:spAutoFit/>
          </a:bodyPr>
          <a:lstStyle/>
          <a:p>
            <a:r>
              <a:rPr lang="en-US" sz="2000">
                <a:latin typeface="Source Sans Pro" panose="020B0503030403020204" pitchFamily="34" charset="0"/>
                <a:ea typeface="Source Sans Pro" panose="020B0503030403020204" pitchFamily="34" charset="0"/>
              </a:rPr>
              <a:t>Rural Development administers </a:t>
            </a:r>
            <a:r>
              <a:rPr lang="en-US" sz="2000" b="1">
                <a:latin typeface="Source Sans Pro" panose="020B0503030403020204" pitchFamily="34" charset="0"/>
                <a:ea typeface="Source Sans Pro" panose="020B0503030403020204" pitchFamily="34" charset="0"/>
              </a:rPr>
              <a:t>over 40 programs</a:t>
            </a:r>
            <a:r>
              <a:rPr lang="en-US" sz="2000">
                <a:latin typeface="Source Sans Pro" panose="020B0503030403020204" pitchFamily="34" charset="0"/>
                <a:ea typeface="Source Sans Pro" panose="020B0503030403020204" pitchFamily="34" charset="0"/>
              </a:rPr>
              <a:t> and supports rural communities with </a:t>
            </a:r>
            <a:r>
              <a:rPr lang="en-US" sz="2000" b="1">
                <a:latin typeface="Source Sans Pro" panose="020B0503030403020204" pitchFamily="34" charset="0"/>
                <a:ea typeface="Source Sans Pro" panose="020B0503030403020204" pitchFamily="34" charset="0"/>
              </a:rPr>
              <a:t>loan and grant investments of ~$50 billion annually</a:t>
            </a:r>
            <a:r>
              <a:rPr lang="en-US" sz="2000">
                <a:latin typeface="Source Sans Pro" panose="020B0503030403020204" pitchFamily="34" charset="0"/>
                <a:ea typeface="Source Sans Pro" panose="020B0503030403020204" pitchFamily="34" charset="0"/>
              </a:rPr>
              <a:t>. </a:t>
            </a:r>
            <a:r>
              <a:rPr lang="en-US" sz="2000">
                <a:solidFill>
                  <a:schemeClr val="accent1">
                    <a:lumMod val="75000"/>
                  </a:schemeClr>
                </a:solidFill>
                <a:latin typeface="Source Sans Pro" panose="020B0503030403020204" pitchFamily="34" charset="0"/>
                <a:ea typeface="Source Sans Pro" panose="020B0503030403020204" pitchFamily="34" charset="0"/>
              </a:rPr>
              <a:t>The current RD portfolio of investments exceeds ~$220 billion.</a:t>
            </a:r>
            <a:endParaRPr lang="en-US" sz="2400" b="1">
              <a:solidFill>
                <a:schemeClr val="accent1">
                  <a:lumMod val="75000"/>
                </a:schemeClr>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70056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a:extLst>
              <a:ext uri="{FF2B5EF4-FFF2-40B4-BE49-F238E27FC236}">
                <a16:creationId xmlns:a16="http://schemas.microsoft.com/office/drawing/2014/main" id="{3E32800F-A8B9-4625-A56B-95EB24258822}"/>
              </a:ext>
              <a:ext uri="{C183D7F6-B498-43B3-948B-1728B52AA6E4}">
                <adec:decorative xmlns:adec="http://schemas.microsoft.com/office/drawing/2017/decorative" val="1"/>
              </a:ext>
            </a:extLst>
          </p:cNvPr>
          <p:cNvPicPr>
            <a:picLocks noChangeAspect="1"/>
          </p:cNvPicPr>
          <p:nvPr/>
        </p:nvPicPr>
        <p:blipFill rotWithShape="1">
          <a:blip r:embed="rId3"/>
          <a:srcRect l="1" r="32" b="74451"/>
          <a:stretch/>
        </p:blipFill>
        <p:spPr>
          <a:xfrm>
            <a:off x="0" y="0"/>
            <a:ext cx="12187990" cy="1391054"/>
          </a:xfrm>
          <a:prstGeom prst="rect">
            <a:avLst/>
          </a:prstGeom>
        </p:spPr>
      </p:pic>
      <p:pic>
        <p:nvPicPr>
          <p:cNvPr id="6" name="Picture 5">
            <a:extLst>
              <a:ext uri="{FF2B5EF4-FFF2-40B4-BE49-F238E27FC236}">
                <a16:creationId xmlns:a16="http://schemas.microsoft.com/office/drawing/2014/main" id="{BF8FED75-27C3-4D68-BED3-D94B5C131B3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72040" y="6116235"/>
            <a:ext cx="2359146" cy="361969"/>
          </a:xfrm>
          <a:prstGeom prst="rect">
            <a:avLst/>
          </a:prstGeom>
        </p:spPr>
      </p:pic>
      <p:sp>
        <p:nvSpPr>
          <p:cNvPr id="3" name="Title 2">
            <a:extLst>
              <a:ext uri="{FF2B5EF4-FFF2-40B4-BE49-F238E27FC236}">
                <a16:creationId xmlns:a16="http://schemas.microsoft.com/office/drawing/2014/main" id="{A9AC6DD9-96C0-4569-BE0C-F3F2CFE9C183}"/>
              </a:ext>
            </a:extLst>
          </p:cNvPr>
          <p:cNvSpPr txBox="1">
            <a:spLocks noGrp="1"/>
          </p:cNvSpPr>
          <p:nvPr>
            <p:ph type="title" idx="4294967295"/>
          </p:nvPr>
        </p:nvSpPr>
        <p:spPr>
          <a:xfrm>
            <a:off x="467408" y="310806"/>
            <a:ext cx="11257185"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bg1"/>
                </a:solidFill>
                <a:effectLst/>
                <a:uLnTx/>
                <a:uFillTx/>
                <a:latin typeface="Source Sans Pro"/>
                <a:ea typeface="Source Sans Pro"/>
                <a:cs typeface="Open Sans"/>
              </a:rPr>
              <a:t>RD Agencies</a:t>
            </a:r>
          </a:p>
        </p:txBody>
      </p:sp>
      <p:sp>
        <p:nvSpPr>
          <p:cNvPr id="17" name="TextBox 16">
            <a:extLst>
              <a:ext uri="{FF2B5EF4-FFF2-40B4-BE49-F238E27FC236}">
                <a16:creationId xmlns:a16="http://schemas.microsoft.com/office/drawing/2014/main" id="{11D18AB3-B733-44B3-A7CE-E5C08AED416D}"/>
              </a:ext>
            </a:extLst>
          </p:cNvPr>
          <p:cNvSpPr txBox="1"/>
          <p:nvPr/>
        </p:nvSpPr>
        <p:spPr>
          <a:xfrm>
            <a:off x="1215114" y="1516280"/>
            <a:ext cx="2100107" cy="1107996"/>
          </a:xfrm>
          <a:prstGeom prst="rect">
            <a:avLst/>
          </a:prstGeom>
          <a:noFill/>
        </p:spPr>
        <p:txBody>
          <a:bodyPr wrap="square" rtlCol="0">
            <a:spAutoFit/>
          </a:bodyPr>
          <a:lstStyle/>
          <a:p>
            <a:pPr algn="ctr"/>
            <a:r>
              <a:rPr lang="en-US" sz="6600" b="1">
                <a:solidFill>
                  <a:srgbClr val="004382"/>
                </a:solidFill>
                <a:latin typeface="Source Sans Pro" panose="020B0503030403020204" pitchFamily="34" charset="0"/>
                <a:ea typeface="Source Sans Pro" panose="020B0503030403020204" pitchFamily="34" charset="0"/>
              </a:rPr>
              <a:t>RUS</a:t>
            </a:r>
          </a:p>
        </p:txBody>
      </p:sp>
      <p:sp>
        <p:nvSpPr>
          <p:cNvPr id="14" name="Rounded Rectangle 5">
            <a:extLst>
              <a:ext uri="{FF2B5EF4-FFF2-40B4-BE49-F238E27FC236}">
                <a16:creationId xmlns:a16="http://schemas.microsoft.com/office/drawing/2014/main" id="{1D153F7F-1101-4E49-9C49-FDA66D1C7EAB}"/>
              </a:ext>
            </a:extLst>
          </p:cNvPr>
          <p:cNvSpPr/>
          <p:nvPr/>
        </p:nvSpPr>
        <p:spPr>
          <a:xfrm>
            <a:off x="467408" y="2420802"/>
            <a:ext cx="3481218" cy="591350"/>
          </a:xfrm>
          <a:prstGeom prst="roundRect">
            <a:avLst/>
          </a:prstGeom>
          <a:solidFill>
            <a:srgbClr val="004382"/>
          </a:solidFill>
          <a:ln w="9525"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700" b="1" i="0" u="none" strike="noStrike" kern="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Calibri" panose="020F0502020204030204" pitchFamily="34" charset="0"/>
              </a:rPr>
              <a:t>Rural Utilities Service</a:t>
            </a:r>
          </a:p>
        </p:txBody>
      </p:sp>
      <p:sp>
        <p:nvSpPr>
          <p:cNvPr id="9" name="Rectangle 8">
            <a:extLst>
              <a:ext uri="{FF2B5EF4-FFF2-40B4-BE49-F238E27FC236}">
                <a16:creationId xmlns:a16="http://schemas.microsoft.com/office/drawing/2014/main" id="{8EAC43D4-1185-4720-A3AF-B72EB115F8B0}"/>
              </a:ext>
            </a:extLst>
          </p:cNvPr>
          <p:cNvSpPr/>
          <p:nvPr/>
        </p:nvSpPr>
        <p:spPr>
          <a:xfrm>
            <a:off x="470352" y="3087722"/>
            <a:ext cx="3475331" cy="2292935"/>
          </a:xfrm>
          <a:prstGeom prst="rect">
            <a:avLst/>
          </a:prstGeom>
        </p:spPr>
        <p:txBody>
          <a:bodyPr wrap="square">
            <a:spAutoFit/>
          </a:bodyPr>
          <a:lstStyle/>
          <a:p>
            <a:pPr>
              <a:spcAft>
                <a:spcPts val="600"/>
              </a:spcAft>
            </a:pPr>
            <a:r>
              <a:rPr lang="en-US" sz="1600" b="1">
                <a:latin typeface="Source Sans Pro" panose="020B0503030403020204" pitchFamily="34" charset="0"/>
                <a:ea typeface="Source Sans Pro" panose="020B0503030403020204" pitchFamily="34" charset="0"/>
              </a:rPr>
              <a:t>RUS provides infrastructure or infrastructure improvements to rural communities.</a:t>
            </a:r>
            <a:endParaRPr lang="en-US" sz="1600">
              <a:latin typeface="Source Sans Pro" panose="020B0503030403020204" pitchFamily="34" charset="0"/>
              <a:ea typeface="Source Sans Pro" panose="020B0503030403020204" pitchFamily="34" charset="0"/>
              <a:cs typeface="Calibri body"/>
            </a:endParaRPr>
          </a:p>
          <a:p>
            <a:pPr marL="285750" indent="-285750" eaLnBrk="0" fontAlgn="base" hangingPunct="0">
              <a:spcAft>
                <a:spcPts val="600"/>
              </a:spcAft>
              <a:buClr>
                <a:srgbClr val="456F61"/>
              </a:buClr>
              <a:buFont typeface="Arial" panose="020B0604020202020204" pitchFamily="34" charset="0"/>
              <a:buChar char="•"/>
            </a:pPr>
            <a:r>
              <a:rPr lang="en-US" sz="1600">
                <a:latin typeface="Source Sans Pro" panose="020B0503030403020204" pitchFamily="34" charset="0"/>
                <a:ea typeface="Source Sans Pro" panose="020B0503030403020204" pitchFamily="34" charset="0"/>
                <a:cs typeface="Calibri body"/>
              </a:rPr>
              <a:t>Clean and reliable energy production</a:t>
            </a:r>
          </a:p>
          <a:p>
            <a:pPr marL="285750" indent="-285750" eaLnBrk="0" fontAlgn="base" hangingPunct="0">
              <a:spcAft>
                <a:spcPts val="600"/>
              </a:spcAft>
              <a:buClr>
                <a:srgbClr val="456F61"/>
              </a:buClr>
              <a:buFont typeface="Arial" panose="020B0604020202020204" pitchFamily="34" charset="0"/>
              <a:buChar char="•"/>
            </a:pPr>
            <a:r>
              <a:rPr lang="en-US" sz="1600">
                <a:latin typeface="Source Sans Pro" panose="020B0503030403020204" pitchFamily="34" charset="0"/>
                <a:ea typeface="Source Sans Pro" panose="020B0503030403020204" pitchFamily="34" charset="0"/>
                <a:cs typeface="Calibri body"/>
              </a:rPr>
              <a:t>Affordable and sanitary water &amp; environmental</a:t>
            </a:r>
          </a:p>
          <a:p>
            <a:pPr marL="285750" indent="-285750" eaLnBrk="0" fontAlgn="base" hangingPunct="0">
              <a:spcAft>
                <a:spcPts val="600"/>
              </a:spcAft>
              <a:buClr>
                <a:srgbClr val="456F61"/>
              </a:buClr>
              <a:buFont typeface="Arial" panose="020B0604020202020204" pitchFamily="34" charset="0"/>
              <a:buChar char="•"/>
            </a:pPr>
            <a:r>
              <a:rPr lang="en-US" sz="1600">
                <a:latin typeface="Source Sans Pro" panose="020B0503030403020204" pitchFamily="34" charset="0"/>
                <a:ea typeface="Source Sans Pro" panose="020B0503030403020204" pitchFamily="34" charset="0"/>
                <a:cs typeface="Calibri body"/>
              </a:rPr>
              <a:t>Expanding rural broadband </a:t>
            </a:r>
          </a:p>
        </p:txBody>
      </p:sp>
      <p:sp>
        <p:nvSpPr>
          <p:cNvPr id="18" name="TextBox 17">
            <a:extLst>
              <a:ext uri="{FF2B5EF4-FFF2-40B4-BE49-F238E27FC236}">
                <a16:creationId xmlns:a16="http://schemas.microsoft.com/office/drawing/2014/main" id="{5E7FEA51-598B-40AC-867B-887E8947EEA7}"/>
              </a:ext>
            </a:extLst>
          </p:cNvPr>
          <p:cNvSpPr txBox="1"/>
          <p:nvPr/>
        </p:nvSpPr>
        <p:spPr>
          <a:xfrm>
            <a:off x="4960453" y="1516280"/>
            <a:ext cx="2354107" cy="1107996"/>
          </a:xfrm>
          <a:prstGeom prst="rect">
            <a:avLst/>
          </a:prstGeom>
          <a:noFill/>
        </p:spPr>
        <p:txBody>
          <a:bodyPr wrap="square" rtlCol="0">
            <a:spAutoFit/>
          </a:bodyPr>
          <a:lstStyle/>
          <a:p>
            <a:pPr algn="ctr"/>
            <a:r>
              <a:rPr lang="en-US" sz="6600" b="1">
                <a:solidFill>
                  <a:srgbClr val="004382"/>
                </a:solidFill>
                <a:latin typeface="Source Sans Pro" panose="020B0503030403020204" pitchFamily="34" charset="0"/>
                <a:ea typeface="Source Sans Pro" panose="020B0503030403020204" pitchFamily="34" charset="0"/>
              </a:rPr>
              <a:t>RHS</a:t>
            </a:r>
          </a:p>
        </p:txBody>
      </p:sp>
      <p:sp>
        <p:nvSpPr>
          <p:cNvPr id="15" name="Rounded Rectangle 8">
            <a:extLst>
              <a:ext uri="{FF2B5EF4-FFF2-40B4-BE49-F238E27FC236}">
                <a16:creationId xmlns:a16="http://schemas.microsoft.com/office/drawing/2014/main" id="{CE9A10E4-F7A3-4E96-B726-AB1153A89698}"/>
              </a:ext>
            </a:extLst>
          </p:cNvPr>
          <p:cNvSpPr/>
          <p:nvPr/>
        </p:nvSpPr>
        <p:spPr>
          <a:xfrm>
            <a:off x="4342287" y="2420802"/>
            <a:ext cx="3501538" cy="591350"/>
          </a:xfrm>
          <a:prstGeom prst="roundRect">
            <a:avLst/>
          </a:prstGeom>
          <a:solidFill>
            <a:srgbClr val="004382"/>
          </a:solidFill>
          <a:ln w="9525"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700" b="1" i="0" u="none" strike="noStrike" kern="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Calibri" panose="020F0502020204030204" pitchFamily="34" charset="0"/>
              </a:rPr>
              <a:t>Rural Housing Service</a:t>
            </a:r>
          </a:p>
        </p:txBody>
      </p:sp>
      <p:sp>
        <p:nvSpPr>
          <p:cNvPr id="11" name="Rectangle 10">
            <a:extLst>
              <a:ext uri="{FF2B5EF4-FFF2-40B4-BE49-F238E27FC236}">
                <a16:creationId xmlns:a16="http://schemas.microsoft.com/office/drawing/2014/main" id="{5B550994-E1A2-42B2-806A-AB6F544FFB6E}"/>
              </a:ext>
            </a:extLst>
          </p:cNvPr>
          <p:cNvSpPr/>
          <p:nvPr/>
        </p:nvSpPr>
        <p:spPr>
          <a:xfrm>
            <a:off x="4342287" y="3012152"/>
            <a:ext cx="3501538" cy="2708434"/>
          </a:xfrm>
          <a:prstGeom prst="rect">
            <a:avLst/>
          </a:prstGeom>
        </p:spPr>
        <p:txBody>
          <a:bodyPr wrap="square">
            <a:spAutoFit/>
          </a:bodyPr>
          <a:lstStyle/>
          <a:p>
            <a:pPr eaLnBrk="0" fontAlgn="base" hangingPunct="0">
              <a:spcAft>
                <a:spcPts val="600"/>
              </a:spcAft>
            </a:pPr>
            <a:r>
              <a:rPr lang="en-US" sz="1600" b="1">
                <a:latin typeface="Source Sans Pro" panose="020B0503030403020204" pitchFamily="34" charset="0"/>
                <a:ea typeface="Source Sans Pro" panose="020B0503030403020204" pitchFamily="34" charset="0"/>
              </a:rPr>
              <a:t>RHS offers programs to build or improve housing and essential community facilities in rural areas.</a:t>
            </a:r>
            <a:endParaRPr lang="en-US" sz="1600" b="1">
              <a:latin typeface="Source Sans Pro" panose="020B0503030403020204" pitchFamily="34" charset="0"/>
              <a:ea typeface="Source Sans Pro" panose="020B0503030403020204" pitchFamily="34" charset="0"/>
              <a:cs typeface="Calibri body"/>
            </a:endParaRPr>
          </a:p>
          <a:p>
            <a:pPr marL="285750" indent="-285750" eaLnBrk="0" fontAlgn="base" hangingPunct="0">
              <a:spcAft>
                <a:spcPts val="600"/>
              </a:spcAft>
              <a:buFont typeface="Arial" panose="020B0604020202020204" pitchFamily="34" charset="0"/>
              <a:buChar char="•"/>
            </a:pPr>
            <a:r>
              <a:rPr lang="en-US" sz="1600">
                <a:latin typeface="Source Sans Pro" panose="020B0503030403020204" pitchFamily="34" charset="0"/>
                <a:ea typeface="Source Sans Pro" panose="020B0503030403020204" pitchFamily="34" charset="0"/>
                <a:cs typeface="Calibri body"/>
              </a:rPr>
              <a:t>Supporting affordable single family home ownership, multi-family housing, and farm labor housing</a:t>
            </a:r>
          </a:p>
          <a:p>
            <a:pPr marL="285750" indent="-285750" eaLnBrk="0" fontAlgn="base" hangingPunct="0">
              <a:spcAft>
                <a:spcPts val="600"/>
              </a:spcAft>
              <a:buFont typeface="Arial" panose="020B0604020202020204" pitchFamily="34" charset="0"/>
              <a:buChar char="•"/>
            </a:pPr>
            <a:r>
              <a:rPr lang="en-US" sz="1600">
                <a:latin typeface="Source Sans Pro" panose="020B0503030403020204" pitchFamily="34" charset="0"/>
                <a:ea typeface="Source Sans Pro" panose="020B0503030403020204" pitchFamily="34" charset="0"/>
                <a:cs typeface="Calibri body"/>
              </a:rPr>
              <a:t>Supporting community facilities like healthcare, education, childcare and other public owned facilities</a:t>
            </a:r>
          </a:p>
        </p:txBody>
      </p:sp>
      <p:sp>
        <p:nvSpPr>
          <p:cNvPr id="19" name="TextBox 18">
            <a:extLst>
              <a:ext uri="{FF2B5EF4-FFF2-40B4-BE49-F238E27FC236}">
                <a16:creationId xmlns:a16="http://schemas.microsoft.com/office/drawing/2014/main" id="{3A2E4C0D-FC96-4DE0-A4E2-D00C289DA267}"/>
              </a:ext>
            </a:extLst>
          </p:cNvPr>
          <p:cNvSpPr txBox="1"/>
          <p:nvPr/>
        </p:nvSpPr>
        <p:spPr>
          <a:xfrm>
            <a:off x="8509422" y="1516280"/>
            <a:ext cx="3057536" cy="1107996"/>
          </a:xfrm>
          <a:prstGeom prst="rect">
            <a:avLst/>
          </a:prstGeom>
          <a:noFill/>
        </p:spPr>
        <p:txBody>
          <a:bodyPr wrap="square" rtlCol="0">
            <a:spAutoFit/>
          </a:bodyPr>
          <a:lstStyle/>
          <a:p>
            <a:pPr algn="ctr"/>
            <a:r>
              <a:rPr lang="en-US" sz="6600" b="1">
                <a:solidFill>
                  <a:srgbClr val="004382"/>
                </a:solidFill>
                <a:latin typeface="Source Sans Pro" panose="020B0503030403020204" pitchFamily="34" charset="0"/>
                <a:ea typeface="Source Sans Pro" panose="020B0503030403020204" pitchFamily="34" charset="0"/>
              </a:rPr>
              <a:t>RBCS</a:t>
            </a:r>
          </a:p>
        </p:txBody>
      </p:sp>
      <p:sp>
        <p:nvSpPr>
          <p:cNvPr id="16" name="Rounded Rectangle 11">
            <a:extLst>
              <a:ext uri="{FF2B5EF4-FFF2-40B4-BE49-F238E27FC236}">
                <a16:creationId xmlns:a16="http://schemas.microsoft.com/office/drawing/2014/main" id="{838AAD34-9152-4469-9B16-E8688A661FF2}"/>
              </a:ext>
            </a:extLst>
          </p:cNvPr>
          <p:cNvSpPr/>
          <p:nvPr/>
        </p:nvSpPr>
        <p:spPr>
          <a:xfrm>
            <a:off x="8240431" y="2420803"/>
            <a:ext cx="3481219" cy="591349"/>
          </a:xfrm>
          <a:prstGeom prst="roundRect">
            <a:avLst/>
          </a:prstGeom>
          <a:solidFill>
            <a:srgbClr val="004382"/>
          </a:solidFill>
          <a:ln w="9525"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Calibri" panose="020F0502020204030204" pitchFamily="34" charset="0"/>
              </a:rPr>
              <a:t>Rural Business-Cooperative Service</a:t>
            </a:r>
          </a:p>
        </p:txBody>
      </p:sp>
      <p:sp>
        <p:nvSpPr>
          <p:cNvPr id="13" name="Rectangle 12">
            <a:extLst>
              <a:ext uri="{FF2B5EF4-FFF2-40B4-BE49-F238E27FC236}">
                <a16:creationId xmlns:a16="http://schemas.microsoft.com/office/drawing/2014/main" id="{A7EE2ABD-07F6-4D54-A7A6-B20C212130BE}"/>
              </a:ext>
            </a:extLst>
          </p:cNvPr>
          <p:cNvSpPr/>
          <p:nvPr/>
        </p:nvSpPr>
        <p:spPr>
          <a:xfrm rot="10800000" flipV="1">
            <a:off x="8240431" y="3012152"/>
            <a:ext cx="3481218" cy="2539157"/>
          </a:xfrm>
          <a:prstGeom prst="rect">
            <a:avLst/>
          </a:prstGeom>
        </p:spPr>
        <p:txBody>
          <a:bodyPr wrap="square">
            <a:spAutoFit/>
          </a:bodyPr>
          <a:lstStyle/>
          <a:p>
            <a:pPr eaLnBrk="0" fontAlgn="base" hangingPunct="0">
              <a:spcAft>
                <a:spcPts val="600"/>
              </a:spcAft>
              <a:buClr>
                <a:srgbClr val="456F61"/>
              </a:buClr>
            </a:pPr>
            <a:r>
              <a:rPr lang="en-US" sz="1600" b="1">
                <a:latin typeface="Source Sans Pro" panose="020B0503030403020204" pitchFamily="34" charset="0"/>
                <a:ea typeface="Source Sans Pro" panose="020B0503030403020204" pitchFamily="34" charset="0"/>
              </a:rPr>
              <a:t>RBCS offers programs to help businesses grow as well as job training in rural areas.</a:t>
            </a:r>
            <a:endParaRPr lang="en-US" sz="1600" b="1">
              <a:latin typeface="Source Sans Pro" panose="020B0503030403020204" pitchFamily="34" charset="0"/>
              <a:ea typeface="Source Sans Pro" panose="020B0503030403020204" pitchFamily="34" charset="0"/>
              <a:cs typeface="Calibri body"/>
            </a:endParaRPr>
          </a:p>
          <a:p>
            <a:pPr marL="285750" indent="-285750" eaLnBrk="0" fontAlgn="base" hangingPunct="0">
              <a:spcAft>
                <a:spcPts val="600"/>
              </a:spcAft>
              <a:buClr>
                <a:srgbClr val="456F61"/>
              </a:buClr>
              <a:buFont typeface="Arial" panose="020B0604020202020204" pitchFamily="34" charset="0"/>
              <a:buChar char="•"/>
            </a:pPr>
            <a:r>
              <a:rPr lang="en-US" sz="1600">
                <a:latin typeface="Source Sans Pro" panose="020B0503030403020204" pitchFamily="34" charset="0"/>
                <a:ea typeface="Source Sans Pro" panose="020B0503030403020204" pitchFamily="34" charset="0"/>
                <a:cs typeface="Calibri body"/>
              </a:rPr>
              <a:t>Supporting rural small businesses and entrepreneurs</a:t>
            </a:r>
          </a:p>
          <a:p>
            <a:pPr marL="285750" indent="-285750" eaLnBrk="0" fontAlgn="base" hangingPunct="0">
              <a:spcAft>
                <a:spcPts val="600"/>
              </a:spcAft>
              <a:buClr>
                <a:srgbClr val="456F61"/>
              </a:buClr>
              <a:buFont typeface="Arial" panose="020B0604020202020204" pitchFamily="34" charset="0"/>
              <a:buChar char="•"/>
            </a:pPr>
            <a:r>
              <a:rPr lang="en-US" sz="1600">
                <a:latin typeface="Source Sans Pro" panose="020B0503030403020204" pitchFamily="34" charset="0"/>
                <a:ea typeface="Source Sans Pro" panose="020B0503030403020204" pitchFamily="34" charset="0"/>
                <a:cs typeface="Calibri body"/>
              </a:rPr>
              <a:t>Supporting co-operatively owned enterprises</a:t>
            </a:r>
          </a:p>
          <a:p>
            <a:pPr marL="285750" indent="-285750" eaLnBrk="0" fontAlgn="base" hangingPunct="0">
              <a:spcAft>
                <a:spcPts val="600"/>
              </a:spcAft>
              <a:buClr>
                <a:srgbClr val="456F61"/>
              </a:buClr>
              <a:buFont typeface="Arial" panose="020B0604020202020204" pitchFamily="34" charset="0"/>
              <a:buChar char="•"/>
            </a:pPr>
            <a:r>
              <a:rPr lang="en-US" sz="1600">
                <a:latin typeface="Source Sans Pro" panose="020B0503030403020204" pitchFamily="34" charset="0"/>
                <a:ea typeface="Source Sans Pro" panose="020B0503030403020204" pitchFamily="34" charset="0"/>
                <a:cs typeface="Calibri body"/>
              </a:rPr>
              <a:t>Supporting local food systems and clean energy development  </a:t>
            </a:r>
          </a:p>
        </p:txBody>
      </p:sp>
      <p:sp>
        <p:nvSpPr>
          <p:cNvPr id="7" name="Slide Number Placeholder 4">
            <a:extLst>
              <a:ext uri="{FF2B5EF4-FFF2-40B4-BE49-F238E27FC236}">
                <a16:creationId xmlns:a16="http://schemas.microsoft.com/office/drawing/2014/main" id="{EC9AE047-713D-465F-8625-77D87AA0E27B}"/>
              </a:ext>
            </a:extLst>
          </p:cNvPr>
          <p:cNvSpPr>
            <a:spLocks noGrp="1"/>
          </p:cNvSpPr>
          <p:nvPr>
            <p:ph type="sldNum" sz="quarter" idx="12"/>
          </p:nvPr>
        </p:nvSpPr>
        <p:spPr>
          <a:xfrm>
            <a:off x="11016342" y="6116470"/>
            <a:ext cx="708251" cy="365125"/>
          </a:xfrm>
        </p:spPr>
        <p:txBody>
          <a:bodyPr/>
          <a:lstStyle/>
          <a:p>
            <a:fld id="{262BAFDC-492D-CB4D-B02A-4A44B4604C8A}" type="slidenum">
              <a:rPr lang="en-US" b="1" smtClean="0">
                <a:solidFill>
                  <a:schemeClr val="tx1"/>
                </a:solidFill>
                <a:latin typeface="Source Sans Pro" panose="020B0503030403020204" pitchFamily="34" charset="0"/>
                <a:ea typeface="Source Sans Pro" panose="020B0503030403020204" pitchFamily="34" charset="0"/>
              </a:rPr>
              <a:pPr/>
              <a:t>21</a:t>
            </a:fld>
            <a:endParaRPr lang="en-US" b="1">
              <a:solidFill>
                <a:schemeClr val="tx1"/>
              </a:solidFill>
              <a:latin typeface="Source Sans Pro" panose="020B0503030403020204" pitchFamily="34" charset="0"/>
              <a:ea typeface="Source Sans Pro" panose="020B0503030403020204" pitchFamily="34" charset="0"/>
            </a:endParaRPr>
          </a:p>
        </p:txBody>
      </p:sp>
      <p:sp>
        <p:nvSpPr>
          <p:cNvPr id="20" name="Rectangle 19">
            <a:extLst>
              <a:ext uri="{FF2B5EF4-FFF2-40B4-BE49-F238E27FC236}">
                <a16:creationId xmlns:a16="http://schemas.microsoft.com/office/drawing/2014/main" id="{A62B2879-5629-4278-AD18-844001A6D81D}"/>
              </a:ext>
            </a:extLst>
          </p:cNvPr>
          <p:cNvSpPr/>
          <p:nvPr/>
        </p:nvSpPr>
        <p:spPr>
          <a:xfrm>
            <a:off x="3664715" y="6035609"/>
            <a:ext cx="4947188" cy="400110"/>
          </a:xfrm>
          <a:prstGeom prst="rect">
            <a:avLst/>
          </a:prstGeom>
        </p:spPr>
        <p:txBody>
          <a:bodyPr wrap="none">
            <a:spAutoFit/>
          </a:bodyPr>
          <a:lstStyle/>
          <a:p>
            <a:pPr algn="ctr"/>
            <a:r>
              <a:rPr lang="en-US" sz="2000">
                <a:latin typeface="Source Sans Pro" panose="020B0503030403020204" pitchFamily="34" charset="0"/>
                <a:ea typeface="Source Sans Pro" panose="020B0503030403020204" pitchFamily="34" charset="0"/>
                <a:hlinkClick r:id="rId5"/>
              </a:rPr>
              <a:t>https://www.rd.usda.gov/about-rd/agencies</a:t>
            </a:r>
            <a:endParaRPr lang="en-US" sz="2000">
              <a:latin typeface="Source Sans Pro" panose="020B0503030403020204" pitchFamily="34" charset="0"/>
              <a:ea typeface="Source Sans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269833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sual search query image">
            <a:extLst>
              <a:ext uri="{FF2B5EF4-FFF2-40B4-BE49-F238E27FC236}">
                <a16:creationId xmlns:a16="http://schemas.microsoft.com/office/drawing/2014/main" id="{7D05E58E-E0D1-42E4-BE8E-16999EA737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550" y="1663418"/>
            <a:ext cx="5826819" cy="437011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6">
            <a:extLst>
              <a:ext uri="{FF2B5EF4-FFF2-40B4-BE49-F238E27FC236}">
                <a16:creationId xmlns:a16="http://schemas.microsoft.com/office/drawing/2014/main" id="{C35CF62F-BAFA-4D26-AC3F-A6D3CC082713}"/>
              </a:ext>
              <a:ext uri="{C183D7F6-B498-43B3-948B-1728B52AA6E4}">
                <adec:decorative xmlns:adec="http://schemas.microsoft.com/office/drawing/2017/decorative" val="1"/>
              </a:ext>
            </a:extLst>
          </p:cNvPr>
          <p:cNvPicPr>
            <a:picLocks noChangeAspect="1"/>
          </p:cNvPicPr>
          <p:nvPr/>
        </p:nvPicPr>
        <p:blipFill rotWithShape="1">
          <a:blip r:embed="rId4"/>
          <a:srcRect l="1" r="32" b="74451"/>
          <a:stretch/>
        </p:blipFill>
        <p:spPr>
          <a:xfrm>
            <a:off x="0" y="0"/>
            <a:ext cx="12187990" cy="1391054"/>
          </a:xfrm>
          <a:prstGeom prst="rect">
            <a:avLst/>
          </a:prstGeom>
        </p:spPr>
      </p:pic>
      <p:sp>
        <p:nvSpPr>
          <p:cNvPr id="3" name="Title 1">
            <a:extLst>
              <a:ext uri="{FF2B5EF4-FFF2-40B4-BE49-F238E27FC236}">
                <a16:creationId xmlns:a16="http://schemas.microsoft.com/office/drawing/2014/main" id="{1D76B01A-4CC6-4D29-8382-B019849A0EDD}"/>
              </a:ext>
            </a:extLst>
          </p:cNvPr>
          <p:cNvSpPr txBox="1">
            <a:spLocks/>
          </p:cNvSpPr>
          <p:nvPr/>
        </p:nvSpPr>
        <p:spPr>
          <a:xfrm>
            <a:off x="472040" y="63414"/>
            <a:ext cx="112736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r>
              <a:rPr lang="en-US" sz="4400" b="1">
                <a:latin typeface="Source Sans Pro"/>
                <a:ea typeface="Source Sans Pro"/>
                <a:cs typeface="Arial"/>
              </a:rPr>
              <a:t>RD Geographic Breakdown</a:t>
            </a:r>
            <a:endParaRPr lang="en-US" sz="4400" b="1">
              <a:latin typeface="Source Sans Pro" panose="020B0503030403020204" pitchFamily="34" charset="0"/>
              <a:ea typeface="Source Sans Pro" panose="020B0503030403020204" pitchFamily="34" charset="0"/>
            </a:endParaRPr>
          </a:p>
        </p:txBody>
      </p:sp>
      <p:pic>
        <p:nvPicPr>
          <p:cNvPr id="4" name="Picture 3">
            <a:extLst>
              <a:ext uri="{FF2B5EF4-FFF2-40B4-BE49-F238E27FC236}">
                <a16:creationId xmlns:a16="http://schemas.microsoft.com/office/drawing/2014/main" id="{547DCC7F-0B13-4CCB-93A5-78ABC8059E6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72040" y="6116235"/>
            <a:ext cx="2359146" cy="361969"/>
          </a:xfrm>
          <a:prstGeom prst="rect">
            <a:avLst/>
          </a:prstGeom>
        </p:spPr>
      </p:pic>
      <p:sp>
        <p:nvSpPr>
          <p:cNvPr id="5" name="Slide Number Placeholder 4">
            <a:extLst>
              <a:ext uri="{FF2B5EF4-FFF2-40B4-BE49-F238E27FC236}">
                <a16:creationId xmlns:a16="http://schemas.microsoft.com/office/drawing/2014/main" id="{2EE167C4-FA1F-41E9-A8AE-F12DDBB23427}"/>
              </a:ext>
            </a:extLst>
          </p:cNvPr>
          <p:cNvSpPr>
            <a:spLocks noGrp="1"/>
          </p:cNvSpPr>
          <p:nvPr>
            <p:ph type="sldNum" sz="quarter" idx="12"/>
          </p:nvPr>
        </p:nvSpPr>
        <p:spPr>
          <a:xfrm>
            <a:off x="11016342" y="6116470"/>
            <a:ext cx="708251" cy="365125"/>
          </a:xfrm>
        </p:spPr>
        <p:txBody>
          <a:bodyPr/>
          <a:lstStyle/>
          <a:p>
            <a:fld id="{262BAFDC-492D-CB4D-B02A-4A44B4604C8A}" type="slidenum">
              <a:rPr lang="en-US" b="1" smtClean="0">
                <a:solidFill>
                  <a:schemeClr val="tx1"/>
                </a:solidFill>
                <a:latin typeface="Source Sans Pro" panose="020B0503030403020204" pitchFamily="34" charset="0"/>
                <a:ea typeface="Source Sans Pro" panose="020B0503030403020204" pitchFamily="34" charset="0"/>
              </a:rPr>
              <a:pPr/>
              <a:t>22</a:t>
            </a:fld>
            <a:endParaRPr lang="en-US" b="1">
              <a:solidFill>
                <a:schemeClr val="tx1"/>
              </a:solidFill>
              <a:latin typeface="Source Sans Pro" panose="020B0503030403020204" pitchFamily="34" charset="0"/>
              <a:ea typeface="Source Sans Pro" panose="020B0503030403020204" pitchFamily="34" charset="0"/>
            </a:endParaRPr>
          </a:p>
        </p:txBody>
      </p:sp>
      <p:graphicFrame>
        <p:nvGraphicFramePr>
          <p:cNvPr id="6" name="Diagram 5" descr="Nationwide Office Division:&#10;4 Regions&#10;47 State Offices &#10;400 Area Office">
            <a:extLst>
              <a:ext uri="{FF2B5EF4-FFF2-40B4-BE49-F238E27FC236}">
                <a16:creationId xmlns:a16="http://schemas.microsoft.com/office/drawing/2014/main" id="{C1219365-9437-4061-9D9C-F933674421AD}"/>
              </a:ext>
            </a:extLst>
          </p:cNvPr>
          <p:cNvGraphicFramePr/>
          <p:nvPr/>
        </p:nvGraphicFramePr>
        <p:xfrm>
          <a:off x="584497" y="2280950"/>
          <a:ext cx="4269759" cy="339470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Rectangle 7">
            <a:extLst>
              <a:ext uri="{FF2B5EF4-FFF2-40B4-BE49-F238E27FC236}">
                <a16:creationId xmlns:a16="http://schemas.microsoft.com/office/drawing/2014/main" id="{9C06F18F-6691-4BC3-AB57-9B35FF3600F2}"/>
              </a:ext>
            </a:extLst>
          </p:cNvPr>
          <p:cNvSpPr/>
          <p:nvPr/>
        </p:nvSpPr>
        <p:spPr>
          <a:xfrm>
            <a:off x="3783337" y="6035609"/>
            <a:ext cx="4709943" cy="400110"/>
          </a:xfrm>
          <a:prstGeom prst="rect">
            <a:avLst/>
          </a:prstGeom>
        </p:spPr>
        <p:txBody>
          <a:bodyPr wrap="none">
            <a:spAutoFit/>
          </a:bodyPr>
          <a:lstStyle/>
          <a:p>
            <a:pPr algn="ctr"/>
            <a:r>
              <a:rPr lang="en-US" sz="2000">
                <a:latin typeface="Source Sans Pro" panose="020B0503030403020204" pitchFamily="34" charset="0"/>
                <a:ea typeface="Source Sans Pro" panose="020B0503030403020204" pitchFamily="34" charset="0"/>
                <a:cs typeface="Arial" panose="020B0604020202020204" pitchFamily="34" charset="0"/>
                <a:hlinkClick r:id="rId11"/>
              </a:rPr>
              <a:t>https://rd.usda.gov/about-rd/state-offices</a:t>
            </a:r>
            <a:endParaRPr lang="en-US" sz="2000">
              <a:latin typeface="Source Sans Pro" panose="020B0503030403020204" pitchFamily="34" charset="0"/>
              <a:ea typeface="Source Sans Pro" panose="020B0503030403020204" pitchFamily="34" charset="0"/>
              <a:cs typeface="Arial" panose="020B0604020202020204" pitchFamily="34" charset="0"/>
            </a:endParaRPr>
          </a:p>
        </p:txBody>
      </p:sp>
      <p:sp>
        <p:nvSpPr>
          <p:cNvPr id="9" name="Star: 5 Points 8">
            <a:extLst>
              <a:ext uri="{FF2B5EF4-FFF2-40B4-BE49-F238E27FC236}">
                <a16:creationId xmlns:a16="http://schemas.microsoft.com/office/drawing/2014/main" id="{8917151C-EAB8-436A-BA13-8A81EF057DD1}"/>
              </a:ext>
            </a:extLst>
          </p:cNvPr>
          <p:cNvSpPr/>
          <p:nvPr/>
        </p:nvSpPr>
        <p:spPr>
          <a:xfrm>
            <a:off x="10038522" y="3057348"/>
            <a:ext cx="417444" cy="437322"/>
          </a:xfrm>
          <a:prstGeom prst="star5">
            <a:avLst/>
          </a:prstGeom>
          <a:solidFill>
            <a:srgbClr val="0563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1073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01B7C7-8925-4F82-A037-8E374DADDE2D}"/>
              </a:ext>
            </a:extLst>
          </p:cNvPr>
          <p:cNvPicPr>
            <a:picLocks noChangeAspect="1"/>
          </p:cNvPicPr>
          <p:nvPr/>
        </p:nvPicPr>
        <p:blipFill>
          <a:blip r:embed="rId3"/>
          <a:stretch>
            <a:fillRect/>
          </a:stretch>
        </p:blipFill>
        <p:spPr>
          <a:xfrm>
            <a:off x="28222" y="0"/>
            <a:ext cx="12163778" cy="6858000"/>
          </a:xfrm>
          <a:prstGeom prst="rect">
            <a:avLst/>
          </a:prstGeom>
        </p:spPr>
      </p:pic>
      <p:sp>
        <p:nvSpPr>
          <p:cNvPr id="4" name="Title 3">
            <a:extLst>
              <a:ext uri="{FF2B5EF4-FFF2-40B4-BE49-F238E27FC236}">
                <a16:creationId xmlns:a16="http://schemas.microsoft.com/office/drawing/2014/main" id="{459779AF-1F67-477F-A9E2-994938250346}"/>
              </a:ext>
            </a:extLst>
          </p:cNvPr>
          <p:cNvSpPr>
            <a:spLocks noGrp="1"/>
          </p:cNvSpPr>
          <p:nvPr>
            <p:ph type="title"/>
          </p:nvPr>
        </p:nvSpPr>
        <p:spPr>
          <a:xfrm>
            <a:off x="838200" y="2770936"/>
            <a:ext cx="10515600" cy="1316127"/>
          </a:xfrm>
        </p:spPr>
        <p:txBody>
          <a:bodyPr>
            <a:noAutofit/>
          </a:bodyPr>
          <a:lstStyle/>
          <a:p>
            <a:pPr algn="ctr"/>
            <a:r>
              <a:rPr lang="en-US" sz="4400" b="1">
                <a:solidFill>
                  <a:schemeClr val="bg1"/>
                </a:solidFill>
                <a:latin typeface="Source Sans Pro" panose="020B0503030403020204" pitchFamily="34" charset="0"/>
                <a:ea typeface="Source Sans Pro" panose="020B0503030403020204" pitchFamily="34" charset="0"/>
              </a:rPr>
              <a:t>Rural Business-Cooperative Service Programs</a:t>
            </a:r>
            <a:endParaRPr lang="en-US" b="1">
              <a:solidFill>
                <a:schemeClr val="bg1"/>
              </a:solidFill>
              <a:latin typeface="Source Sans Pro" panose="020B0503030403020204" pitchFamily="34" charset="0"/>
              <a:ea typeface="Source Sans Pro" panose="020B0503030403020204" pitchFamily="34" charset="0"/>
            </a:endParaRPr>
          </a:p>
        </p:txBody>
      </p:sp>
      <p:sp>
        <p:nvSpPr>
          <p:cNvPr id="8" name="Slide Number Placeholder 4">
            <a:extLst>
              <a:ext uri="{FF2B5EF4-FFF2-40B4-BE49-F238E27FC236}">
                <a16:creationId xmlns:a16="http://schemas.microsoft.com/office/drawing/2014/main" id="{41CCDD92-60BB-4002-BE0E-B9FA9E3CB16C}"/>
              </a:ext>
            </a:extLst>
          </p:cNvPr>
          <p:cNvSpPr>
            <a:spLocks noGrp="1"/>
          </p:cNvSpPr>
          <p:nvPr>
            <p:ph type="sldNum" sz="quarter" idx="12"/>
          </p:nvPr>
        </p:nvSpPr>
        <p:spPr>
          <a:xfrm>
            <a:off x="11016342" y="6116470"/>
            <a:ext cx="708251" cy="365125"/>
          </a:xfrm>
        </p:spPr>
        <p:txBody>
          <a:bodyPr/>
          <a:lstStyle/>
          <a:p>
            <a:fld id="{262BAFDC-492D-CB4D-B02A-4A44B4604C8A}" type="slidenum">
              <a:rPr lang="en-US" b="1" smtClean="0">
                <a:solidFill>
                  <a:schemeClr val="bg1"/>
                </a:solidFill>
                <a:latin typeface="Source Sans Pro" panose="020B0503030403020204" pitchFamily="34" charset="0"/>
                <a:ea typeface="Source Sans Pro" panose="020B0503030403020204" pitchFamily="34" charset="0"/>
              </a:rPr>
              <a:pPr/>
              <a:t>23</a:t>
            </a:fld>
            <a:endParaRPr lang="en-US" b="1">
              <a:solidFill>
                <a:schemeClr val="bg1"/>
              </a:solidFill>
              <a:latin typeface="Source Sans Pro" panose="020B0503030403020204" pitchFamily="34" charset="0"/>
              <a:ea typeface="Source Sans Pro" panose="020B0503030403020204" pitchFamily="34" charset="0"/>
            </a:endParaRPr>
          </a:p>
        </p:txBody>
      </p:sp>
      <p:pic>
        <p:nvPicPr>
          <p:cNvPr id="7" name="Picture 6">
            <a:extLst>
              <a:ext uri="{FF2B5EF4-FFF2-40B4-BE49-F238E27FC236}">
                <a16:creationId xmlns:a16="http://schemas.microsoft.com/office/drawing/2014/main" id="{ACCE5844-9F9A-4978-88D1-C1885C5F3AB0}"/>
              </a:ext>
              <a:ext uri="{C183D7F6-B498-43B3-948B-1728B52AA6E4}">
                <adec:decorative xmlns:adec="http://schemas.microsoft.com/office/drawing/2017/decorative" val="1"/>
              </a:ext>
            </a:extLst>
          </p:cNvPr>
          <p:cNvPicPr>
            <a:picLocks noChangeAspect="1"/>
          </p:cNvPicPr>
          <p:nvPr/>
        </p:nvPicPr>
        <p:blipFill rotWithShape="1">
          <a:blip r:embed="rId4"/>
          <a:srcRect t="-2034" r="77430" b="-1"/>
          <a:stretch/>
        </p:blipFill>
        <p:spPr>
          <a:xfrm>
            <a:off x="467406" y="6108874"/>
            <a:ext cx="532452" cy="369332"/>
          </a:xfrm>
          <a:prstGeom prst="rect">
            <a:avLst/>
          </a:prstGeom>
        </p:spPr>
      </p:pic>
    </p:spTree>
    <p:extLst>
      <p:ext uri="{BB962C8B-B14F-4D97-AF65-F5344CB8AC3E}">
        <p14:creationId xmlns:p14="http://schemas.microsoft.com/office/powerpoint/2010/main" val="354966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id="{9D284A49-D7D6-4ED0-8521-5E42837E4121}"/>
              </a:ext>
              <a:ext uri="{C183D7F6-B498-43B3-948B-1728B52AA6E4}">
                <adec:decorative xmlns:adec="http://schemas.microsoft.com/office/drawing/2017/decorative" val="1"/>
              </a:ext>
            </a:extLst>
          </p:cNvPr>
          <p:cNvPicPr>
            <a:picLocks noChangeAspect="1"/>
          </p:cNvPicPr>
          <p:nvPr/>
        </p:nvPicPr>
        <p:blipFill rotWithShape="1">
          <a:blip r:embed="rId3"/>
          <a:srcRect l="1" r="32" b="74451"/>
          <a:stretch/>
        </p:blipFill>
        <p:spPr>
          <a:xfrm>
            <a:off x="0" y="0"/>
            <a:ext cx="12187990" cy="1391054"/>
          </a:xfrm>
          <a:prstGeom prst="rect">
            <a:avLst/>
          </a:prstGeom>
        </p:spPr>
      </p:pic>
      <p:pic>
        <p:nvPicPr>
          <p:cNvPr id="6" name="Picture 5">
            <a:extLst>
              <a:ext uri="{FF2B5EF4-FFF2-40B4-BE49-F238E27FC236}">
                <a16:creationId xmlns:a16="http://schemas.microsoft.com/office/drawing/2014/main" id="{2B586182-4E17-4E41-9E67-22883A54828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72040" y="6116235"/>
            <a:ext cx="2359146" cy="361969"/>
          </a:xfrm>
          <a:prstGeom prst="rect">
            <a:avLst/>
          </a:prstGeom>
        </p:spPr>
      </p:pic>
      <p:sp>
        <p:nvSpPr>
          <p:cNvPr id="5" name="TextBox 4">
            <a:extLst>
              <a:ext uri="{FF2B5EF4-FFF2-40B4-BE49-F238E27FC236}">
                <a16:creationId xmlns:a16="http://schemas.microsoft.com/office/drawing/2014/main" id="{7B69ED3C-568A-41E5-B73B-B8914B1CEE3B}"/>
              </a:ext>
            </a:extLst>
          </p:cNvPr>
          <p:cNvSpPr txBox="1"/>
          <p:nvPr/>
        </p:nvSpPr>
        <p:spPr>
          <a:xfrm>
            <a:off x="469724" y="1701860"/>
            <a:ext cx="11273646" cy="3631763"/>
          </a:xfrm>
          <a:prstGeom prst="rect">
            <a:avLst/>
          </a:prstGeom>
          <a:noFill/>
        </p:spPr>
        <p:txBody>
          <a:bodyPr wrap="square" lIns="91440" tIns="45720" rIns="91440" bIns="45720" rtlCol="0" anchor="t">
            <a:spAutoFit/>
          </a:bodyPr>
          <a:lstStyle/>
          <a:p>
            <a:r>
              <a:rPr lang="en-US" sz="2000">
                <a:latin typeface="Source Sans Pro" panose="020B0503030403020204" pitchFamily="34" charset="0"/>
                <a:ea typeface="Source Sans Pro" panose="020B0503030403020204" pitchFamily="34" charset="0"/>
              </a:rPr>
              <a:t>The </a:t>
            </a:r>
            <a:r>
              <a:rPr lang="en-US" sz="2000" b="1">
                <a:latin typeface="Source Sans Pro" panose="020B0503030403020204" pitchFamily="34" charset="0"/>
                <a:ea typeface="Source Sans Pro" panose="020B0503030403020204" pitchFamily="34" charset="0"/>
              </a:rPr>
              <a:t>Rural Energy for America Program (REAP) </a:t>
            </a:r>
            <a:r>
              <a:rPr lang="en-US" sz="2000">
                <a:latin typeface="Source Sans Pro" panose="020B0503030403020204" pitchFamily="34" charset="0"/>
                <a:ea typeface="Source Sans Pro" panose="020B0503030403020204" pitchFamily="34" charset="0"/>
              </a:rPr>
              <a:t>provides guaranteed loan financing and grant funding to agricultural producers and rural small businesses for renewable energy systems or to make energy efficiency improvements. Agricultural producers may also apply for new energy efficient equipment and new system loans for agricultural production and processing.</a:t>
            </a:r>
          </a:p>
          <a:p>
            <a:endParaRPr lang="en-US" sz="2000">
              <a:latin typeface="Source Sans Pro" panose="020B0503030403020204" pitchFamily="34" charset="0"/>
              <a:ea typeface="Source Sans Pro" panose="020B0503030403020204" pitchFamily="34" charset="0"/>
            </a:endParaRPr>
          </a:p>
          <a:p>
            <a:pPr>
              <a:spcAft>
                <a:spcPts val="1200"/>
              </a:spcAft>
            </a:pPr>
            <a:r>
              <a:rPr lang="en-US" sz="2000" b="1" u="sng">
                <a:latin typeface="Source Sans Pro" panose="020B0503030403020204" pitchFamily="34" charset="0"/>
                <a:ea typeface="Source Sans Pro" panose="020B0503030403020204" pitchFamily="34" charset="0"/>
              </a:rPr>
              <a:t>Available Funding</a:t>
            </a:r>
          </a:p>
          <a:p>
            <a:pPr marL="342900" indent="-342900">
              <a:spcAft>
                <a:spcPts val="1200"/>
              </a:spcAft>
              <a:buFont typeface="Arial" panose="020B0604020202020204" pitchFamily="34" charset="0"/>
              <a:buChar char="•"/>
            </a:pPr>
            <a:r>
              <a:rPr lang="en-US" sz="2000">
                <a:latin typeface="Source Sans Pro" panose="020B0503030403020204" pitchFamily="34" charset="0"/>
                <a:ea typeface="Source Sans Pro" panose="020B0503030403020204" pitchFamily="34" charset="0"/>
              </a:rPr>
              <a:t>Grants can cover up to 40% of total eligible project costs (from 25% pre-IRA)</a:t>
            </a:r>
          </a:p>
          <a:p>
            <a:pPr marL="342900" indent="-342900">
              <a:spcAft>
                <a:spcPts val="1200"/>
              </a:spcAft>
              <a:buFont typeface="Arial" panose="020B0604020202020204" pitchFamily="34" charset="0"/>
              <a:buChar char="•"/>
            </a:pPr>
            <a:r>
              <a:rPr lang="en-US" sz="2000">
                <a:latin typeface="Source Sans Pro"/>
                <a:ea typeface="Source Sans Pro"/>
              </a:rPr>
              <a:t>Loan Guarantees (up to 80% guarantee) on loans up to $25 million and can cover up to 75% of total eligible project costs</a:t>
            </a:r>
          </a:p>
          <a:p>
            <a:pPr marL="342900" indent="-342900">
              <a:spcAft>
                <a:spcPts val="1200"/>
              </a:spcAft>
              <a:buFont typeface="Arial" panose="020B0604020202020204" pitchFamily="34" charset="0"/>
              <a:buChar char="•"/>
            </a:pPr>
            <a:r>
              <a:rPr lang="en-US" sz="2000">
                <a:latin typeface="Source Sans Pro" panose="020B0503030403020204" pitchFamily="34" charset="0"/>
                <a:ea typeface="Source Sans Pro" panose="020B0503030403020204" pitchFamily="34" charset="0"/>
              </a:rPr>
              <a:t>Combined grant and loan guarantee funding can cover up to 75% of total eligible project costs</a:t>
            </a:r>
          </a:p>
        </p:txBody>
      </p:sp>
      <p:sp>
        <p:nvSpPr>
          <p:cNvPr id="12" name="Slide Number Placeholder 4">
            <a:extLst>
              <a:ext uri="{FF2B5EF4-FFF2-40B4-BE49-F238E27FC236}">
                <a16:creationId xmlns:a16="http://schemas.microsoft.com/office/drawing/2014/main" id="{B84B3A54-50E4-4918-86EF-EC47E0C74175}"/>
              </a:ext>
            </a:extLst>
          </p:cNvPr>
          <p:cNvSpPr>
            <a:spLocks noGrp="1"/>
          </p:cNvSpPr>
          <p:nvPr>
            <p:ph type="sldNum" sz="quarter" idx="12"/>
          </p:nvPr>
        </p:nvSpPr>
        <p:spPr>
          <a:xfrm>
            <a:off x="11016342" y="6116470"/>
            <a:ext cx="708251" cy="365125"/>
          </a:xfrm>
        </p:spPr>
        <p:txBody>
          <a:bodyPr/>
          <a:lstStyle/>
          <a:p>
            <a:fld id="{262BAFDC-492D-CB4D-B02A-4A44B4604C8A}" type="slidenum">
              <a:rPr lang="en-US" b="1" smtClean="0">
                <a:solidFill>
                  <a:schemeClr val="tx1"/>
                </a:solidFill>
                <a:latin typeface="Source Sans Pro" panose="020B0503030403020204" pitchFamily="34" charset="0"/>
                <a:ea typeface="Source Sans Pro" panose="020B0503030403020204" pitchFamily="34" charset="0"/>
              </a:rPr>
              <a:pPr/>
              <a:t>24</a:t>
            </a:fld>
            <a:endParaRPr lang="en-US" b="1">
              <a:solidFill>
                <a:schemeClr val="tx1"/>
              </a:solidFill>
              <a:latin typeface="Source Sans Pro" panose="020B0503030403020204" pitchFamily="34" charset="0"/>
              <a:ea typeface="Source Sans Pro" panose="020B0503030403020204" pitchFamily="34" charset="0"/>
            </a:endParaRPr>
          </a:p>
        </p:txBody>
      </p:sp>
      <p:sp>
        <p:nvSpPr>
          <p:cNvPr id="9" name="Title 7">
            <a:extLst>
              <a:ext uri="{FF2B5EF4-FFF2-40B4-BE49-F238E27FC236}">
                <a16:creationId xmlns:a16="http://schemas.microsoft.com/office/drawing/2014/main" id="{2AA5B8AF-7C21-48A8-A054-DDF4CFB0A641}"/>
              </a:ext>
            </a:extLst>
          </p:cNvPr>
          <p:cNvSpPr txBox="1">
            <a:spLocks/>
          </p:cNvSpPr>
          <p:nvPr/>
        </p:nvSpPr>
        <p:spPr>
          <a:xfrm>
            <a:off x="469724" y="341584"/>
            <a:ext cx="11252553"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US" sz="4000" b="1">
                <a:solidFill>
                  <a:schemeClr val="bg1"/>
                </a:solidFill>
                <a:latin typeface="Source Sans Pro"/>
                <a:ea typeface="Source Sans Pro"/>
                <a:cs typeface="Open Sans"/>
              </a:rPr>
              <a:t>REAP | Systems, Equipment, Improvements</a:t>
            </a:r>
          </a:p>
        </p:txBody>
      </p:sp>
    </p:spTree>
    <p:extLst>
      <p:ext uri="{BB962C8B-B14F-4D97-AF65-F5344CB8AC3E}">
        <p14:creationId xmlns:p14="http://schemas.microsoft.com/office/powerpoint/2010/main" val="1664123260"/>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id="{9D284A49-D7D6-4ED0-8521-5E42837E4121}"/>
              </a:ext>
              <a:ext uri="{C183D7F6-B498-43B3-948B-1728B52AA6E4}">
                <adec:decorative xmlns:adec="http://schemas.microsoft.com/office/drawing/2017/decorative" val="1"/>
              </a:ext>
            </a:extLst>
          </p:cNvPr>
          <p:cNvPicPr>
            <a:picLocks noChangeAspect="1"/>
          </p:cNvPicPr>
          <p:nvPr/>
        </p:nvPicPr>
        <p:blipFill rotWithShape="1">
          <a:blip r:embed="rId3"/>
          <a:srcRect l="1" r="32" b="74451"/>
          <a:stretch/>
        </p:blipFill>
        <p:spPr>
          <a:xfrm>
            <a:off x="0" y="0"/>
            <a:ext cx="12187990" cy="1391054"/>
          </a:xfrm>
          <a:prstGeom prst="rect">
            <a:avLst/>
          </a:prstGeom>
        </p:spPr>
      </p:pic>
      <p:pic>
        <p:nvPicPr>
          <p:cNvPr id="6" name="Picture 5">
            <a:extLst>
              <a:ext uri="{FF2B5EF4-FFF2-40B4-BE49-F238E27FC236}">
                <a16:creationId xmlns:a16="http://schemas.microsoft.com/office/drawing/2014/main" id="{2B586182-4E17-4E41-9E67-22883A54828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72040" y="6116235"/>
            <a:ext cx="2359146" cy="361969"/>
          </a:xfrm>
          <a:prstGeom prst="rect">
            <a:avLst/>
          </a:prstGeom>
        </p:spPr>
      </p:pic>
      <p:sp>
        <p:nvSpPr>
          <p:cNvPr id="5" name="TextBox 4">
            <a:extLst>
              <a:ext uri="{FF2B5EF4-FFF2-40B4-BE49-F238E27FC236}">
                <a16:creationId xmlns:a16="http://schemas.microsoft.com/office/drawing/2014/main" id="{7B69ED3C-568A-41E5-B73B-B8914B1CEE3B}"/>
              </a:ext>
            </a:extLst>
          </p:cNvPr>
          <p:cNvSpPr txBox="1"/>
          <p:nvPr/>
        </p:nvSpPr>
        <p:spPr>
          <a:xfrm>
            <a:off x="469724" y="1701860"/>
            <a:ext cx="11273646" cy="4154984"/>
          </a:xfrm>
          <a:prstGeom prst="rect">
            <a:avLst/>
          </a:prstGeom>
          <a:noFill/>
        </p:spPr>
        <p:txBody>
          <a:bodyPr wrap="square" lIns="91440" tIns="45720" rIns="91440" bIns="45720" rtlCol="0" anchor="t">
            <a:spAutoFit/>
          </a:bodyPr>
          <a:lstStyle/>
          <a:p>
            <a:r>
              <a:rPr lang="en-US" sz="2400">
                <a:latin typeface="Source Sans Pro" panose="020B0503030403020204" pitchFamily="34" charset="0"/>
                <a:ea typeface="Source Sans Pro" panose="020B0503030403020204" pitchFamily="34" charset="0"/>
              </a:rPr>
              <a:t>REAP was funded with an additional </a:t>
            </a:r>
            <a:r>
              <a:rPr lang="en-US" sz="2400" b="1">
                <a:latin typeface="Source Sans Pro" panose="020B0503030403020204" pitchFamily="34" charset="0"/>
                <a:ea typeface="Source Sans Pro" panose="020B0503030403020204" pitchFamily="34" charset="0"/>
              </a:rPr>
              <a:t>$2.02 billion dollars </a:t>
            </a:r>
            <a:r>
              <a:rPr lang="en-US" sz="2400">
                <a:latin typeface="Source Sans Pro" panose="020B0503030403020204" pitchFamily="34" charset="0"/>
                <a:ea typeface="Source Sans Pro" panose="020B0503030403020204" pitchFamily="34" charset="0"/>
              </a:rPr>
              <a:t>over the next decade to invest in over </a:t>
            </a:r>
            <a:r>
              <a:rPr lang="en-US" sz="2400" b="1">
                <a:latin typeface="Source Sans Pro" panose="020B0503030403020204" pitchFamily="34" charset="0"/>
                <a:ea typeface="Source Sans Pro" panose="020B0503030403020204" pitchFamily="34" charset="0"/>
              </a:rPr>
              <a:t>45,000 farms and small businesses</a:t>
            </a:r>
            <a:r>
              <a:rPr lang="en-US" sz="2400">
                <a:latin typeface="Source Sans Pro" panose="020B0503030403020204" pitchFamily="34" charset="0"/>
                <a:ea typeface="Source Sans Pro" panose="020B0503030403020204" pitchFamily="34" charset="0"/>
              </a:rPr>
              <a:t>.</a:t>
            </a:r>
          </a:p>
          <a:p>
            <a:endParaRPr lang="en-US" sz="2400">
              <a:latin typeface="Source Sans Pro" panose="020B0503030403020204" pitchFamily="34" charset="0"/>
              <a:ea typeface="Source Sans Pro" panose="020B0503030403020204" pitchFamily="34" charset="0"/>
            </a:endParaRPr>
          </a:p>
          <a:p>
            <a:r>
              <a:rPr lang="en-US" sz="2400" u="sng">
                <a:latin typeface="Source Sans Pro" panose="020B0503030403020204" pitchFamily="34" charset="0"/>
                <a:ea typeface="Source Sans Pro" panose="020B0503030403020204" pitchFamily="34" charset="0"/>
              </a:rPr>
              <a:t>Investment</a:t>
            </a:r>
          </a:p>
          <a:p>
            <a:pPr marL="342900" indent="-342900">
              <a:buFont typeface="Arial" panose="020B0604020202020204" pitchFamily="34" charset="0"/>
              <a:buChar char="•"/>
            </a:pPr>
            <a:r>
              <a:rPr lang="en-US" sz="2400">
                <a:latin typeface="Source Sans Pro" panose="020B0503030403020204" pitchFamily="34" charset="0"/>
                <a:ea typeface="Source Sans Pro" panose="020B0503030403020204" pitchFamily="34" charset="0"/>
              </a:rPr>
              <a:t>$1.7 billion for REAP</a:t>
            </a:r>
          </a:p>
          <a:p>
            <a:pPr marL="342900" indent="-342900">
              <a:buFont typeface="Arial" panose="020B0604020202020204" pitchFamily="34" charset="0"/>
              <a:buChar char="•"/>
            </a:pPr>
            <a:r>
              <a:rPr lang="en-US" sz="2400">
                <a:latin typeface="Source Sans Pro" panose="020B0503030403020204" pitchFamily="34" charset="0"/>
                <a:ea typeface="Source Sans Pro" panose="020B0503030403020204" pitchFamily="34" charset="0"/>
              </a:rPr>
              <a:t>$304 million for underutilized technologies and technical assistance</a:t>
            </a:r>
          </a:p>
          <a:p>
            <a:endParaRPr lang="en-US" sz="2400">
              <a:latin typeface="Source Sans Pro" panose="020B0503030403020204" pitchFamily="34" charset="0"/>
              <a:ea typeface="Source Sans Pro" panose="020B0503030403020204" pitchFamily="34" charset="0"/>
            </a:endParaRPr>
          </a:p>
          <a:p>
            <a:endParaRPr lang="en-US" sz="2400">
              <a:latin typeface="Source Sans Pro" panose="020B0503030403020204" pitchFamily="34" charset="0"/>
              <a:ea typeface="Source Sans Pro" panose="020B0503030403020204" pitchFamily="34" charset="0"/>
            </a:endParaRPr>
          </a:p>
          <a:p>
            <a:pPr algn="ctr"/>
            <a:r>
              <a:rPr lang="en-US" sz="2400">
                <a:latin typeface="Source Sans Pro" panose="020B0503030403020204" pitchFamily="34" charset="0"/>
                <a:ea typeface="Source Sans Pro" panose="020B0503030403020204" pitchFamily="34" charset="0"/>
              </a:rPr>
              <a:t>Universities, state and local governments, tribal entities, and rural electric cooperatives can apply for the grant to provide energy audits and technical assistance</a:t>
            </a:r>
            <a:br>
              <a:rPr lang="en-US" sz="2400">
                <a:latin typeface="Source Sans Pro" panose="020B0503030403020204" pitchFamily="34" charset="0"/>
                <a:ea typeface="Source Sans Pro" panose="020B0503030403020204" pitchFamily="34" charset="0"/>
              </a:rPr>
            </a:br>
            <a:r>
              <a:rPr lang="en-US" sz="2400">
                <a:latin typeface="Source Sans Pro" panose="020B0503030403020204" pitchFamily="34" charset="0"/>
                <a:ea typeface="Source Sans Pro" panose="020B0503030403020204" pitchFamily="34" charset="0"/>
              </a:rPr>
              <a:t>to rural small businesses and agricultural producers.</a:t>
            </a:r>
          </a:p>
        </p:txBody>
      </p:sp>
      <p:sp>
        <p:nvSpPr>
          <p:cNvPr id="12" name="Slide Number Placeholder 4">
            <a:extLst>
              <a:ext uri="{FF2B5EF4-FFF2-40B4-BE49-F238E27FC236}">
                <a16:creationId xmlns:a16="http://schemas.microsoft.com/office/drawing/2014/main" id="{B84B3A54-50E4-4918-86EF-EC47E0C74175}"/>
              </a:ext>
            </a:extLst>
          </p:cNvPr>
          <p:cNvSpPr>
            <a:spLocks noGrp="1"/>
          </p:cNvSpPr>
          <p:nvPr>
            <p:ph type="sldNum" sz="quarter" idx="12"/>
          </p:nvPr>
        </p:nvSpPr>
        <p:spPr>
          <a:xfrm>
            <a:off x="11016342" y="6116470"/>
            <a:ext cx="708251" cy="365125"/>
          </a:xfrm>
        </p:spPr>
        <p:txBody>
          <a:bodyPr/>
          <a:lstStyle/>
          <a:p>
            <a:fld id="{262BAFDC-492D-CB4D-B02A-4A44B4604C8A}" type="slidenum">
              <a:rPr lang="en-US" b="1" smtClean="0">
                <a:solidFill>
                  <a:schemeClr val="tx1"/>
                </a:solidFill>
                <a:latin typeface="Source Sans Pro" panose="020B0503030403020204" pitchFamily="34" charset="0"/>
                <a:ea typeface="Source Sans Pro" panose="020B0503030403020204" pitchFamily="34" charset="0"/>
              </a:rPr>
              <a:pPr/>
              <a:t>25</a:t>
            </a:fld>
            <a:endParaRPr lang="en-US" b="1">
              <a:solidFill>
                <a:schemeClr val="tx1"/>
              </a:solidFill>
              <a:latin typeface="Source Sans Pro" panose="020B0503030403020204" pitchFamily="34" charset="0"/>
              <a:ea typeface="Source Sans Pro" panose="020B0503030403020204" pitchFamily="34" charset="0"/>
            </a:endParaRPr>
          </a:p>
        </p:txBody>
      </p:sp>
      <p:sp>
        <p:nvSpPr>
          <p:cNvPr id="9" name="Title 7">
            <a:extLst>
              <a:ext uri="{FF2B5EF4-FFF2-40B4-BE49-F238E27FC236}">
                <a16:creationId xmlns:a16="http://schemas.microsoft.com/office/drawing/2014/main" id="{2AA5B8AF-7C21-48A8-A054-DDF4CFB0A641}"/>
              </a:ext>
            </a:extLst>
          </p:cNvPr>
          <p:cNvSpPr txBox="1">
            <a:spLocks/>
          </p:cNvSpPr>
          <p:nvPr/>
        </p:nvSpPr>
        <p:spPr>
          <a:xfrm>
            <a:off x="469724" y="341584"/>
            <a:ext cx="11252553"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US" sz="4000" b="1">
                <a:solidFill>
                  <a:schemeClr val="bg1"/>
                </a:solidFill>
                <a:latin typeface="Source Sans Pro"/>
                <a:ea typeface="Source Sans Pro"/>
                <a:cs typeface="Open Sans"/>
              </a:rPr>
              <a:t>REAP | Inflation Reduction Act (IRA) Funding</a:t>
            </a:r>
          </a:p>
        </p:txBody>
      </p:sp>
    </p:spTree>
    <p:extLst>
      <p:ext uri="{BB962C8B-B14F-4D97-AF65-F5344CB8AC3E}">
        <p14:creationId xmlns:p14="http://schemas.microsoft.com/office/powerpoint/2010/main" val="1527243658"/>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a:extLst>
              <a:ext uri="{FF2B5EF4-FFF2-40B4-BE49-F238E27FC236}">
                <a16:creationId xmlns:a16="http://schemas.microsoft.com/office/drawing/2014/main" id="{3E32800F-A8B9-4625-A56B-95EB24258822}"/>
              </a:ext>
              <a:ext uri="{C183D7F6-B498-43B3-948B-1728B52AA6E4}">
                <adec:decorative xmlns:adec="http://schemas.microsoft.com/office/drawing/2017/decorative" val="1"/>
              </a:ext>
            </a:extLst>
          </p:cNvPr>
          <p:cNvPicPr>
            <a:picLocks noChangeAspect="1"/>
          </p:cNvPicPr>
          <p:nvPr/>
        </p:nvPicPr>
        <p:blipFill rotWithShape="1">
          <a:blip r:embed="rId3"/>
          <a:srcRect l="1" r="32" b="74451"/>
          <a:stretch/>
        </p:blipFill>
        <p:spPr>
          <a:xfrm>
            <a:off x="0" y="0"/>
            <a:ext cx="12187990" cy="1391054"/>
          </a:xfrm>
          <a:prstGeom prst="rect">
            <a:avLst/>
          </a:prstGeom>
        </p:spPr>
      </p:pic>
      <p:pic>
        <p:nvPicPr>
          <p:cNvPr id="6" name="Picture 5">
            <a:extLst>
              <a:ext uri="{FF2B5EF4-FFF2-40B4-BE49-F238E27FC236}">
                <a16:creationId xmlns:a16="http://schemas.microsoft.com/office/drawing/2014/main" id="{BF8FED75-27C3-4D68-BED3-D94B5C131B3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72040" y="6116235"/>
            <a:ext cx="2359146" cy="361969"/>
          </a:xfrm>
          <a:prstGeom prst="rect">
            <a:avLst/>
          </a:prstGeom>
        </p:spPr>
      </p:pic>
      <p:sp>
        <p:nvSpPr>
          <p:cNvPr id="3" name="Title 2">
            <a:extLst>
              <a:ext uri="{FF2B5EF4-FFF2-40B4-BE49-F238E27FC236}">
                <a16:creationId xmlns:a16="http://schemas.microsoft.com/office/drawing/2014/main" id="{A9AC6DD9-96C0-4569-BE0C-F3F2CFE9C183}"/>
              </a:ext>
            </a:extLst>
          </p:cNvPr>
          <p:cNvSpPr txBox="1">
            <a:spLocks noGrp="1"/>
          </p:cNvSpPr>
          <p:nvPr>
            <p:ph type="title" idx="4294967295"/>
          </p:nvPr>
        </p:nvSpPr>
        <p:spPr>
          <a:xfrm>
            <a:off x="472040" y="356973"/>
            <a:ext cx="11250548" cy="67710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chemeClr val="bg1"/>
                </a:solidFill>
                <a:effectLst/>
                <a:uLnTx/>
                <a:uFillTx/>
                <a:latin typeface="Source Sans Pro"/>
                <a:ea typeface="Source Sans Pro"/>
                <a:cs typeface="Open Sans"/>
              </a:rPr>
              <a:t>Rural Microentrepreneur Assistance Program (RMAP)</a:t>
            </a:r>
          </a:p>
        </p:txBody>
      </p:sp>
      <p:sp>
        <p:nvSpPr>
          <p:cNvPr id="9" name="TextBox 8">
            <a:extLst>
              <a:ext uri="{FF2B5EF4-FFF2-40B4-BE49-F238E27FC236}">
                <a16:creationId xmlns:a16="http://schemas.microsoft.com/office/drawing/2014/main" id="{C7F31DBC-DA06-4FCE-83CE-A8B4A6014BF3}"/>
              </a:ext>
            </a:extLst>
          </p:cNvPr>
          <p:cNvSpPr txBox="1"/>
          <p:nvPr/>
        </p:nvSpPr>
        <p:spPr>
          <a:xfrm>
            <a:off x="472040" y="1622927"/>
            <a:ext cx="11250548" cy="2554545"/>
          </a:xfrm>
          <a:prstGeom prst="rect">
            <a:avLst/>
          </a:prstGeom>
          <a:noFill/>
        </p:spPr>
        <p:txBody>
          <a:bodyPr wrap="square" rtlCol="0">
            <a:spAutoFit/>
          </a:bodyPr>
          <a:lstStyle/>
          <a:p>
            <a:r>
              <a:rPr lang="en-US" sz="2000">
                <a:latin typeface="Source Sans Pro" panose="020B0503030403020204" pitchFamily="34" charset="0"/>
                <a:ea typeface="Source Sans Pro" panose="020B0503030403020204" pitchFamily="34" charset="0"/>
              </a:rPr>
              <a:t>RMAP provides loans and grants to Microenterprise Development Organizations (MDOs) to help microenterprises startup and growth through a Rural Microloan Revolving Fund and to provide training and technical assistance to microloan borrowers and microentrepreneurs. Nonprofits, federally-recognized tribes, and institutions of higher education are eligible to be MDOs. </a:t>
            </a:r>
            <a:r>
              <a:rPr lang="en-US" sz="2000" b="1" i="0">
                <a:solidFill>
                  <a:srgbClr val="000000"/>
                </a:solidFill>
                <a:effectLst/>
                <a:latin typeface="Source Sans Pro" panose="020B0503030403020204" pitchFamily="34" charset="0"/>
              </a:rPr>
              <a:t>MDOs are not required to be located in a rural area, but the microentrepreneurs they lend to must be in rural areas.</a:t>
            </a:r>
          </a:p>
          <a:p>
            <a:endParaRPr lang="en-US" sz="1600" b="1" u="sng">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000" b="1" u="sng">
                <a:latin typeface="Source Sans Pro" panose="020B0503030403020204" pitchFamily="34" charset="0"/>
                <a:ea typeface="Source Sans Pro" panose="020B0503030403020204" pitchFamily="34" charset="0"/>
              </a:rPr>
              <a:t>Grants</a:t>
            </a:r>
            <a:r>
              <a:rPr lang="en-US" sz="2000">
                <a:latin typeface="Source Sans Pro" panose="020B0503030403020204" pitchFamily="34" charset="0"/>
                <a:ea typeface="Source Sans Pro" panose="020B0503030403020204" pitchFamily="34" charset="0"/>
              </a:rPr>
              <a:t> up to $205,000 annually – to provide TA to rural microentrepreneurs or microenterprises </a:t>
            </a:r>
          </a:p>
          <a:p>
            <a:pPr marL="285750" indent="-285750">
              <a:buFont typeface="Arial" panose="020B0604020202020204" pitchFamily="34" charset="0"/>
              <a:buChar char="•"/>
            </a:pPr>
            <a:r>
              <a:rPr lang="en-US" sz="2000" b="1" u="sng">
                <a:latin typeface="Source Sans Pro" panose="020B0503030403020204" pitchFamily="34" charset="0"/>
                <a:ea typeface="Source Sans Pro" panose="020B0503030403020204" pitchFamily="34" charset="0"/>
              </a:rPr>
              <a:t>Loans</a:t>
            </a:r>
            <a:r>
              <a:rPr lang="en-US" sz="2000">
                <a:latin typeface="Source Sans Pro" panose="020B0503030403020204" pitchFamily="34" charset="0"/>
                <a:ea typeface="Source Sans Pro" panose="020B0503030403020204" pitchFamily="34" charset="0"/>
              </a:rPr>
              <a:t> of $50,000 to $500,000 – to establish a Rural Microloan Revolving Fund managed by an MDO </a:t>
            </a:r>
          </a:p>
        </p:txBody>
      </p:sp>
      <p:graphicFrame>
        <p:nvGraphicFramePr>
          <p:cNvPr id="11" name="Table 4">
            <a:extLst>
              <a:ext uri="{FF2B5EF4-FFF2-40B4-BE49-F238E27FC236}">
                <a16:creationId xmlns:a16="http://schemas.microsoft.com/office/drawing/2014/main" id="{C70E6717-CF85-4B19-AAC7-42FBE9B19BD8}"/>
              </a:ext>
            </a:extLst>
          </p:cNvPr>
          <p:cNvGraphicFramePr>
            <a:graphicFrameLocks noGrp="1"/>
          </p:cNvGraphicFramePr>
          <p:nvPr/>
        </p:nvGraphicFramePr>
        <p:xfrm>
          <a:off x="465400" y="4221838"/>
          <a:ext cx="11257188" cy="1559560"/>
        </p:xfrm>
        <a:graphic>
          <a:graphicData uri="http://schemas.openxmlformats.org/drawingml/2006/table">
            <a:tbl>
              <a:tblPr firstRow="1" bandRow="1">
                <a:tableStyleId>{5C22544A-7EE6-4342-B048-85BDC9FD1C3A}</a:tableStyleId>
              </a:tblPr>
              <a:tblGrid>
                <a:gridCol w="3752396">
                  <a:extLst>
                    <a:ext uri="{9D8B030D-6E8A-4147-A177-3AD203B41FA5}">
                      <a16:colId xmlns:a16="http://schemas.microsoft.com/office/drawing/2014/main" val="3416421872"/>
                    </a:ext>
                  </a:extLst>
                </a:gridCol>
                <a:gridCol w="3752396">
                  <a:extLst>
                    <a:ext uri="{9D8B030D-6E8A-4147-A177-3AD203B41FA5}">
                      <a16:colId xmlns:a16="http://schemas.microsoft.com/office/drawing/2014/main" val="2376154007"/>
                    </a:ext>
                  </a:extLst>
                </a:gridCol>
                <a:gridCol w="3752396">
                  <a:extLst>
                    <a:ext uri="{9D8B030D-6E8A-4147-A177-3AD203B41FA5}">
                      <a16:colId xmlns:a16="http://schemas.microsoft.com/office/drawing/2014/main" val="4197114423"/>
                    </a:ext>
                  </a:extLst>
                </a:gridCol>
              </a:tblGrid>
              <a:tr h="370840">
                <a:tc>
                  <a:txBody>
                    <a:bodyPr/>
                    <a:lstStyle/>
                    <a:p>
                      <a:pPr algn="ctr"/>
                      <a:r>
                        <a:rPr lang="en-US" sz="1800">
                          <a:latin typeface="Source Sans Pro" panose="020B0503030403020204" pitchFamily="34" charset="0"/>
                          <a:ea typeface="Source Sans Pro" panose="020B0503030403020204" pitchFamily="34" charset="0"/>
                        </a:rPr>
                        <a:t>Loan Terms</a:t>
                      </a:r>
                    </a:p>
                  </a:txBody>
                  <a:tcPr/>
                </a:tc>
                <a:tc>
                  <a:txBody>
                    <a:bodyPr/>
                    <a:lstStyle/>
                    <a:p>
                      <a:pPr algn="ctr"/>
                      <a:r>
                        <a:rPr lang="en-US" sz="1800">
                          <a:latin typeface="Source Sans Pro" panose="020B0503030403020204" pitchFamily="34" charset="0"/>
                          <a:ea typeface="Source Sans Pro" panose="020B0503030403020204" pitchFamily="34" charset="0"/>
                        </a:rPr>
                        <a:t>Terms on Loans to Microenterprise</a:t>
                      </a:r>
                    </a:p>
                  </a:txBody>
                  <a:tcPr/>
                </a:tc>
                <a:tc>
                  <a:txBody>
                    <a:bodyPr/>
                    <a:lstStyle/>
                    <a:p>
                      <a:pPr algn="ctr"/>
                      <a:r>
                        <a:rPr lang="en-US" sz="1800">
                          <a:latin typeface="Source Sans Pro" panose="020B0503030403020204" pitchFamily="34" charset="0"/>
                          <a:ea typeface="Source Sans Pro" panose="020B0503030403020204" pitchFamily="34" charset="0"/>
                        </a:rPr>
                        <a:t>Eligible Use of Funds</a:t>
                      </a:r>
                    </a:p>
                  </a:txBody>
                  <a:tcPr/>
                </a:tc>
                <a:extLst>
                  <a:ext uri="{0D108BD9-81ED-4DB2-BD59-A6C34878D82A}">
                    <a16:rowId xmlns:a16="http://schemas.microsoft.com/office/drawing/2014/main" val="2319448939"/>
                  </a:ext>
                </a:extLst>
              </a:tr>
              <a:tr h="370840">
                <a:tc>
                  <a:txBody>
                    <a:bodyPr/>
                    <a:lstStyle/>
                    <a:p>
                      <a:pPr marL="285750" indent="-285750">
                        <a:buFont typeface="Arial" panose="020B0604020202020204" pitchFamily="34" charset="0"/>
                        <a:buChar char="•"/>
                      </a:pPr>
                      <a:r>
                        <a:rPr lang="en-US" sz="1800">
                          <a:latin typeface="Source Sans Pro" panose="020B0503030403020204" pitchFamily="34" charset="0"/>
                          <a:ea typeface="Source Sans Pro" panose="020B0503030403020204" pitchFamily="34" charset="0"/>
                        </a:rPr>
                        <a:t>Maximum term is 20 years</a:t>
                      </a:r>
                    </a:p>
                    <a:p>
                      <a:pPr marL="285750" indent="-285750">
                        <a:buFont typeface="Arial" panose="020B0604020202020204" pitchFamily="34" charset="0"/>
                        <a:buChar char="•"/>
                      </a:pPr>
                      <a:r>
                        <a:rPr lang="en-US" sz="1800">
                          <a:latin typeface="Source Sans Pro" panose="020B0503030403020204" pitchFamily="34" charset="0"/>
                          <a:ea typeface="Source Sans Pro" panose="020B0503030403020204" pitchFamily="34" charset="0"/>
                        </a:rPr>
                        <a:t>Two-year payment deferral</a:t>
                      </a:r>
                    </a:p>
                    <a:p>
                      <a:pPr marL="285750" indent="-285750">
                        <a:buFont typeface="Arial" panose="020B0604020202020204" pitchFamily="34" charset="0"/>
                        <a:buChar char="•"/>
                      </a:pPr>
                      <a:r>
                        <a:rPr lang="en-US" sz="1800">
                          <a:latin typeface="Source Sans Pro" panose="020B0503030403020204" pitchFamily="34" charset="0"/>
                          <a:ea typeface="Source Sans Pro" panose="020B0503030403020204" pitchFamily="34" charset="0"/>
                        </a:rPr>
                        <a:t>Must establish a loan loss reserve fund</a:t>
                      </a:r>
                    </a:p>
                  </a:txBody>
                  <a:tcPr/>
                </a:tc>
                <a:tc>
                  <a:txBody>
                    <a:bodyPr/>
                    <a:lstStyle/>
                    <a:p>
                      <a:pPr marL="285750" indent="-285750">
                        <a:buFont typeface="Arial" panose="020B0604020202020204" pitchFamily="34" charset="0"/>
                        <a:buChar char="•"/>
                      </a:pPr>
                      <a:r>
                        <a:rPr lang="en-US" sz="1800">
                          <a:latin typeface="Source Sans Pro" panose="020B0503030403020204" pitchFamily="34" charset="0"/>
                          <a:ea typeface="Source Sans Pro" panose="020B0503030403020204" pitchFamily="34" charset="0"/>
                        </a:rPr>
                        <a:t>Up to $50,000</a:t>
                      </a:r>
                    </a:p>
                    <a:p>
                      <a:pPr marL="285750" indent="-285750">
                        <a:buFont typeface="Arial" panose="020B0604020202020204" pitchFamily="34" charset="0"/>
                        <a:buChar char="•"/>
                      </a:pPr>
                      <a:r>
                        <a:rPr lang="en-US" sz="1800">
                          <a:latin typeface="Source Sans Pro" panose="020B0503030403020204" pitchFamily="34" charset="0"/>
                          <a:ea typeface="Source Sans Pro" panose="020B0503030403020204" pitchFamily="34" charset="0"/>
                        </a:rPr>
                        <a:t>Fixed interest rate</a:t>
                      </a:r>
                    </a:p>
                    <a:p>
                      <a:pPr marL="285750" indent="-285750">
                        <a:buFont typeface="Arial" panose="020B0604020202020204" pitchFamily="34" charset="0"/>
                        <a:buChar char="•"/>
                      </a:pPr>
                      <a:r>
                        <a:rPr lang="en-US" sz="1800">
                          <a:latin typeface="Source Sans Pro" panose="020B0503030403020204" pitchFamily="34" charset="0"/>
                          <a:ea typeface="Source Sans Pro" panose="020B0503030403020204" pitchFamily="34" charset="0"/>
                        </a:rPr>
                        <a:t>Limited to 75% of project cost</a:t>
                      </a:r>
                    </a:p>
                  </a:txBody>
                  <a:tcPr/>
                </a:tc>
                <a:tc>
                  <a:txBody>
                    <a:bodyPr/>
                    <a:lstStyle/>
                    <a:p>
                      <a:pPr marL="285750" indent="-285750">
                        <a:buFont typeface="Arial" panose="020B0604020202020204" pitchFamily="34" charset="0"/>
                        <a:buChar char="•"/>
                      </a:pPr>
                      <a:r>
                        <a:rPr lang="en-US" sz="1800">
                          <a:latin typeface="Source Sans Pro" panose="020B0503030403020204" pitchFamily="34" charset="0"/>
                          <a:ea typeface="Source Sans Pro" panose="020B0503030403020204" pitchFamily="34" charset="0"/>
                        </a:rPr>
                        <a:t>Working capital</a:t>
                      </a:r>
                    </a:p>
                    <a:p>
                      <a:pPr marL="285750" indent="-285750">
                        <a:buFont typeface="Arial" panose="020B0604020202020204" pitchFamily="34" charset="0"/>
                        <a:buChar char="•"/>
                      </a:pPr>
                      <a:r>
                        <a:rPr lang="en-US" sz="1800">
                          <a:latin typeface="Source Sans Pro" panose="020B0503030403020204" pitchFamily="34" charset="0"/>
                          <a:ea typeface="Source Sans Pro" panose="020B0503030403020204" pitchFamily="34" charset="0"/>
                        </a:rPr>
                        <a:t>Debt refinancing</a:t>
                      </a:r>
                    </a:p>
                    <a:p>
                      <a:pPr marL="285750" indent="-285750">
                        <a:buFont typeface="Arial" panose="020B0604020202020204" pitchFamily="34" charset="0"/>
                        <a:buChar char="•"/>
                      </a:pPr>
                      <a:r>
                        <a:rPr lang="en-US" sz="1800">
                          <a:latin typeface="Source Sans Pro" panose="020B0503030403020204" pitchFamily="34" charset="0"/>
                          <a:ea typeface="Source Sans Pro" panose="020B0503030403020204" pitchFamily="34" charset="0"/>
                        </a:rPr>
                        <a:t>Purchasing equipment &amp; supplies</a:t>
                      </a:r>
                    </a:p>
                    <a:p>
                      <a:pPr marL="285750" indent="-285750">
                        <a:buFont typeface="Arial" panose="020B0604020202020204" pitchFamily="34" charset="0"/>
                        <a:buChar char="•"/>
                      </a:pPr>
                      <a:r>
                        <a:rPr lang="en-US" sz="1800">
                          <a:latin typeface="Source Sans Pro" panose="020B0503030403020204" pitchFamily="34" charset="0"/>
                          <a:ea typeface="Source Sans Pro" panose="020B0503030403020204" pitchFamily="34" charset="0"/>
                        </a:rPr>
                        <a:t>Improving real estate</a:t>
                      </a:r>
                    </a:p>
                  </a:txBody>
                  <a:tcPr/>
                </a:tc>
                <a:extLst>
                  <a:ext uri="{0D108BD9-81ED-4DB2-BD59-A6C34878D82A}">
                    <a16:rowId xmlns:a16="http://schemas.microsoft.com/office/drawing/2014/main" val="1728708047"/>
                  </a:ext>
                </a:extLst>
              </a:tr>
            </a:tbl>
          </a:graphicData>
        </a:graphic>
      </p:graphicFrame>
      <p:sp>
        <p:nvSpPr>
          <p:cNvPr id="12" name="TextBox 11">
            <a:extLst>
              <a:ext uri="{FF2B5EF4-FFF2-40B4-BE49-F238E27FC236}">
                <a16:creationId xmlns:a16="http://schemas.microsoft.com/office/drawing/2014/main" id="{559AA5CC-244C-4C55-994D-4E78D6BD029B}"/>
              </a:ext>
            </a:extLst>
          </p:cNvPr>
          <p:cNvSpPr txBox="1"/>
          <p:nvPr/>
        </p:nvSpPr>
        <p:spPr>
          <a:xfrm>
            <a:off x="3400182" y="5974053"/>
            <a:ext cx="5615320" cy="646331"/>
          </a:xfrm>
          <a:prstGeom prst="rect">
            <a:avLst/>
          </a:prstGeom>
          <a:noFill/>
        </p:spPr>
        <p:txBody>
          <a:bodyPr wrap="square">
            <a:spAutoFit/>
          </a:bodyPr>
          <a:lstStyle/>
          <a:p>
            <a:pPr algn="ctr"/>
            <a:r>
              <a:rPr lang="en-US">
                <a:latin typeface="Source Sans Pro" panose="020B0503030403020204" pitchFamily="34" charset="0"/>
                <a:ea typeface="Source Sans Pro" panose="020B0503030403020204" pitchFamily="34" charset="0"/>
                <a:hlinkClick r:id="rId5"/>
              </a:rPr>
              <a:t>https://www.rd.usda.gov/programs-services/business-programs/rural-microentrepreneur-assistance-program</a:t>
            </a:r>
            <a:endParaRPr lang="en-US">
              <a:latin typeface="Source Sans Pro" panose="020B0503030403020204" pitchFamily="34" charset="0"/>
              <a:ea typeface="Source Sans Pro" panose="020B0503030403020204" pitchFamily="34" charset="0"/>
            </a:endParaRPr>
          </a:p>
        </p:txBody>
      </p:sp>
      <p:sp>
        <p:nvSpPr>
          <p:cNvPr id="7" name="Slide Number Placeholder 4">
            <a:extLst>
              <a:ext uri="{FF2B5EF4-FFF2-40B4-BE49-F238E27FC236}">
                <a16:creationId xmlns:a16="http://schemas.microsoft.com/office/drawing/2014/main" id="{EC9AE047-713D-465F-8625-77D87AA0E27B}"/>
              </a:ext>
            </a:extLst>
          </p:cNvPr>
          <p:cNvSpPr>
            <a:spLocks noGrp="1"/>
          </p:cNvSpPr>
          <p:nvPr>
            <p:ph type="sldNum" sz="quarter" idx="12"/>
          </p:nvPr>
        </p:nvSpPr>
        <p:spPr>
          <a:xfrm>
            <a:off x="11016342" y="6116470"/>
            <a:ext cx="708251" cy="365125"/>
          </a:xfrm>
        </p:spPr>
        <p:txBody>
          <a:bodyPr/>
          <a:lstStyle/>
          <a:p>
            <a:fld id="{262BAFDC-492D-CB4D-B02A-4A44B4604C8A}" type="slidenum">
              <a:rPr lang="en-US" b="1" smtClean="0">
                <a:solidFill>
                  <a:schemeClr val="tx1"/>
                </a:solidFill>
                <a:latin typeface="Source Sans Pro" panose="020B0503030403020204" pitchFamily="34" charset="0"/>
                <a:ea typeface="Source Sans Pro" panose="020B0503030403020204" pitchFamily="34" charset="0"/>
              </a:rPr>
              <a:pPr/>
              <a:t>26</a:t>
            </a:fld>
            <a:endParaRPr lang="en-US" b="1">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682828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a:extLst>
              <a:ext uri="{FF2B5EF4-FFF2-40B4-BE49-F238E27FC236}">
                <a16:creationId xmlns:a16="http://schemas.microsoft.com/office/drawing/2014/main" id="{3E32800F-A8B9-4625-A56B-95EB24258822}"/>
              </a:ext>
              <a:ext uri="{C183D7F6-B498-43B3-948B-1728B52AA6E4}">
                <adec:decorative xmlns:adec="http://schemas.microsoft.com/office/drawing/2017/decorative" val="1"/>
              </a:ext>
            </a:extLst>
          </p:cNvPr>
          <p:cNvPicPr>
            <a:picLocks noChangeAspect="1"/>
          </p:cNvPicPr>
          <p:nvPr/>
        </p:nvPicPr>
        <p:blipFill rotWithShape="1">
          <a:blip r:embed="rId2"/>
          <a:srcRect l="1" r="32" b="74451"/>
          <a:stretch/>
        </p:blipFill>
        <p:spPr>
          <a:xfrm>
            <a:off x="0" y="0"/>
            <a:ext cx="12187990" cy="1391054"/>
          </a:xfrm>
          <a:prstGeom prst="rect">
            <a:avLst/>
          </a:prstGeom>
        </p:spPr>
      </p:pic>
      <p:pic>
        <p:nvPicPr>
          <p:cNvPr id="6" name="Picture 5">
            <a:extLst>
              <a:ext uri="{FF2B5EF4-FFF2-40B4-BE49-F238E27FC236}">
                <a16:creationId xmlns:a16="http://schemas.microsoft.com/office/drawing/2014/main" id="{BF8FED75-27C3-4D68-BED3-D94B5C131B3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2040" y="6116235"/>
            <a:ext cx="2359146" cy="361969"/>
          </a:xfrm>
          <a:prstGeom prst="rect">
            <a:avLst/>
          </a:prstGeom>
        </p:spPr>
      </p:pic>
      <p:sp>
        <p:nvSpPr>
          <p:cNvPr id="3" name="Title 2">
            <a:extLst>
              <a:ext uri="{FF2B5EF4-FFF2-40B4-BE49-F238E27FC236}">
                <a16:creationId xmlns:a16="http://schemas.microsoft.com/office/drawing/2014/main" id="{A9AC6DD9-96C0-4569-BE0C-F3F2CFE9C183}"/>
              </a:ext>
            </a:extLst>
          </p:cNvPr>
          <p:cNvSpPr txBox="1">
            <a:spLocks noGrp="1"/>
          </p:cNvSpPr>
          <p:nvPr>
            <p:ph type="title" idx="4294967295"/>
          </p:nvPr>
        </p:nvSpPr>
        <p:spPr>
          <a:xfrm>
            <a:off x="472040" y="310806"/>
            <a:ext cx="11252553"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bg1"/>
                </a:solidFill>
                <a:effectLst/>
                <a:uLnTx/>
                <a:uFillTx/>
                <a:latin typeface="Source Sans Pro"/>
                <a:ea typeface="Source Sans Pro"/>
                <a:cs typeface="Open Sans"/>
              </a:rPr>
              <a:t>Intermediary Relending Program (IRP)</a:t>
            </a:r>
          </a:p>
        </p:txBody>
      </p:sp>
      <p:sp>
        <p:nvSpPr>
          <p:cNvPr id="9" name="TextBox 8">
            <a:extLst>
              <a:ext uri="{FF2B5EF4-FFF2-40B4-BE49-F238E27FC236}">
                <a16:creationId xmlns:a16="http://schemas.microsoft.com/office/drawing/2014/main" id="{C7F31DBC-DA06-4FCE-83CE-A8B4A6014BF3}"/>
              </a:ext>
            </a:extLst>
          </p:cNvPr>
          <p:cNvSpPr txBox="1"/>
          <p:nvPr/>
        </p:nvSpPr>
        <p:spPr>
          <a:xfrm>
            <a:off x="462774" y="1552925"/>
            <a:ext cx="11257186" cy="4401205"/>
          </a:xfrm>
          <a:prstGeom prst="rect">
            <a:avLst/>
          </a:prstGeom>
          <a:noFill/>
        </p:spPr>
        <p:txBody>
          <a:bodyPr wrap="square" rtlCol="0">
            <a:spAutoFit/>
          </a:bodyPr>
          <a:lstStyle/>
          <a:p>
            <a:pPr>
              <a:spcAft>
                <a:spcPts val="1200"/>
              </a:spcAft>
            </a:pPr>
            <a:r>
              <a:rPr lang="en-US" sz="2400">
                <a:latin typeface="Source Sans Pro" panose="020B0503030403020204" pitchFamily="34" charset="0"/>
                <a:ea typeface="Source Sans Pro" panose="020B0503030403020204" pitchFamily="34" charset="0"/>
                <a:cs typeface="Arial" panose="020B0604020202020204" pitchFamily="34" charset="0"/>
              </a:rPr>
              <a:t>IRP provides 1% low-interest rates (max term of 30 years) to local lenders or “intermediaries” that re-lend to businesses to improve economic conditions and create jobs in rural communities. Eligible intermediaries include nonprofits and cooperatives, federally-recognized Tribes, and public agencies.</a:t>
            </a:r>
          </a:p>
          <a:p>
            <a:pPr marL="457200" indent="-457200">
              <a:spcAft>
                <a:spcPts val="1200"/>
              </a:spcAft>
              <a:buFont typeface="Arial" panose="020B0604020202020204" pitchFamily="34" charset="0"/>
              <a:buChar char="•"/>
            </a:pPr>
            <a:r>
              <a:rPr lang="en-US" sz="2400">
                <a:latin typeface="Source Sans Pro" panose="020B0503030403020204" pitchFamily="34" charset="0"/>
                <a:ea typeface="Source Sans Pro" panose="020B0503030403020204" pitchFamily="34" charset="0"/>
                <a:cs typeface="Arial" panose="020B0604020202020204" pitchFamily="34" charset="0"/>
              </a:rPr>
              <a:t>Maximum funding for intermediaries: $1 million</a:t>
            </a:r>
          </a:p>
          <a:p>
            <a:pPr marL="457200" indent="-457200">
              <a:spcAft>
                <a:spcPts val="1200"/>
              </a:spcAft>
              <a:buFont typeface="Arial" panose="020B0604020202020204" pitchFamily="34" charset="0"/>
              <a:buChar char="•"/>
            </a:pPr>
            <a:r>
              <a:rPr lang="en-US" sz="2400">
                <a:latin typeface="Source Sans Pro" panose="020B0503030403020204" pitchFamily="34" charset="0"/>
                <a:ea typeface="Source Sans Pro" panose="020B0503030403020204" pitchFamily="34" charset="0"/>
                <a:cs typeface="Arial" panose="020B0604020202020204" pitchFamily="34" charset="0"/>
              </a:rPr>
              <a:t>Maximum loan amount for ultimate recipients: $400,000 or 50% of the loan to the intermediary lender</a:t>
            </a:r>
          </a:p>
          <a:p>
            <a:pPr marL="457200" indent="-457200">
              <a:spcAft>
                <a:spcPts val="1200"/>
              </a:spcAft>
              <a:buFont typeface="Arial" panose="020B0604020202020204" pitchFamily="34" charset="0"/>
              <a:buChar char="•"/>
            </a:pPr>
            <a:r>
              <a:rPr lang="en-US" sz="2400">
                <a:latin typeface="Source Sans Pro" panose="020B0503030403020204" pitchFamily="34" charset="0"/>
                <a:ea typeface="Source Sans Pro" panose="020B0503030403020204" pitchFamily="34" charset="0"/>
                <a:cs typeface="Arial" panose="020B0604020202020204" pitchFamily="34" charset="0"/>
              </a:rPr>
              <a:t>Must be located in an eligible rural area</a:t>
            </a:r>
          </a:p>
          <a:p>
            <a:pPr marL="457200" indent="-457200">
              <a:spcAft>
                <a:spcPts val="1200"/>
              </a:spcAft>
              <a:buFont typeface="Arial" panose="020B0604020202020204" pitchFamily="34" charset="0"/>
              <a:buChar char="•"/>
            </a:pPr>
            <a:r>
              <a:rPr lang="en-US" sz="2400">
                <a:latin typeface="Source Sans Pro" panose="020B0503030403020204" pitchFamily="34" charset="0"/>
                <a:ea typeface="Source Sans Pro" panose="020B0503030403020204" pitchFamily="34" charset="0"/>
                <a:cs typeface="Arial" panose="020B0604020202020204" pitchFamily="34" charset="0"/>
              </a:rPr>
              <a:t>Website: </a:t>
            </a:r>
            <a:r>
              <a:rPr lang="en-US" sz="2400">
                <a:latin typeface="Source Sans Pro" panose="020B0503030403020204" pitchFamily="34" charset="0"/>
                <a:ea typeface="Source Sans Pro" panose="020B0503030403020204" pitchFamily="34" charset="0"/>
                <a:hlinkClick r:id="rId4"/>
              </a:rPr>
              <a:t>https://www.rd.usda.gov/programs-services/business-programs/intermediary-relending-program</a:t>
            </a:r>
            <a:endParaRPr lang="en-US" sz="2400">
              <a:latin typeface="Source Sans Pro" panose="020B0503030403020204" pitchFamily="34" charset="0"/>
              <a:ea typeface="Source Sans Pro" panose="020B0503030403020204" pitchFamily="34" charset="0"/>
              <a:cs typeface="Arial" panose="020B0604020202020204" pitchFamily="34" charset="0"/>
            </a:endParaRPr>
          </a:p>
        </p:txBody>
      </p:sp>
      <p:sp>
        <p:nvSpPr>
          <p:cNvPr id="7" name="Slide Number Placeholder 4">
            <a:extLst>
              <a:ext uri="{FF2B5EF4-FFF2-40B4-BE49-F238E27FC236}">
                <a16:creationId xmlns:a16="http://schemas.microsoft.com/office/drawing/2014/main" id="{EC9AE047-713D-465F-8625-77D87AA0E27B}"/>
              </a:ext>
            </a:extLst>
          </p:cNvPr>
          <p:cNvSpPr>
            <a:spLocks noGrp="1"/>
          </p:cNvSpPr>
          <p:nvPr>
            <p:ph type="sldNum" sz="quarter" idx="12"/>
          </p:nvPr>
        </p:nvSpPr>
        <p:spPr>
          <a:xfrm>
            <a:off x="11016342" y="6116470"/>
            <a:ext cx="708251" cy="365125"/>
          </a:xfrm>
        </p:spPr>
        <p:txBody>
          <a:bodyPr/>
          <a:lstStyle/>
          <a:p>
            <a:fld id="{262BAFDC-492D-CB4D-B02A-4A44B4604C8A}" type="slidenum">
              <a:rPr lang="en-US" b="1" smtClean="0">
                <a:solidFill>
                  <a:schemeClr val="tx1"/>
                </a:solidFill>
                <a:latin typeface="Source Sans Pro" panose="020B0503030403020204" pitchFamily="34" charset="0"/>
                <a:ea typeface="Source Sans Pro" panose="020B0503030403020204" pitchFamily="34" charset="0"/>
              </a:rPr>
              <a:pPr/>
              <a:t>27</a:t>
            </a:fld>
            <a:endParaRPr lang="en-US" b="1">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76594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id="{9D284A49-D7D6-4ED0-8521-5E42837E4121}"/>
              </a:ext>
              <a:ext uri="{C183D7F6-B498-43B3-948B-1728B52AA6E4}">
                <adec:decorative xmlns:adec="http://schemas.microsoft.com/office/drawing/2017/decorative" val="1"/>
              </a:ext>
            </a:extLst>
          </p:cNvPr>
          <p:cNvPicPr>
            <a:picLocks noChangeAspect="1"/>
          </p:cNvPicPr>
          <p:nvPr/>
        </p:nvPicPr>
        <p:blipFill rotWithShape="1">
          <a:blip r:embed="rId3"/>
          <a:srcRect l="1" r="32" b="74451"/>
          <a:stretch/>
        </p:blipFill>
        <p:spPr>
          <a:xfrm>
            <a:off x="0" y="0"/>
            <a:ext cx="12187990" cy="1391054"/>
          </a:xfrm>
          <a:prstGeom prst="rect">
            <a:avLst/>
          </a:prstGeom>
        </p:spPr>
      </p:pic>
      <p:pic>
        <p:nvPicPr>
          <p:cNvPr id="6" name="Picture 5">
            <a:extLst>
              <a:ext uri="{FF2B5EF4-FFF2-40B4-BE49-F238E27FC236}">
                <a16:creationId xmlns:a16="http://schemas.microsoft.com/office/drawing/2014/main" id="{2B586182-4E17-4E41-9E67-22883A54828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72040" y="6116235"/>
            <a:ext cx="2359146" cy="361969"/>
          </a:xfrm>
          <a:prstGeom prst="rect">
            <a:avLst/>
          </a:prstGeom>
        </p:spPr>
      </p:pic>
      <p:sp>
        <p:nvSpPr>
          <p:cNvPr id="12" name="Slide Number Placeholder 4">
            <a:extLst>
              <a:ext uri="{FF2B5EF4-FFF2-40B4-BE49-F238E27FC236}">
                <a16:creationId xmlns:a16="http://schemas.microsoft.com/office/drawing/2014/main" id="{B84B3A54-50E4-4918-86EF-EC47E0C74175}"/>
              </a:ext>
            </a:extLst>
          </p:cNvPr>
          <p:cNvSpPr>
            <a:spLocks noGrp="1"/>
          </p:cNvSpPr>
          <p:nvPr>
            <p:ph type="sldNum" sz="quarter" idx="12"/>
          </p:nvPr>
        </p:nvSpPr>
        <p:spPr>
          <a:xfrm>
            <a:off x="11016342" y="6116470"/>
            <a:ext cx="708251" cy="365125"/>
          </a:xfrm>
        </p:spPr>
        <p:txBody>
          <a:bodyPr/>
          <a:lstStyle/>
          <a:p>
            <a:fld id="{262BAFDC-492D-CB4D-B02A-4A44B4604C8A}" type="slidenum">
              <a:rPr lang="en-US" b="1" smtClean="0">
                <a:solidFill>
                  <a:schemeClr val="tx1"/>
                </a:solidFill>
                <a:latin typeface="Source Sans Pro" panose="020B0503030403020204" pitchFamily="34" charset="0"/>
                <a:ea typeface="Source Sans Pro" panose="020B0503030403020204" pitchFamily="34" charset="0"/>
              </a:rPr>
              <a:pPr/>
              <a:t>28</a:t>
            </a:fld>
            <a:endParaRPr lang="en-US" b="1">
              <a:solidFill>
                <a:schemeClr val="tx1"/>
              </a:solidFill>
              <a:latin typeface="Source Sans Pro" panose="020B0503030403020204" pitchFamily="34" charset="0"/>
              <a:ea typeface="Source Sans Pro" panose="020B0503030403020204" pitchFamily="34" charset="0"/>
            </a:endParaRPr>
          </a:p>
        </p:txBody>
      </p:sp>
      <p:sp>
        <p:nvSpPr>
          <p:cNvPr id="9" name="Title 7">
            <a:extLst>
              <a:ext uri="{FF2B5EF4-FFF2-40B4-BE49-F238E27FC236}">
                <a16:creationId xmlns:a16="http://schemas.microsoft.com/office/drawing/2014/main" id="{2AA5B8AF-7C21-48A8-A054-DDF4CFB0A641}"/>
              </a:ext>
            </a:extLst>
          </p:cNvPr>
          <p:cNvSpPr txBox="1">
            <a:spLocks/>
          </p:cNvSpPr>
          <p:nvPr/>
        </p:nvSpPr>
        <p:spPr>
          <a:xfrm>
            <a:off x="469724" y="310806"/>
            <a:ext cx="11252553"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US" b="1">
                <a:solidFill>
                  <a:schemeClr val="bg1"/>
                </a:solidFill>
                <a:latin typeface="Source Sans Pro"/>
                <a:ea typeface="Source Sans Pro"/>
                <a:cs typeface="Open Sans"/>
              </a:rPr>
              <a:t>OneRD Guarantee Loan Initiative</a:t>
            </a:r>
          </a:p>
        </p:txBody>
      </p:sp>
      <p:sp>
        <p:nvSpPr>
          <p:cNvPr id="10" name="TextBox 9">
            <a:extLst>
              <a:ext uri="{FF2B5EF4-FFF2-40B4-BE49-F238E27FC236}">
                <a16:creationId xmlns:a16="http://schemas.microsoft.com/office/drawing/2014/main" id="{BA564EB7-ED67-42AF-9C8E-DB3A7967B64D}"/>
              </a:ext>
            </a:extLst>
          </p:cNvPr>
          <p:cNvSpPr txBox="1"/>
          <p:nvPr/>
        </p:nvSpPr>
        <p:spPr>
          <a:xfrm>
            <a:off x="3328433" y="6225487"/>
            <a:ext cx="5531124" cy="400110"/>
          </a:xfrm>
          <a:prstGeom prst="rect">
            <a:avLst/>
          </a:prstGeom>
          <a:noFill/>
        </p:spPr>
        <p:txBody>
          <a:bodyPr wrap="square" lIns="91440" tIns="45720" rIns="91440" bIns="45720" anchor="t">
            <a:spAutoFit/>
          </a:bodyPr>
          <a:lstStyle/>
          <a:p>
            <a:pPr algn="ctr"/>
            <a:r>
              <a:rPr lang="en-US" sz="2000">
                <a:latin typeface="Source Sans Pro" panose="020B0503030403020204" pitchFamily="34" charset="0"/>
                <a:ea typeface="Source Sans Pro" panose="020B0503030403020204" pitchFamily="34" charset="0"/>
                <a:hlinkClick r:id="rId5"/>
              </a:rPr>
              <a:t>https://www.rd.usda.gov/onerdguarantee</a:t>
            </a:r>
            <a:endParaRPr lang="en-US" sz="2000">
              <a:latin typeface="Source Sans Pro" panose="020B0503030403020204" pitchFamily="34" charset="0"/>
              <a:ea typeface="Source Sans Pro" panose="020B0503030403020204" pitchFamily="34" charset="0"/>
            </a:endParaRPr>
          </a:p>
        </p:txBody>
      </p:sp>
      <p:sp>
        <p:nvSpPr>
          <p:cNvPr id="11" name="Flowchart: Alternate Process 10">
            <a:extLst>
              <a:ext uri="{FF2B5EF4-FFF2-40B4-BE49-F238E27FC236}">
                <a16:creationId xmlns:a16="http://schemas.microsoft.com/office/drawing/2014/main" id="{C25A868C-93A3-420E-B730-76A6131DAFE1}"/>
              </a:ext>
            </a:extLst>
          </p:cNvPr>
          <p:cNvSpPr/>
          <p:nvPr/>
        </p:nvSpPr>
        <p:spPr>
          <a:xfrm>
            <a:off x="3328433" y="1635506"/>
            <a:ext cx="5445873" cy="4545584"/>
          </a:xfrm>
          <a:prstGeom prst="flowChartAlternateProcess">
            <a:avLst/>
          </a:prstGeom>
          <a:solidFill>
            <a:srgbClr val="245742"/>
          </a:solidFill>
          <a:ln>
            <a:solidFill>
              <a:srgbClr val="2457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Arial" panose="020B0604020202020204" pitchFamily="34" charset="0"/>
              </a:rPr>
              <a:t>What is the OneRD Guarantee Loan Initiative?</a:t>
            </a: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285750" marR="0" lvl="0"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Arial" panose="020B0604020202020204" pitchFamily="34" charset="0"/>
              </a:rPr>
              <a:t>A standard policy and process for RD guaranteed loan making in four programs:</a:t>
            </a: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ectangle: Rounded Corners 12">
            <a:extLst>
              <a:ext uri="{FF2B5EF4-FFF2-40B4-BE49-F238E27FC236}">
                <a16:creationId xmlns:a16="http://schemas.microsoft.com/office/drawing/2014/main" id="{A9B0F779-4A1A-47BB-8A70-CF0720C245A2}"/>
              </a:ext>
            </a:extLst>
          </p:cNvPr>
          <p:cNvSpPr/>
          <p:nvPr/>
        </p:nvSpPr>
        <p:spPr>
          <a:xfrm>
            <a:off x="3690600" y="4084537"/>
            <a:ext cx="4721537" cy="1754517"/>
          </a:xfrm>
          <a:prstGeom prst="roundRect">
            <a:avLst/>
          </a:prstGeom>
          <a:solidFill>
            <a:srgbClr val="16254C"/>
          </a:solidFill>
          <a:ln w="28575">
            <a:solidFill>
              <a:srgbClr val="C88B2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29870" marR="0" lvl="1" indent="-17462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effectLst/>
                <a:uLnTx/>
                <a:uFillTx/>
                <a:latin typeface="Source Sans Pro"/>
                <a:ea typeface="Source Sans Pro"/>
                <a:cs typeface="Arial"/>
              </a:rPr>
              <a:t>Water and Waste (WWD)</a:t>
            </a:r>
            <a:endParaRPr lang="en-US">
              <a:latin typeface="Source Sans Pro"/>
              <a:ea typeface="Source Sans Pro"/>
              <a:cs typeface="Arial"/>
            </a:endParaRPr>
          </a:p>
          <a:p>
            <a:pPr marL="229870" marR="0" lvl="1" indent="-17462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effectLst/>
                <a:uLnTx/>
                <a:uFillTx/>
                <a:latin typeface="Source Sans Pro"/>
                <a:ea typeface="Source Sans Pro"/>
                <a:cs typeface="Arial"/>
              </a:rPr>
              <a:t>Community Facilities (CF)</a:t>
            </a:r>
            <a:endParaRPr lang="en-US" sz="2000" b="1" i="0" u="none" strike="noStrike" kern="1200" cap="none" spc="0" normalizeH="0" baseline="0" noProof="0" dirty="0">
              <a:ln>
                <a:noFill/>
              </a:ln>
              <a:effectLst/>
              <a:uLnTx/>
              <a:uFillTx/>
              <a:latin typeface="Source Sans Pro"/>
              <a:ea typeface="Source Sans Pro"/>
              <a:cs typeface="Arial"/>
            </a:endParaRPr>
          </a:p>
          <a:p>
            <a:pPr marL="229870" marR="0" lvl="1" indent="-17462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effectLst/>
                <a:uLnTx/>
                <a:uFillTx/>
                <a:latin typeface="Source Sans Pro"/>
                <a:ea typeface="Source Sans Pro"/>
                <a:cs typeface="Arial"/>
              </a:rPr>
              <a:t>Business and Industry (B&amp;I)</a:t>
            </a:r>
            <a:endParaRPr lang="en-US" sz="2000" b="1" i="0" u="none" strike="noStrike" kern="1200" cap="none" spc="0" normalizeH="0" baseline="0" noProof="0" dirty="0">
              <a:ln>
                <a:noFill/>
              </a:ln>
              <a:effectLst/>
              <a:uLnTx/>
              <a:uFillTx/>
              <a:latin typeface="Source Sans Pro"/>
              <a:ea typeface="Source Sans Pro"/>
              <a:cs typeface="Arial"/>
            </a:endParaRPr>
          </a:p>
          <a:p>
            <a:pPr marL="229870" marR="0" lvl="1" indent="-17462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effectLst/>
                <a:uLnTx/>
                <a:uFillTx/>
                <a:latin typeface="Source Sans Pro"/>
                <a:ea typeface="Source Sans Pro"/>
                <a:cs typeface="Arial"/>
              </a:rPr>
              <a:t>Rural Energy for America (REAP)</a:t>
            </a:r>
            <a:endParaRPr lang="en-US" sz="2000" b="1" i="0" u="none" strike="noStrike" kern="1200" cap="none" spc="0" normalizeH="0" baseline="0" noProof="0" dirty="0">
              <a:ln>
                <a:noFill/>
              </a:ln>
              <a:effectLst/>
              <a:uLnTx/>
              <a:uFillTx/>
              <a:latin typeface="Source Sans Pro"/>
              <a:ea typeface="Source Sans Pro"/>
              <a:cs typeface="Arial"/>
            </a:endParaRPr>
          </a:p>
          <a:p>
            <a:pPr marL="229870" lvl="1" indent="-174625">
              <a:spcBef>
                <a:spcPct val="20000"/>
              </a:spcBef>
              <a:buFont typeface="Arial" panose="020B0604020202020204" pitchFamily="34" charset="0"/>
              <a:buChar char="•"/>
              <a:defRPr/>
            </a:pPr>
            <a:r>
              <a:rPr lang="en-US" sz="2000" b="1" dirty="0">
                <a:latin typeface="Source Sans Pro"/>
                <a:ea typeface="Source Sans Pro"/>
                <a:cs typeface="Arial"/>
              </a:rPr>
              <a:t>Food Supply Chain (FSC)</a:t>
            </a:r>
          </a:p>
        </p:txBody>
      </p:sp>
      <p:pic>
        <p:nvPicPr>
          <p:cNvPr id="14" name="Picture 13" descr="A picture containing sky, outdoor, tarmac&#10;&#10;Description automatically generated">
            <a:extLst>
              <a:ext uri="{FF2B5EF4-FFF2-40B4-BE49-F238E27FC236}">
                <a16:creationId xmlns:a16="http://schemas.microsoft.com/office/drawing/2014/main" id="{688C827F-AD89-4DDD-8242-59C289E7D3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498" y="1832781"/>
            <a:ext cx="2478024" cy="1858518"/>
          </a:xfrm>
          <a:prstGeom prst="rect">
            <a:avLst/>
          </a:prstGeom>
          <a:ln>
            <a:noFill/>
          </a:ln>
          <a:effectLst>
            <a:outerShdw blurRad="292100" dist="139700" dir="2700000" algn="tl" rotWithShape="0">
              <a:srgbClr val="333333">
                <a:alpha val="65000"/>
              </a:srgbClr>
            </a:outerShdw>
          </a:effectLst>
        </p:spPr>
      </p:pic>
      <p:pic>
        <p:nvPicPr>
          <p:cNvPr id="15" name="Picture 14" descr="A picture containing sky, grass, outdoor, green&#10;&#10;Description automatically generated">
            <a:extLst>
              <a:ext uri="{FF2B5EF4-FFF2-40B4-BE49-F238E27FC236}">
                <a16:creationId xmlns:a16="http://schemas.microsoft.com/office/drawing/2014/main" id="{58B649A3-FA81-4A46-A2FB-E065692587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32229" y="3992374"/>
            <a:ext cx="2683181" cy="1784315"/>
          </a:xfrm>
          <a:prstGeom prst="rect">
            <a:avLst/>
          </a:prstGeom>
          <a:ln>
            <a:noFill/>
          </a:ln>
          <a:effectLst>
            <a:outerShdw blurRad="292100" dist="139700" dir="2700000" algn="tl" rotWithShape="0">
              <a:srgbClr val="333333">
                <a:alpha val="65000"/>
              </a:srgbClr>
            </a:outerShdw>
          </a:effectLst>
        </p:spPr>
      </p:pic>
      <p:pic>
        <p:nvPicPr>
          <p:cNvPr id="16" name="Picture 15" descr="A picture containing text, building, sky, outdoor&#10;&#10;Description automatically generated">
            <a:extLst>
              <a:ext uri="{FF2B5EF4-FFF2-40B4-BE49-F238E27FC236}">
                <a16:creationId xmlns:a16="http://schemas.microsoft.com/office/drawing/2014/main" id="{269C2750-A8D8-4714-B949-4C6C1F64EB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90500" y="1834230"/>
            <a:ext cx="2595287" cy="1648008"/>
          </a:xfrm>
          <a:prstGeom prst="rect">
            <a:avLst/>
          </a:prstGeom>
          <a:ln>
            <a:noFill/>
          </a:ln>
          <a:effectLst>
            <a:outerShdw blurRad="292100" dist="139700" dir="2700000" algn="tl" rotWithShape="0">
              <a:srgbClr val="333333">
                <a:alpha val="65000"/>
              </a:srgbClr>
            </a:outerShdw>
          </a:effectLst>
        </p:spPr>
      </p:pic>
      <p:pic>
        <p:nvPicPr>
          <p:cNvPr id="17" name="Picture 16" descr="A person standing in front of a shelf of food&#10;&#10;Description automatically generated with low confidence">
            <a:extLst>
              <a:ext uri="{FF2B5EF4-FFF2-40B4-BE49-F238E27FC236}">
                <a16:creationId xmlns:a16="http://schemas.microsoft.com/office/drawing/2014/main" id="{671D18CC-7E6B-43B5-AC2B-02A6A7DAA8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2498" y="4166424"/>
            <a:ext cx="2478024" cy="16478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285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a:extLst>
              <a:ext uri="{FF2B5EF4-FFF2-40B4-BE49-F238E27FC236}">
                <a16:creationId xmlns:a16="http://schemas.microsoft.com/office/drawing/2014/main" id="{3E32800F-A8B9-4625-A56B-95EB24258822}"/>
              </a:ext>
              <a:ext uri="{C183D7F6-B498-43B3-948B-1728B52AA6E4}">
                <adec:decorative xmlns:adec="http://schemas.microsoft.com/office/drawing/2017/decorative" val="1"/>
              </a:ext>
            </a:extLst>
          </p:cNvPr>
          <p:cNvPicPr>
            <a:picLocks noChangeAspect="1"/>
          </p:cNvPicPr>
          <p:nvPr/>
        </p:nvPicPr>
        <p:blipFill rotWithShape="1">
          <a:blip r:embed="rId2"/>
          <a:srcRect l="1" r="32" b="74451"/>
          <a:stretch/>
        </p:blipFill>
        <p:spPr>
          <a:xfrm>
            <a:off x="0" y="0"/>
            <a:ext cx="12187990" cy="1391054"/>
          </a:xfrm>
          <a:prstGeom prst="rect">
            <a:avLst/>
          </a:prstGeom>
        </p:spPr>
      </p:pic>
      <p:pic>
        <p:nvPicPr>
          <p:cNvPr id="6" name="Picture 5">
            <a:extLst>
              <a:ext uri="{FF2B5EF4-FFF2-40B4-BE49-F238E27FC236}">
                <a16:creationId xmlns:a16="http://schemas.microsoft.com/office/drawing/2014/main" id="{BF8FED75-27C3-4D68-BED3-D94B5C131B3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2040" y="6116235"/>
            <a:ext cx="2359146" cy="361969"/>
          </a:xfrm>
          <a:prstGeom prst="rect">
            <a:avLst/>
          </a:prstGeom>
        </p:spPr>
      </p:pic>
      <p:sp>
        <p:nvSpPr>
          <p:cNvPr id="3" name="Title 2">
            <a:extLst>
              <a:ext uri="{FF2B5EF4-FFF2-40B4-BE49-F238E27FC236}">
                <a16:creationId xmlns:a16="http://schemas.microsoft.com/office/drawing/2014/main" id="{A9AC6DD9-96C0-4569-BE0C-F3F2CFE9C183}"/>
              </a:ext>
            </a:extLst>
          </p:cNvPr>
          <p:cNvSpPr txBox="1">
            <a:spLocks noGrp="1"/>
          </p:cNvSpPr>
          <p:nvPr>
            <p:ph type="title" idx="4294967295"/>
          </p:nvPr>
        </p:nvSpPr>
        <p:spPr>
          <a:xfrm>
            <a:off x="472040" y="310806"/>
            <a:ext cx="11252553"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bg1"/>
                </a:solidFill>
                <a:effectLst/>
                <a:uLnTx/>
                <a:uFillTx/>
                <a:latin typeface="Source Sans Pro"/>
                <a:ea typeface="Source Sans Pro"/>
                <a:cs typeface="Open Sans"/>
              </a:rPr>
              <a:t>Business &amp; Industry (B&amp;I) Guaranteed Loans</a:t>
            </a:r>
          </a:p>
        </p:txBody>
      </p:sp>
      <p:sp>
        <p:nvSpPr>
          <p:cNvPr id="8" name="TextBox 7">
            <a:extLst>
              <a:ext uri="{FF2B5EF4-FFF2-40B4-BE49-F238E27FC236}">
                <a16:creationId xmlns:a16="http://schemas.microsoft.com/office/drawing/2014/main" id="{6A6944E5-BA44-411F-BDD1-FBB51FA31CB8}"/>
              </a:ext>
            </a:extLst>
          </p:cNvPr>
          <p:cNvSpPr txBox="1"/>
          <p:nvPr/>
        </p:nvSpPr>
        <p:spPr>
          <a:xfrm>
            <a:off x="462774" y="1493827"/>
            <a:ext cx="11257186" cy="4401205"/>
          </a:xfrm>
          <a:prstGeom prst="rect">
            <a:avLst/>
          </a:prstGeom>
          <a:noFill/>
        </p:spPr>
        <p:txBody>
          <a:bodyPr wrap="square" lIns="91440" tIns="45720" rIns="91440" bIns="45720" rtlCol="0" anchor="t">
            <a:spAutoFit/>
          </a:bodyPr>
          <a:lstStyle/>
          <a:p>
            <a:r>
              <a:rPr lang="en-US" sz="2000">
                <a:latin typeface="Source Sans Pro" panose="020B0503030403020204" pitchFamily="34" charset="0"/>
                <a:ea typeface="Source Sans Pro" panose="020B0503030403020204" pitchFamily="34" charset="0"/>
              </a:rPr>
              <a:t>B&amp;I offers 80% loan guarantees to lenders for their qualified loans up to $25 million to businesses in rural areas. The program is administered through your local Rural Development office and enables lenders to provide affordable financing for rural businesses. </a:t>
            </a:r>
          </a:p>
          <a:p>
            <a:endParaRPr lang="en-US" sz="200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en-US" sz="2000">
                <a:latin typeface="Source Sans Pro" panose="020B0503030403020204" pitchFamily="34" charset="0"/>
                <a:ea typeface="Source Sans Pro" panose="020B0503030403020204" pitchFamily="34" charset="0"/>
              </a:rPr>
              <a:t>Lender registration - </a:t>
            </a:r>
            <a:r>
              <a:rPr lang="en-US" sz="2000">
                <a:latin typeface="Source Sans Pro" panose="020B0503030403020204" pitchFamily="34" charset="0"/>
                <a:ea typeface="Source Sans Pro" panose="020B0503030403020204" pitchFamily="34" charset="0"/>
                <a:hlinkClick r:id="rId4"/>
              </a:rPr>
              <a:t>https://www.rd.usda.gov/onerdguarantee</a:t>
            </a:r>
            <a:r>
              <a:rPr lang="en-US" sz="2000">
                <a:latin typeface="Source Sans Pro" panose="020B0503030403020204" pitchFamily="34" charset="0"/>
                <a:ea typeface="Source Sans Pro" panose="020B0503030403020204" pitchFamily="34" charset="0"/>
              </a:rPr>
              <a:t> </a:t>
            </a:r>
          </a:p>
          <a:p>
            <a:pPr marL="342900" indent="-342900">
              <a:buFont typeface="Arial" panose="020B0604020202020204" pitchFamily="34" charset="0"/>
              <a:buChar char="•"/>
            </a:pPr>
            <a:r>
              <a:rPr lang="en-US" sz="2000">
                <a:latin typeface="Source Sans Pro" panose="020B0503030403020204" pitchFamily="34" charset="0"/>
                <a:ea typeface="Source Sans Pro" panose="020B0503030403020204" pitchFamily="34" charset="0"/>
              </a:rPr>
              <a:t>Training for nonregulated lenders - </a:t>
            </a:r>
            <a:r>
              <a:rPr lang="en-US" sz="2000">
                <a:latin typeface="Source Sans Pro" panose="020B0503030403020204" pitchFamily="34" charset="0"/>
                <a:ea typeface="Source Sans Pro" panose="020B0503030403020204" pitchFamily="34" charset="0"/>
                <a:hlinkClick r:id="rId5"/>
              </a:rPr>
              <a:t>https://www.youtube.com/watch?v=3AWJiCDY-Cs</a:t>
            </a:r>
            <a:r>
              <a:rPr lang="en-US" sz="2000">
                <a:latin typeface="Source Sans Pro" panose="020B0503030403020204" pitchFamily="34" charset="0"/>
                <a:ea typeface="Source Sans Pro" panose="020B0503030403020204" pitchFamily="34" charset="0"/>
              </a:rPr>
              <a:t> </a:t>
            </a:r>
          </a:p>
          <a:p>
            <a:pPr marL="342900" indent="-342900">
              <a:buFont typeface="Arial" panose="020B0604020202020204" pitchFamily="34" charset="0"/>
              <a:buChar char="•"/>
            </a:pPr>
            <a:endParaRPr lang="en-US" sz="2000" b="1" u="sng">
              <a:latin typeface="Source Sans Pro"/>
              <a:ea typeface="Source Sans Pro"/>
            </a:endParaRPr>
          </a:p>
          <a:p>
            <a:r>
              <a:rPr lang="en-US" sz="2000" b="1" u="sng">
                <a:latin typeface="Source Sans Pro"/>
                <a:ea typeface="Source Sans Pro"/>
              </a:rPr>
              <a:t>Eligible Uses:</a:t>
            </a:r>
            <a:endParaRPr lang="en-US" sz="2000" u="sng">
              <a:latin typeface="Source Sans Pro"/>
              <a:ea typeface="Source Sans Pro"/>
            </a:endParaRPr>
          </a:p>
          <a:p>
            <a:pPr marL="342900" indent="-342900">
              <a:buFont typeface="Arial" panose="020B0604020202020204" pitchFamily="34" charset="0"/>
              <a:buChar char="•"/>
            </a:pPr>
            <a:r>
              <a:rPr lang="en-US" sz="2000">
                <a:latin typeface="Source Sans Pro"/>
                <a:ea typeface="Source Sans Pro"/>
              </a:rPr>
              <a:t>Business conversion, enlargement, repair, modernization, or development</a:t>
            </a:r>
          </a:p>
          <a:p>
            <a:pPr marL="342900" indent="-342900">
              <a:buFont typeface="Arial" panose="020B0604020202020204" pitchFamily="34" charset="0"/>
              <a:buChar char="•"/>
            </a:pPr>
            <a:r>
              <a:rPr lang="en-US" sz="2000">
                <a:latin typeface="Source Sans Pro" panose="020B0503030403020204" pitchFamily="34" charset="0"/>
                <a:ea typeface="Source Sans Pro" panose="020B0503030403020204" pitchFamily="34" charset="0"/>
              </a:rPr>
              <a:t>The purchase and development of land, buildings, and associated infrastructure for commercial or industrial properties</a:t>
            </a:r>
          </a:p>
          <a:p>
            <a:pPr marL="342900" indent="-342900">
              <a:buFont typeface="Arial" panose="020B0604020202020204" pitchFamily="34" charset="0"/>
              <a:buChar char="•"/>
            </a:pPr>
            <a:r>
              <a:rPr lang="en-US" sz="2000">
                <a:latin typeface="Source Sans Pro"/>
                <a:ea typeface="Source Sans Pro"/>
              </a:rPr>
              <a:t>The purchase and installation of machinery and equipment, supplies, or inventory.</a:t>
            </a:r>
          </a:p>
          <a:p>
            <a:pPr marL="342900" indent="-342900">
              <a:buFont typeface="Arial" panose="020B0604020202020204" pitchFamily="34" charset="0"/>
              <a:buChar char="•"/>
            </a:pPr>
            <a:r>
              <a:rPr lang="en-US" sz="2000">
                <a:latin typeface="Source Sans Pro"/>
                <a:ea typeface="Source Sans Pro"/>
              </a:rPr>
              <a:t>Debt refinancing when such refinancing improves cash flow and creates jobs.</a:t>
            </a:r>
          </a:p>
          <a:p>
            <a:pPr marL="342900" indent="-342900">
              <a:buFont typeface="Arial" panose="020B0604020202020204" pitchFamily="34" charset="0"/>
              <a:buChar char="•"/>
            </a:pPr>
            <a:r>
              <a:rPr lang="en-US" sz="2000">
                <a:latin typeface="Source Sans Pro" panose="020B0503030403020204" pitchFamily="34" charset="0"/>
                <a:ea typeface="Source Sans Pro" panose="020B0503030403020204" pitchFamily="34" charset="0"/>
              </a:rPr>
              <a:t>Business acquisition when the loan will maintain business operations and create or save jobs.</a:t>
            </a:r>
          </a:p>
        </p:txBody>
      </p:sp>
      <p:sp>
        <p:nvSpPr>
          <p:cNvPr id="12" name="TextBox 11">
            <a:extLst>
              <a:ext uri="{FF2B5EF4-FFF2-40B4-BE49-F238E27FC236}">
                <a16:creationId xmlns:a16="http://schemas.microsoft.com/office/drawing/2014/main" id="{559AA5CC-244C-4C55-994D-4E78D6BD029B}"/>
              </a:ext>
            </a:extLst>
          </p:cNvPr>
          <p:cNvSpPr txBox="1"/>
          <p:nvPr/>
        </p:nvSpPr>
        <p:spPr>
          <a:xfrm>
            <a:off x="2615588" y="5986563"/>
            <a:ext cx="7173274" cy="646331"/>
          </a:xfrm>
          <a:prstGeom prst="rect">
            <a:avLst/>
          </a:prstGeom>
          <a:noFill/>
        </p:spPr>
        <p:txBody>
          <a:bodyPr wrap="square">
            <a:spAutoFit/>
          </a:bodyPr>
          <a:lstStyle/>
          <a:p>
            <a:pPr algn="ctr"/>
            <a:r>
              <a:rPr lang="en-US">
                <a:latin typeface="Source Sans Pro" panose="020B0503030403020204" pitchFamily="34" charset="0"/>
                <a:ea typeface="Source Sans Pro" panose="020B0503030403020204" pitchFamily="34" charset="0"/>
                <a:hlinkClick r:id="rId6"/>
              </a:rPr>
              <a:t>https://www.rd.usda.gov/programs-services/business-programs/business-industry-loan-guarantees</a:t>
            </a:r>
            <a:endParaRPr lang="en-US">
              <a:latin typeface="Source Sans Pro" panose="020B0503030403020204" pitchFamily="34" charset="0"/>
              <a:ea typeface="Source Sans Pro" panose="020B0503030403020204" pitchFamily="34" charset="0"/>
            </a:endParaRPr>
          </a:p>
        </p:txBody>
      </p:sp>
      <p:sp>
        <p:nvSpPr>
          <p:cNvPr id="7" name="Slide Number Placeholder 4">
            <a:extLst>
              <a:ext uri="{FF2B5EF4-FFF2-40B4-BE49-F238E27FC236}">
                <a16:creationId xmlns:a16="http://schemas.microsoft.com/office/drawing/2014/main" id="{EC9AE047-713D-465F-8625-77D87AA0E27B}"/>
              </a:ext>
            </a:extLst>
          </p:cNvPr>
          <p:cNvSpPr>
            <a:spLocks noGrp="1"/>
          </p:cNvSpPr>
          <p:nvPr>
            <p:ph type="sldNum" sz="quarter" idx="12"/>
          </p:nvPr>
        </p:nvSpPr>
        <p:spPr>
          <a:xfrm>
            <a:off x="11016342" y="6116470"/>
            <a:ext cx="708251" cy="365125"/>
          </a:xfrm>
        </p:spPr>
        <p:txBody>
          <a:bodyPr/>
          <a:lstStyle/>
          <a:p>
            <a:fld id="{262BAFDC-492D-CB4D-B02A-4A44B4604C8A}" type="slidenum">
              <a:rPr lang="en-US" b="1" smtClean="0">
                <a:solidFill>
                  <a:schemeClr val="tx1"/>
                </a:solidFill>
                <a:latin typeface="Source Sans Pro" panose="020B0503030403020204" pitchFamily="34" charset="0"/>
                <a:ea typeface="Source Sans Pro" panose="020B0503030403020204" pitchFamily="34" charset="0"/>
              </a:rPr>
              <a:pPr/>
              <a:t>29</a:t>
            </a:fld>
            <a:endParaRPr lang="en-US" b="1">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47897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00" dirty="0"/>
              <a:t>Microloan Program Deadlines</a:t>
            </a:r>
            <a:br>
              <a:rPr lang="en-US" sz="3600" dirty="0">
                <a:latin typeface="Californian FB" pitchFamily="18" charset="0"/>
              </a:rPr>
            </a:br>
            <a:endParaRPr lang="en-US" sz="2700" dirty="0">
              <a:latin typeface="Californian FB" pitchFamily="18" charset="0"/>
            </a:endParaRPr>
          </a:p>
        </p:txBody>
      </p:sp>
      <p:graphicFrame>
        <p:nvGraphicFramePr>
          <p:cNvPr id="4" name="Content Placeholder 5"/>
          <p:cNvGraphicFramePr>
            <a:graphicFrameLocks noGrp="1"/>
          </p:cNvGraphicFramePr>
          <p:nvPr>
            <p:ph idx="1"/>
          </p:nvPr>
        </p:nvGraphicFramePr>
        <p:xfrm>
          <a:off x="1981200" y="14478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4294967295"/>
          </p:nvPr>
        </p:nvSpPr>
        <p:spPr>
          <a:xfrm>
            <a:off x="8077200" y="6356351"/>
            <a:ext cx="2133600" cy="365125"/>
          </a:xfrm>
          <a:prstGeom prst="rect">
            <a:avLst/>
          </a:prstGeom>
        </p:spPr>
        <p:txBody>
          <a:bodyPr/>
          <a:lstStyle/>
          <a:p>
            <a:fld id="{5AA7C737-F756-4A49-A92D-47319A86EDE5}" type="slidenum">
              <a:rPr lang="en-US" smtClean="0"/>
              <a:t>3</a:t>
            </a:fld>
            <a:endParaRPr lang="en-US"/>
          </a:p>
        </p:txBody>
      </p:sp>
    </p:spTree>
    <p:extLst>
      <p:ext uri="{BB962C8B-B14F-4D97-AF65-F5344CB8AC3E}">
        <p14:creationId xmlns:p14="http://schemas.microsoft.com/office/powerpoint/2010/main" val="411900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a:extLst>
              <a:ext uri="{FF2B5EF4-FFF2-40B4-BE49-F238E27FC236}">
                <a16:creationId xmlns:a16="http://schemas.microsoft.com/office/drawing/2014/main" id="{3E32800F-A8B9-4625-A56B-95EB24258822}"/>
              </a:ext>
              <a:ext uri="{C183D7F6-B498-43B3-948B-1728B52AA6E4}">
                <adec:decorative xmlns:adec="http://schemas.microsoft.com/office/drawing/2017/decorative" val="1"/>
              </a:ext>
            </a:extLst>
          </p:cNvPr>
          <p:cNvPicPr>
            <a:picLocks noChangeAspect="1"/>
          </p:cNvPicPr>
          <p:nvPr/>
        </p:nvPicPr>
        <p:blipFill rotWithShape="1">
          <a:blip r:embed="rId2"/>
          <a:srcRect l="1" r="32" b="74451"/>
          <a:stretch/>
        </p:blipFill>
        <p:spPr>
          <a:xfrm>
            <a:off x="0" y="0"/>
            <a:ext cx="12187990" cy="1391054"/>
          </a:xfrm>
          <a:prstGeom prst="rect">
            <a:avLst/>
          </a:prstGeom>
        </p:spPr>
      </p:pic>
      <p:pic>
        <p:nvPicPr>
          <p:cNvPr id="6" name="Picture 5">
            <a:extLst>
              <a:ext uri="{FF2B5EF4-FFF2-40B4-BE49-F238E27FC236}">
                <a16:creationId xmlns:a16="http://schemas.microsoft.com/office/drawing/2014/main" id="{BF8FED75-27C3-4D68-BED3-D94B5C131B3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2040" y="6116235"/>
            <a:ext cx="2359146" cy="361969"/>
          </a:xfrm>
          <a:prstGeom prst="rect">
            <a:avLst/>
          </a:prstGeom>
        </p:spPr>
      </p:pic>
      <p:sp>
        <p:nvSpPr>
          <p:cNvPr id="3" name="Title 2">
            <a:extLst>
              <a:ext uri="{FF2B5EF4-FFF2-40B4-BE49-F238E27FC236}">
                <a16:creationId xmlns:a16="http://schemas.microsoft.com/office/drawing/2014/main" id="{A9AC6DD9-96C0-4569-BE0C-F3F2CFE9C183}"/>
              </a:ext>
            </a:extLst>
          </p:cNvPr>
          <p:cNvSpPr txBox="1">
            <a:spLocks noGrp="1"/>
          </p:cNvSpPr>
          <p:nvPr>
            <p:ph type="title" idx="4294967295"/>
          </p:nvPr>
        </p:nvSpPr>
        <p:spPr>
          <a:xfrm>
            <a:off x="472040" y="310806"/>
            <a:ext cx="11252553"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bg1"/>
                </a:solidFill>
                <a:effectLst/>
                <a:uLnTx/>
                <a:uFillTx/>
                <a:latin typeface="Source Sans Pro"/>
                <a:ea typeface="Source Sans Pro"/>
                <a:cs typeface="Open Sans"/>
              </a:rPr>
              <a:t>Food Supply Chain (FSC) Guaranteed Loans</a:t>
            </a:r>
          </a:p>
        </p:txBody>
      </p:sp>
      <p:sp>
        <p:nvSpPr>
          <p:cNvPr id="9" name="TextBox 8">
            <a:extLst>
              <a:ext uri="{FF2B5EF4-FFF2-40B4-BE49-F238E27FC236}">
                <a16:creationId xmlns:a16="http://schemas.microsoft.com/office/drawing/2014/main" id="{C7F31DBC-DA06-4FCE-83CE-A8B4A6014BF3}"/>
              </a:ext>
            </a:extLst>
          </p:cNvPr>
          <p:cNvSpPr txBox="1"/>
          <p:nvPr/>
        </p:nvSpPr>
        <p:spPr>
          <a:xfrm>
            <a:off x="462774" y="1552925"/>
            <a:ext cx="11257186" cy="4185761"/>
          </a:xfrm>
          <a:prstGeom prst="rect">
            <a:avLst/>
          </a:prstGeom>
          <a:noFill/>
        </p:spPr>
        <p:txBody>
          <a:bodyPr wrap="square" rtlCol="0">
            <a:spAutoFit/>
          </a:bodyPr>
          <a:lstStyle/>
          <a:p>
            <a:pPr>
              <a:spcAft>
                <a:spcPts val="1200"/>
              </a:spcAft>
            </a:pPr>
            <a:r>
              <a:rPr lang="en-US" sz="2400">
                <a:latin typeface="Source Sans Pro" panose="020B0503030403020204" pitchFamily="34" charset="0"/>
                <a:ea typeface="Source Sans Pro" panose="020B0503030403020204" pitchFamily="34" charset="0"/>
                <a:cs typeface="Arial" panose="020B0604020202020204" pitchFamily="34" charset="0"/>
              </a:rPr>
              <a:t>The FSC Program uses $100 million in funding from the American Rescue Plan to guarantee loans up to ~$1.4 billion in order to provide support to middle of the food supply chain businesses that handle </a:t>
            </a:r>
            <a:r>
              <a:rPr lang="en-US" sz="2400">
                <a:latin typeface="Source Sans Pro" panose="020B0503030403020204" pitchFamily="34" charset="0"/>
                <a:ea typeface="Source Sans Pro" panose="020B0503030403020204" pitchFamily="34" charset="0"/>
              </a:rPr>
              <a:t>food aggregation, processing, manufacturing, storage, transportation, wholesaling, and distribution.</a:t>
            </a:r>
            <a:endParaRPr lang="en-US" sz="2400">
              <a:latin typeface="Source Sans Pro" panose="020B0503030403020204" pitchFamily="34" charset="0"/>
              <a:ea typeface="Source Sans Pro" panose="020B0503030403020204" pitchFamily="34" charset="0"/>
              <a:cs typeface="Arial" panose="020B0604020202020204" pitchFamily="34" charset="0"/>
            </a:endParaRPr>
          </a:p>
          <a:p>
            <a:pPr marL="457200" indent="-457200">
              <a:spcAft>
                <a:spcPts val="1200"/>
              </a:spcAft>
              <a:buFont typeface="Arial" panose="020B0604020202020204" pitchFamily="34" charset="0"/>
              <a:buChar char="•"/>
            </a:pPr>
            <a:r>
              <a:rPr lang="en-US" sz="2400">
                <a:latin typeface="Source Sans Pro" panose="020B0503030403020204" pitchFamily="34" charset="0"/>
                <a:ea typeface="Source Sans Pro" panose="020B0503030403020204" pitchFamily="34" charset="0"/>
                <a:cs typeface="Arial" panose="020B0604020202020204" pitchFamily="34" charset="0"/>
              </a:rPr>
              <a:t>$40 million maximum loan size (no minimum)</a:t>
            </a:r>
          </a:p>
          <a:p>
            <a:pPr marL="457200" indent="-457200">
              <a:spcAft>
                <a:spcPts val="1200"/>
              </a:spcAft>
              <a:buFont typeface="Arial" panose="020B0604020202020204" pitchFamily="34" charset="0"/>
              <a:buChar char="•"/>
            </a:pPr>
            <a:r>
              <a:rPr lang="en-US" sz="2400">
                <a:latin typeface="Source Sans Pro" panose="020B0503030403020204" pitchFamily="34" charset="0"/>
                <a:ea typeface="Source Sans Pro" panose="020B0503030403020204" pitchFamily="34" charset="0"/>
                <a:cs typeface="Arial" panose="020B0604020202020204" pitchFamily="34" charset="0"/>
              </a:rPr>
              <a:t>Up to a 90% guarantee</a:t>
            </a:r>
          </a:p>
          <a:p>
            <a:pPr marL="457200" indent="-457200">
              <a:spcAft>
                <a:spcPts val="1200"/>
              </a:spcAft>
              <a:buFont typeface="Arial" panose="020B0604020202020204" pitchFamily="34" charset="0"/>
              <a:buChar char="•"/>
            </a:pPr>
            <a:r>
              <a:rPr lang="en-US" sz="2400">
                <a:latin typeface="Source Sans Pro" panose="020B0503030403020204" pitchFamily="34" charset="0"/>
                <a:ea typeface="Source Sans Pro" panose="020B0503030403020204" pitchFamily="34" charset="0"/>
                <a:cs typeface="Arial" panose="020B0604020202020204" pitchFamily="34" charset="0"/>
              </a:rPr>
              <a:t>No geographic restrictions</a:t>
            </a:r>
          </a:p>
          <a:p>
            <a:pPr marL="457200" indent="-457200">
              <a:spcAft>
                <a:spcPts val="1200"/>
              </a:spcAft>
              <a:buFont typeface="Arial" panose="020B0604020202020204" pitchFamily="34" charset="0"/>
              <a:buChar char="•"/>
            </a:pPr>
            <a:r>
              <a:rPr lang="en-US" sz="2400">
                <a:latin typeface="Source Sans Pro" panose="020B0503030403020204" pitchFamily="34" charset="0"/>
                <a:ea typeface="Source Sans Pro" panose="020B0503030403020204" pitchFamily="34" charset="0"/>
                <a:cs typeface="Arial" panose="020B0604020202020204" pitchFamily="34" charset="0"/>
              </a:rPr>
              <a:t>Processed through the OneRD Guarantee Loan Initiative</a:t>
            </a:r>
          </a:p>
          <a:p>
            <a:pPr marL="457200" indent="-457200">
              <a:spcAft>
                <a:spcPts val="1200"/>
              </a:spcAft>
              <a:buFont typeface="Arial" panose="020B0604020202020204" pitchFamily="34" charset="0"/>
              <a:buChar char="•"/>
            </a:pPr>
            <a:r>
              <a:rPr lang="en-US" sz="2400">
                <a:latin typeface="Source Sans Pro" panose="020B0503030403020204" pitchFamily="34" charset="0"/>
                <a:ea typeface="Source Sans Pro" panose="020B0503030403020204" pitchFamily="34" charset="0"/>
                <a:cs typeface="Arial" panose="020B0604020202020204" pitchFamily="34" charset="0"/>
              </a:rPr>
              <a:t>Website: </a:t>
            </a:r>
            <a:r>
              <a:rPr lang="en-US" sz="2400">
                <a:latin typeface="Source Sans Pro" panose="020B0503030403020204" pitchFamily="34" charset="0"/>
                <a:ea typeface="Source Sans Pro" panose="020B0503030403020204" pitchFamily="34" charset="0"/>
                <a:hlinkClick r:id="rId4"/>
              </a:rPr>
              <a:t>https://www.rd.usda.gov/foodsupplychainloans</a:t>
            </a:r>
            <a:endParaRPr lang="en-US" sz="2400">
              <a:latin typeface="Source Sans Pro" panose="020B0503030403020204" pitchFamily="34" charset="0"/>
              <a:ea typeface="Source Sans Pro" panose="020B0503030403020204" pitchFamily="34" charset="0"/>
              <a:cs typeface="Arial" panose="020B0604020202020204" pitchFamily="34" charset="0"/>
            </a:endParaRPr>
          </a:p>
        </p:txBody>
      </p:sp>
      <p:sp>
        <p:nvSpPr>
          <p:cNvPr id="7" name="Slide Number Placeholder 4">
            <a:extLst>
              <a:ext uri="{FF2B5EF4-FFF2-40B4-BE49-F238E27FC236}">
                <a16:creationId xmlns:a16="http://schemas.microsoft.com/office/drawing/2014/main" id="{EC9AE047-713D-465F-8625-77D87AA0E27B}"/>
              </a:ext>
            </a:extLst>
          </p:cNvPr>
          <p:cNvSpPr>
            <a:spLocks noGrp="1"/>
          </p:cNvSpPr>
          <p:nvPr>
            <p:ph type="sldNum" sz="quarter" idx="12"/>
          </p:nvPr>
        </p:nvSpPr>
        <p:spPr>
          <a:xfrm>
            <a:off x="11016342" y="6116470"/>
            <a:ext cx="708251" cy="365125"/>
          </a:xfrm>
        </p:spPr>
        <p:txBody>
          <a:bodyPr/>
          <a:lstStyle/>
          <a:p>
            <a:fld id="{262BAFDC-492D-CB4D-B02A-4A44B4604C8A}" type="slidenum">
              <a:rPr lang="en-US" b="1" smtClean="0">
                <a:solidFill>
                  <a:schemeClr val="tx1"/>
                </a:solidFill>
                <a:latin typeface="Source Sans Pro" panose="020B0503030403020204" pitchFamily="34" charset="0"/>
                <a:ea typeface="Source Sans Pro" panose="020B0503030403020204" pitchFamily="34" charset="0"/>
              </a:rPr>
              <a:pPr/>
              <a:t>30</a:t>
            </a:fld>
            <a:endParaRPr lang="en-US" b="1">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798099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76BE21-7384-4143-AC24-3F5B15037E7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302" y="0"/>
            <a:ext cx="12228603" cy="6858000"/>
          </a:xfrm>
          <a:prstGeom prst="rect">
            <a:avLst/>
          </a:prstGeom>
        </p:spPr>
      </p:pic>
      <p:sp>
        <p:nvSpPr>
          <p:cNvPr id="5" name="Title 1">
            <a:extLst>
              <a:ext uri="{FF2B5EF4-FFF2-40B4-BE49-F238E27FC236}">
                <a16:creationId xmlns:a16="http://schemas.microsoft.com/office/drawing/2014/main" id="{A5B0EBB1-C207-445E-BB8E-1A27241E680C}"/>
              </a:ext>
            </a:extLst>
          </p:cNvPr>
          <p:cNvSpPr txBox="1">
            <a:spLocks noGrp="1"/>
          </p:cNvSpPr>
          <p:nvPr>
            <p:ph type="title" idx="4294967295"/>
          </p:nvPr>
        </p:nvSpPr>
        <p:spPr>
          <a:xfrm>
            <a:off x="467406" y="374073"/>
            <a:ext cx="11252553" cy="5878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Source Sans Pro" panose="020B0503030403020204" pitchFamily="34" charset="0"/>
                <a:ea typeface="Source Sans Pro" panose="020B0503030403020204" pitchFamily="34" charset="0"/>
                <a:cs typeface="Arial" panose="020B0604020202020204" pitchFamily="34" charset="0"/>
              </a:rPr>
              <a:t>Contact Information</a:t>
            </a:r>
          </a:p>
        </p:txBody>
      </p:sp>
      <p:sp>
        <p:nvSpPr>
          <p:cNvPr id="6" name="Text Placeholder 2">
            <a:extLst>
              <a:ext uri="{FF2B5EF4-FFF2-40B4-BE49-F238E27FC236}">
                <a16:creationId xmlns:a16="http://schemas.microsoft.com/office/drawing/2014/main" id="{F3D2FD03-A5B9-405C-B7DD-7C4D57CC4607}"/>
              </a:ext>
            </a:extLst>
          </p:cNvPr>
          <p:cNvSpPr txBox="1">
            <a:spLocks/>
          </p:cNvSpPr>
          <p:nvPr/>
        </p:nvSpPr>
        <p:spPr>
          <a:xfrm>
            <a:off x="467407" y="1084405"/>
            <a:ext cx="11252553" cy="539952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a:ln>
                  <a:noFill/>
                </a:ln>
                <a:solidFill>
                  <a:srgbClr val="FFFFFF"/>
                </a:solidFill>
                <a:effectLst/>
                <a:uLnTx/>
                <a:uFillTx/>
                <a:latin typeface="Source Sans Pro" panose="020B0503030403020204" pitchFamily="34" charset="0"/>
                <a:ea typeface="Source Sans Pro" panose="020B0503030403020204" pitchFamily="34" charset="0"/>
                <a:cs typeface="Arial" panose="020B0604020202020204" pitchFamily="34" charset="0"/>
              </a:rPr>
              <a:t>Assistance under USDA Rural Development  programs is available to applicants in areas designated </a:t>
            </a:r>
            <a:br>
              <a:rPr kumimoji="0" lang="en-US" sz="2000" b="0" i="0" u="none" strike="noStrike" kern="1200" cap="none" spc="0" normalizeH="0" baseline="0" noProof="0">
                <a:ln>
                  <a:noFill/>
                </a:ln>
                <a:solidFill>
                  <a:srgbClr val="FFFFFF"/>
                </a:solidFill>
                <a:effectLst/>
                <a:uLnTx/>
                <a:uFillTx/>
                <a:latin typeface="Source Sans Pro" panose="020B0503030403020204" pitchFamily="34" charset="0"/>
                <a:ea typeface="Source Sans Pro" panose="020B0503030403020204" pitchFamily="34" charset="0"/>
                <a:cs typeface="Arial" panose="020B0604020202020204" pitchFamily="34" charset="0"/>
              </a:rPr>
            </a:br>
            <a:r>
              <a:rPr kumimoji="0" lang="en-US" sz="2000" b="0" i="0" u="none" strike="noStrike" kern="1200" cap="none" spc="0" normalizeH="0" baseline="0" noProof="0">
                <a:ln>
                  <a:noFill/>
                </a:ln>
                <a:solidFill>
                  <a:srgbClr val="FFFFFF"/>
                </a:solidFill>
                <a:effectLst/>
                <a:uLnTx/>
                <a:uFillTx/>
                <a:latin typeface="Source Sans Pro" panose="020B0503030403020204" pitchFamily="34" charset="0"/>
                <a:ea typeface="Source Sans Pro" panose="020B0503030403020204" pitchFamily="34" charset="0"/>
                <a:cs typeface="Arial" panose="020B0604020202020204" pitchFamily="34" charset="0"/>
              </a:rPr>
              <a:t>as “rural.” Under law, the definition of “rural area” is different for each program.</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srgbClr val="FFFFFF"/>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a:ln>
                  <a:noFill/>
                </a:ln>
                <a:solidFill>
                  <a:srgbClr val="FFFFFF"/>
                </a:solidFill>
                <a:effectLst/>
                <a:uLnTx/>
                <a:uFillTx/>
                <a:latin typeface="Source Sans Pro" panose="020B0503030403020204" pitchFamily="34" charset="0"/>
                <a:ea typeface="Source Sans Pro" panose="020B0503030403020204" pitchFamily="34" charset="0"/>
                <a:cs typeface="Arial" panose="020B0604020202020204" pitchFamily="34" charset="0"/>
              </a:rPr>
              <a:t>Contact your local USDA Rural Development office for more information. </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srgbClr val="FFFFFF"/>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0" lvl="0" indent="0">
              <a:lnSpc>
                <a:spcPct val="100000"/>
              </a:lnSpc>
              <a:spcBef>
                <a:spcPts val="0"/>
              </a:spcBef>
              <a:buNone/>
              <a:defRPr/>
            </a:pPr>
            <a:r>
              <a:rPr lang="en-US" sz="2000">
                <a:solidFill>
                  <a:schemeClr val="bg1"/>
                </a:solidFill>
                <a:latin typeface="Source Sans Pro" panose="020B0503030403020204" pitchFamily="34" charset="0"/>
                <a:ea typeface="Source Sans Pro" panose="020B0503030403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https://rd.usda.gov/about-rd/state-offices</a:t>
            </a:r>
            <a:endParaRPr lang="en-US" sz="200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a:p>
            <a:pPr marL="0" lvl="0" indent="0">
              <a:lnSpc>
                <a:spcPct val="100000"/>
              </a:lnSpc>
              <a:spcBef>
                <a:spcPts val="0"/>
              </a:spcBef>
              <a:buNone/>
              <a:defRPr/>
            </a:pPr>
            <a:endParaRPr kumimoji="0" lang="en-US" sz="2000" b="0" i="0" u="none" strike="noStrike" kern="1200" cap="none" spc="0" normalizeH="0" baseline="0" noProof="0">
              <a:ln>
                <a:noFill/>
              </a:ln>
              <a:solidFill>
                <a:schemeClr val="bg1"/>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a:ln>
                  <a:noFill/>
                </a:ln>
                <a:solidFill>
                  <a:schemeClr val="bg1"/>
                </a:solidFill>
                <a:effectLst/>
                <a:uLnTx/>
                <a:uFillTx/>
                <a:latin typeface="Source Sans Pro" panose="020B0503030403020204" pitchFamily="34" charset="0"/>
                <a:ea typeface="Source Sans Pro" panose="020B0503030403020204" pitchFamily="34" charset="0"/>
                <a:cs typeface="Arial" panose="020B0604020202020204" pitchFamily="34" charset="0"/>
              </a:rPr>
              <a:t>Or go to: </a:t>
            </a:r>
            <a:r>
              <a:rPr kumimoji="0" lang="en-US" sz="2000" b="0" i="0" u="none" strike="noStrike" kern="1200" cap="none" spc="0" normalizeH="0" baseline="0" noProof="0">
                <a:ln>
                  <a:noFill/>
                </a:ln>
                <a:solidFill>
                  <a:schemeClr val="bg1"/>
                </a:solidFill>
                <a:effectLst/>
                <a:uLnTx/>
                <a:uFillTx/>
                <a:latin typeface="Source Sans Pro" panose="020B0503030403020204" pitchFamily="34" charset="0"/>
                <a:ea typeface="Source Sans Pro" panose="020B0503030403020204" pitchFamily="34" charset="0"/>
                <a:cs typeface="Arial" panose="020B0604020202020204" pitchFamily="34" charset="0"/>
                <a:hlinkClick r:id="rId5" tooltip="United States Department of Agriculture Rural Development">
                  <a:extLst>
                    <a:ext uri="{A12FA001-AC4F-418D-AE19-62706E023703}">
                      <ahyp:hlinkClr xmlns:ahyp="http://schemas.microsoft.com/office/drawing/2018/hyperlinkcolor" val="tx"/>
                    </a:ext>
                  </a:extLst>
                </a:hlinkClick>
              </a:rPr>
              <a:t>www.rd.usda.gov</a:t>
            </a:r>
            <a:endParaRPr kumimoji="0" lang="en-US" sz="2000" b="0" i="0" u="none" strike="noStrike" kern="1200" cap="none" spc="0" normalizeH="0" baseline="0" noProof="0">
              <a:ln>
                <a:noFill/>
              </a:ln>
              <a:solidFill>
                <a:schemeClr val="bg1"/>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srgbClr val="FFFFFF"/>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a:ln>
                  <a:noFill/>
                </a:ln>
                <a:solidFill>
                  <a:srgbClr val="FFFFFF"/>
                </a:solidFill>
                <a:effectLst/>
                <a:uLnTx/>
                <a:uFillTx/>
                <a:latin typeface="Source Sans Pro" panose="020B0503030403020204" pitchFamily="34" charset="0"/>
                <a:ea typeface="Source Sans Pro" panose="020B0503030403020204" pitchFamily="34" charset="0"/>
                <a:cs typeface="Arial" panose="020B0604020202020204" pitchFamily="34" charset="0"/>
              </a:rPr>
              <a:t>Or call 1 (800) 670-6553 (toll free)</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sz="2000">
              <a:solidFill>
                <a:srgbClr val="FFFFFF"/>
              </a:solidFill>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a:ln>
                  <a:noFill/>
                </a:ln>
                <a:solidFill>
                  <a:srgbClr val="FFFFFF"/>
                </a:solidFill>
                <a:effectLst/>
                <a:uLnTx/>
                <a:uFillTx/>
                <a:latin typeface="Source Sans Pro" panose="020B0503030403020204" pitchFamily="34" charset="0"/>
                <a:ea typeface="Source Sans Pro" panose="020B0503030403020204" pitchFamily="34" charset="0"/>
                <a:cs typeface="Arial" panose="020B0604020202020204" pitchFamily="34" charset="0"/>
              </a:rPr>
              <a:t>Jimmy Dahman – Chief of Staff</a:t>
            </a:r>
            <a:endParaRPr lang="en-US" sz="2000">
              <a:solidFill>
                <a:srgbClr val="FFFFFF"/>
              </a:solidFill>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2000">
                <a:solidFill>
                  <a:srgbClr val="FFFFFF"/>
                </a:solidFill>
                <a:latin typeface="Source Sans Pro" panose="020B0503030403020204" pitchFamily="34" charset="0"/>
                <a:ea typeface="Source Sans Pro" panose="020B0503030403020204" pitchFamily="34" charset="0"/>
                <a:cs typeface="Arial" panose="020B0604020202020204" pitchFamily="34" charset="0"/>
              </a:rPr>
              <a:t>Rural Business Cooperative Service</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a:ln>
                  <a:noFill/>
                </a:ln>
                <a:solidFill>
                  <a:schemeClr val="bg1"/>
                </a:solidFill>
                <a:effectLst/>
                <a:uLnTx/>
                <a:uFillTx/>
                <a:latin typeface="Source Sans Pro" panose="020B0503030403020204" pitchFamily="34" charset="0"/>
                <a:ea typeface="Source Sans Pro" panose="020B0503030403020204" pitchFamily="34" charset="0"/>
                <a:cs typeface="Arial" panose="020B0604020202020204" pitchFamily="34" charset="0"/>
              </a:rPr>
              <a:t>jimmy.dahman@usda.gov</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a:ln>
                  <a:noFill/>
                </a:ln>
                <a:solidFill>
                  <a:schemeClr val="bg1"/>
                </a:solidFill>
                <a:effectLst/>
                <a:uLnTx/>
                <a:uFillTx/>
                <a:latin typeface="Source Sans Pro" panose="020B0503030403020204" pitchFamily="34" charset="0"/>
                <a:ea typeface="Source Sans Pro" panose="020B0503030403020204" pitchFamily="34" charset="0"/>
                <a:cs typeface="Arial" panose="020B0604020202020204" pitchFamily="34" charset="0"/>
              </a:rPr>
              <a:t>(</a:t>
            </a:r>
            <a:r>
              <a:rPr lang="en-US" sz="2000">
                <a:solidFill>
                  <a:schemeClr val="bg1"/>
                </a:solidFill>
                <a:latin typeface="Source Sans Pro" panose="020B0503030403020204" pitchFamily="34" charset="0"/>
                <a:ea typeface="Source Sans Pro" panose="020B0503030403020204" pitchFamily="34" charset="0"/>
                <a:cs typeface="Arial" panose="020B0604020202020204" pitchFamily="34" charset="0"/>
              </a:rPr>
              <a:t>202) 961-0870</a:t>
            </a:r>
            <a:endParaRPr kumimoji="0" lang="en-US" sz="2000" b="0" i="0" u="none" strike="noStrike" kern="1200" cap="none" spc="0" normalizeH="0" baseline="0" noProof="0">
              <a:ln>
                <a:noFill/>
              </a:ln>
              <a:solidFill>
                <a:schemeClr val="bg1"/>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sz="200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a:p>
            <a:pPr marL="0" indent="0">
              <a:lnSpc>
                <a:spcPct val="100000"/>
              </a:lnSpc>
              <a:spcBef>
                <a:spcPts val="0"/>
              </a:spcBef>
              <a:buNone/>
              <a:defRPr/>
            </a:pPr>
            <a:r>
              <a:rPr lang="en-US" sz="2000">
                <a:solidFill>
                  <a:srgbClr val="FFFFFF"/>
                </a:solidFill>
                <a:latin typeface="Source Sans Pro" panose="020B0503030403020204" pitchFamily="34" charset="0"/>
                <a:ea typeface="Source Sans Pro" panose="020B0503030403020204" pitchFamily="34" charset="0"/>
                <a:cs typeface="Arial" panose="020B0604020202020204" pitchFamily="34" charset="0"/>
              </a:rPr>
              <a:t>USDA is an equal opportunity provider, employer, and lender</a:t>
            </a:r>
            <a:r>
              <a:rPr lang="en-US" sz="2400">
                <a:solidFill>
                  <a:srgbClr val="FFFFFF"/>
                </a:solidFill>
                <a:latin typeface="Source Sans Pro" panose="020B0503030403020204" pitchFamily="34" charset="0"/>
                <a:ea typeface="Source Sans Pro" panose="020B0503030403020204" pitchFamily="34" charset="0"/>
              </a:rPr>
              <a:t>.</a:t>
            </a:r>
            <a:endParaRPr kumimoji="0" lang="en-US" sz="2000" b="0" i="0" u="none" strike="noStrike" kern="1200" cap="none" spc="0" normalizeH="0" baseline="0" noProof="0">
              <a:ln>
                <a:noFill/>
              </a:ln>
              <a:solidFill>
                <a:srgbClr val="FFFFFF"/>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8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endParaRPr>
          </a:p>
        </p:txBody>
      </p:sp>
      <p:sp>
        <p:nvSpPr>
          <p:cNvPr id="8" name="Slide Number Placeholder 4">
            <a:extLst>
              <a:ext uri="{FF2B5EF4-FFF2-40B4-BE49-F238E27FC236}">
                <a16:creationId xmlns:a16="http://schemas.microsoft.com/office/drawing/2014/main" id="{B789B315-B311-42E8-B06D-9BF5C88594F6}"/>
              </a:ext>
            </a:extLst>
          </p:cNvPr>
          <p:cNvSpPr>
            <a:spLocks noGrp="1"/>
          </p:cNvSpPr>
          <p:nvPr>
            <p:ph type="sldNum" sz="quarter" idx="12"/>
          </p:nvPr>
        </p:nvSpPr>
        <p:spPr>
          <a:xfrm>
            <a:off x="11016342" y="6116470"/>
            <a:ext cx="708251" cy="365125"/>
          </a:xfrm>
        </p:spPr>
        <p:txBody>
          <a:bodyPr/>
          <a:lstStyle/>
          <a:p>
            <a:fld id="{262BAFDC-492D-CB4D-B02A-4A44B4604C8A}" type="slidenum">
              <a:rPr lang="en-US" b="1" smtClean="0">
                <a:solidFill>
                  <a:schemeClr val="bg1"/>
                </a:solidFill>
                <a:latin typeface="Source Sans Pro" panose="020B0503030403020204" pitchFamily="34" charset="0"/>
                <a:ea typeface="Source Sans Pro" panose="020B0503030403020204" pitchFamily="34" charset="0"/>
              </a:rPr>
              <a:pPr/>
              <a:t>31</a:t>
            </a:fld>
            <a:endParaRPr lang="en-US" b="1">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73231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E38839-67E0-4240-9A47-9477212A99B5}"/>
              </a:ext>
            </a:extLst>
          </p:cNvPr>
          <p:cNvSpPr txBox="1">
            <a:spLocks noGrp="1"/>
          </p:cNvSpPr>
          <p:nvPr>
            <p:ph type="title" idx="4294967295"/>
          </p:nvPr>
        </p:nvSpPr>
        <p:spPr>
          <a:xfrm>
            <a:off x="3743325" y="1557814"/>
            <a:ext cx="470535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schemeClr val="bg1"/>
                </a:solidFill>
                <a:effectLst/>
                <a:uLnTx/>
                <a:uFillTx/>
                <a:latin typeface="Source Sans Pro" panose="020B0503030403020204" pitchFamily="34" charset="0"/>
                <a:ea typeface="Source Sans Pro" panose="020B0503030403020204" pitchFamily="34" charset="0"/>
                <a:cs typeface="+mn-cs"/>
              </a:rPr>
              <a:t>Thank you!</a:t>
            </a:r>
          </a:p>
        </p:txBody>
      </p:sp>
      <p:sp>
        <p:nvSpPr>
          <p:cNvPr id="5" name="TextBox 4">
            <a:extLst>
              <a:ext uri="{FF2B5EF4-FFF2-40B4-BE49-F238E27FC236}">
                <a16:creationId xmlns:a16="http://schemas.microsoft.com/office/drawing/2014/main" id="{1B0ABADE-EE4E-4272-8999-E7BC97300607}"/>
              </a:ext>
            </a:extLst>
          </p:cNvPr>
          <p:cNvSpPr txBox="1"/>
          <p:nvPr/>
        </p:nvSpPr>
        <p:spPr>
          <a:xfrm>
            <a:off x="3045034" y="4071884"/>
            <a:ext cx="6101932" cy="369332"/>
          </a:xfrm>
          <a:prstGeom prst="rect">
            <a:avLst/>
          </a:prstGeom>
          <a:noFill/>
        </p:spPr>
        <p:txBody>
          <a:bodyPr wrap="square" rtlCol="0">
            <a:spAutoFit/>
          </a:bodyPr>
          <a:lstStyle/>
          <a:p>
            <a:pPr algn="ctr"/>
            <a:r>
              <a:rPr lang="en-US">
                <a:solidFill>
                  <a:schemeClr val="bg1"/>
                </a:solidFill>
                <a:latin typeface="Source Sans Pro" panose="020B0503030403020204" pitchFamily="34" charset="0"/>
                <a:ea typeface="Source Sans Pro" panose="020B0503030403020204" pitchFamily="34" charset="0"/>
              </a:rPr>
              <a:t>USDA is an equal opportunity provider, employer, and lender.</a:t>
            </a:r>
          </a:p>
        </p:txBody>
      </p:sp>
    </p:spTree>
    <p:extLst>
      <p:ext uri="{BB962C8B-B14F-4D97-AF65-F5344CB8AC3E}">
        <p14:creationId xmlns:p14="http://schemas.microsoft.com/office/powerpoint/2010/main" val="367264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10762FB-BD73-4011-93D3-80FB4D5BD38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701" t="23031" r="11743"/>
          <a:stretch/>
        </p:blipFill>
        <p:spPr>
          <a:xfrm>
            <a:off x="2459781" y="11874"/>
            <a:ext cx="9730633" cy="6858000"/>
          </a:xfrm>
          <a:prstGeom prst="rect">
            <a:avLst/>
          </a:prstGeom>
        </p:spPr>
      </p:pic>
      <p:sp>
        <p:nvSpPr>
          <p:cNvPr id="9" name="Triangle 8">
            <a:extLst>
              <a:ext uri="{FF2B5EF4-FFF2-40B4-BE49-F238E27FC236}">
                <a16:creationId xmlns:a16="http://schemas.microsoft.com/office/drawing/2014/main" id="{E33C6999-04B7-AC45-A202-87E8010B185A}"/>
              </a:ext>
            </a:extLst>
          </p:cNvPr>
          <p:cNvSpPr/>
          <p:nvPr/>
        </p:nvSpPr>
        <p:spPr>
          <a:xfrm>
            <a:off x="1589" y="0"/>
            <a:ext cx="6924457" cy="6869874"/>
          </a:xfrm>
          <a:custGeom>
            <a:avLst/>
            <a:gdLst>
              <a:gd name="connsiteX0" fmla="*/ 0 w 1306286"/>
              <a:gd name="connsiteY0" fmla="*/ 837209 h 837209"/>
              <a:gd name="connsiteX1" fmla="*/ 653143 w 1306286"/>
              <a:gd name="connsiteY1" fmla="*/ 0 h 837209"/>
              <a:gd name="connsiteX2" fmla="*/ 1306286 w 1306286"/>
              <a:gd name="connsiteY2" fmla="*/ 837209 h 837209"/>
              <a:gd name="connsiteX3" fmla="*/ 0 w 1306286"/>
              <a:gd name="connsiteY3" fmla="*/ 837209 h 837209"/>
              <a:gd name="connsiteX0" fmla="*/ 427512 w 1733798"/>
              <a:gd name="connsiteY0" fmla="*/ 2369126 h 2369126"/>
              <a:gd name="connsiteX1" fmla="*/ 0 w 1733798"/>
              <a:gd name="connsiteY1" fmla="*/ 0 h 2369126"/>
              <a:gd name="connsiteX2" fmla="*/ 1733798 w 1733798"/>
              <a:gd name="connsiteY2" fmla="*/ 2369126 h 2369126"/>
              <a:gd name="connsiteX3" fmla="*/ 427512 w 1733798"/>
              <a:gd name="connsiteY3" fmla="*/ 2369126 h 2369126"/>
              <a:gd name="connsiteX0" fmla="*/ 427512 w 6923315"/>
              <a:gd name="connsiteY0" fmla="*/ 2369126 h 6869874"/>
              <a:gd name="connsiteX1" fmla="*/ 0 w 6923315"/>
              <a:gd name="connsiteY1" fmla="*/ 0 h 6869874"/>
              <a:gd name="connsiteX2" fmla="*/ 6923315 w 6923315"/>
              <a:gd name="connsiteY2" fmla="*/ 6869874 h 6869874"/>
              <a:gd name="connsiteX3" fmla="*/ 427512 w 6923315"/>
              <a:gd name="connsiteY3" fmla="*/ 2369126 h 6869874"/>
              <a:gd name="connsiteX0" fmla="*/ 35626 w 6923315"/>
              <a:gd name="connsiteY0" fmla="*/ 6846123 h 6869874"/>
              <a:gd name="connsiteX1" fmla="*/ 0 w 6923315"/>
              <a:gd name="connsiteY1" fmla="*/ 0 h 6869874"/>
              <a:gd name="connsiteX2" fmla="*/ 6923315 w 6923315"/>
              <a:gd name="connsiteY2" fmla="*/ 6869874 h 6869874"/>
              <a:gd name="connsiteX3" fmla="*/ 35626 w 6923315"/>
              <a:gd name="connsiteY3" fmla="*/ 6846123 h 6869874"/>
              <a:gd name="connsiteX0" fmla="*/ 11875 w 6923315"/>
              <a:gd name="connsiteY0" fmla="*/ 6869873 h 6869874"/>
              <a:gd name="connsiteX1" fmla="*/ 0 w 6923315"/>
              <a:gd name="connsiteY1" fmla="*/ 0 h 6869874"/>
              <a:gd name="connsiteX2" fmla="*/ 6923315 w 6923315"/>
              <a:gd name="connsiteY2" fmla="*/ 6869874 h 6869874"/>
              <a:gd name="connsiteX3" fmla="*/ 11875 w 6923315"/>
              <a:gd name="connsiteY3" fmla="*/ 6869873 h 6869874"/>
              <a:gd name="connsiteX0" fmla="*/ 343 w 6947409"/>
              <a:gd name="connsiteY0" fmla="*/ 6857998 h 6869874"/>
              <a:gd name="connsiteX1" fmla="*/ 24094 w 6947409"/>
              <a:gd name="connsiteY1" fmla="*/ 0 h 6869874"/>
              <a:gd name="connsiteX2" fmla="*/ 6947409 w 6947409"/>
              <a:gd name="connsiteY2" fmla="*/ 6869874 h 6869874"/>
              <a:gd name="connsiteX3" fmla="*/ 343 w 6947409"/>
              <a:gd name="connsiteY3" fmla="*/ 6857998 h 6869874"/>
              <a:gd name="connsiteX0" fmla="*/ 527 w 6935718"/>
              <a:gd name="connsiteY0" fmla="*/ 6857998 h 6869874"/>
              <a:gd name="connsiteX1" fmla="*/ 12403 w 6935718"/>
              <a:gd name="connsiteY1" fmla="*/ 0 h 6869874"/>
              <a:gd name="connsiteX2" fmla="*/ 6935718 w 6935718"/>
              <a:gd name="connsiteY2" fmla="*/ 6869874 h 6869874"/>
              <a:gd name="connsiteX3" fmla="*/ 527 w 6935718"/>
              <a:gd name="connsiteY3" fmla="*/ 6857998 h 6869874"/>
              <a:gd name="connsiteX0" fmla="*/ 11875 w 6923315"/>
              <a:gd name="connsiteY0" fmla="*/ 6857998 h 6869874"/>
              <a:gd name="connsiteX1" fmla="*/ 0 w 6923315"/>
              <a:gd name="connsiteY1" fmla="*/ 0 h 6869874"/>
              <a:gd name="connsiteX2" fmla="*/ 6923315 w 6923315"/>
              <a:gd name="connsiteY2" fmla="*/ 6869874 h 6869874"/>
              <a:gd name="connsiteX3" fmla="*/ 11875 w 6923315"/>
              <a:gd name="connsiteY3" fmla="*/ 6857998 h 6869874"/>
              <a:gd name="connsiteX0" fmla="*/ 1142 w 6924457"/>
              <a:gd name="connsiteY0" fmla="*/ 6869873 h 6869874"/>
              <a:gd name="connsiteX1" fmla="*/ 1142 w 6924457"/>
              <a:gd name="connsiteY1" fmla="*/ 0 h 6869874"/>
              <a:gd name="connsiteX2" fmla="*/ 6924457 w 6924457"/>
              <a:gd name="connsiteY2" fmla="*/ 6869874 h 6869874"/>
              <a:gd name="connsiteX3" fmla="*/ 1142 w 6924457"/>
              <a:gd name="connsiteY3" fmla="*/ 6869873 h 6869874"/>
            </a:gdLst>
            <a:ahLst/>
            <a:cxnLst>
              <a:cxn ang="0">
                <a:pos x="connsiteX0" y="connsiteY0"/>
              </a:cxn>
              <a:cxn ang="0">
                <a:pos x="connsiteX1" y="connsiteY1"/>
              </a:cxn>
              <a:cxn ang="0">
                <a:pos x="connsiteX2" y="connsiteY2"/>
              </a:cxn>
              <a:cxn ang="0">
                <a:pos x="connsiteX3" y="connsiteY3"/>
              </a:cxn>
            </a:cxnLst>
            <a:rect l="l" t="t" r="r" b="b"/>
            <a:pathLst>
              <a:path w="6924457" h="6869874">
                <a:moveTo>
                  <a:pt x="1142" y="6869873"/>
                </a:moveTo>
                <a:cubicBezTo>
                  <a:pt x="-2816" y="4579915"/>
                  <a:pt x="5100" y="2289958"/>
                  <a:pt x="1142" y="0"/>
                </a:cubicBezTo>
                <a:lnTo>
                  <a:pt x="6924457" y="6869874"/>
                </a:lnTo>
                <a:lnTo>
                  <a:pt x="1142" y="686987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3">
            <a:extLst>
              <a:ext uri="{FF2B5EF4-FFF2-40B4-BE49-F238E27FC236}">
                <a16:creationId xmlns:a16="http://schemas.microsoft.com/office/drawing/2014/main" id="{D6C2F3FA-E95F-B24F-BE54-08B6783719FC}"/>
              </a:ext>
            </a:extLst>
          </p:cNvPr>
          <p:cNvSpPr/>
          <p:nvPr/>
        </p:nvSpPr>
        <p:spPr>
          <a:xfrm flipH="1" flipV="1">
            <a:off x="-72998" y="3430420"/>
            <a:ext cx="6175170" cy="3414880"/>
          </a:xfrm>
          <a:custGeom>
            <a:avLst/>
            <a:gdLst>
              <a:gd name="connsiteX0" fmla="*/ 0 w 3289465"/>
              <a:gd name="connsiteY0" fmla="*/ 3586348 h 3586348"/>
              <a:gd name="connsiteX1" fmla="*/ 822366 w 3289465"/>
              <a:gd name="connsiteY1" fmla="*/ 0 h 3586348"/>
              <a:gd name="connsiteX2" fmla="*/ 3289465 w 3289465"/>
              <a:gd name="connsiteY2" fmla="*/ 0 h 3586348"/>
              <a:gd name="connsiteX3" fmla="*/ 2467099 w 3289465"/>
              <a:gd name="connsiteY3" fmla="*/ 3586348 h 3586348"/>
              <a:gd name="connsiteX4" fmla="*/ 0 w 3289465"/>
              <a:gd name="connsiteY4" fmla="*/ 3586348 h 3586348"/>
              <a:gd name="connsiteX0" fmla="*/ 0 w 4726380"/>
              <a:gd name="connsiteY0" fmla="*/ 3610099 h 3610099"/>
              <a:gd name="connsiteX1" fmla="*/ 2259281 w 4726380"/>
              <a:gd name="connsiteY1" fmla="*/ 0 h 3610099"/>
              <a:gd name="connsiteX2" fmla="*/ 4726380 w 4726380"/>
              <a:gd name="connsiteY2" fmla="*/ 0 h 3610099"/>
              <a:gd name="connsiteX3" fmla="*/ 3904014 w 4726380"/>
              <a:gd name="connsiteY3" fmla="*/ 3586348 h 3610099"/>
              <a:gd name="connsiteX4" fmla="*/ 0 w 4726380"/>
              <a:gd name="connsiteY4" fmla="*/ 3610099 h 3610099"/>
              <a:gd name="connsiteX0" fmla="*/ 0 w 4726380"/>
              <a:gd name="connsiteY0" fmla="*/ 3610099 h 4928259"/>
              <a:gd name="connsiteX1" fmla="*/ 2259281 w 4726380"/>
              <a:gd name="connsiteY1" fmla="*/ 0 h 4928259"/>
              <a:gd name="connsiteX2" fmla="*/ 4726380 w 4726380"/>
              <a:gd name="connsiteY2" fmla="*/ 0 h 4928259"/>
              <a:gd name="connsiteX3" fmla="*/ 1338944 w 4726380"/>
              <a:gd name="connsiteY3" fmla="*/ 4928259 h 4928259"/>
              <a:gd name="connsiteX4" fmla="*/ 0 w 4726380"/>
              <a:gd name="connsiteY4" fmla="*/ 3610099 h 4928259"/>
              <a:gd name="connsiteX0" fmla="*/ 0 w 4940136"/>
              <a:gd name="connsiteY0" fmla="*/ 3396344 h 4928259"/>
              <a:gd name="connsiteX1" fmla="*/ 2473037 w 4940136"/>
              <a:gd name="connsiteY1" fmla="*/ 0 h 4928259"/>
              <a:gd name="connsiteX2" fmla="*/ 4940136 w 4940136"/>
              <a:gd name="connsiteY2" fmla="*/ 0 h 4928259"/>
              <a:gd name="connsiteX3" fmla="*/ 1552700 w 4940136"/>
              <a:gd name="connsiteY3" fmla="*/ 4928259 h 4928259"/>
              <a:gd name="connsiteX4" fmla="*/ 0 w 4940136"/>
              <a:gd name="connsiteY4" fmla="*/ 3396344 h 4928259"/>
              <a:gd name="connsiteX0" fmla="*/ 0 w 5533902"/>
              <a:gd name="connsiteY0" fmla="*/ 3455720 h 4928259"/>
              <a:gd name="connsiteX1" fmla="*/ 3066803 w 5533902"/>
              <a:gd name="connsiteY1" fmla="*/ 0 h 4928259"/>
              <a:gd name="connsiteX2" fmla="*/ 5533902 w 5533902"/>
              <a:gd name="connsiteY2" fmla="*/ 0 h 4928259"/>
              <a:gd name="connsiteX3" fmla="*/ 2146466 w 5533902"/>
              <a:gd name="connsiteY3" fmla="*/ 4928259 h 4928259"/>
              <a:gd name="connsiteX4" fmla="*/ 0 w 5533902"/>
              <a:gd name="connsiteY4" fmla="*/ 3455720 h 4928259"/>
              <a:gd name="connsiteX0" fmla="*/ 0 w 5533902"/>
              <a:gd name="connsiteY0" fmla="*/ 3455720 h 4583874"/>
              <a:gd name="connsiteX1" fmla="*/ 3066803 w 5533902"/>
              <a:gd name="connsiteY1" fmla="*/ 0 h 4583874"/>
              <a:gd name="connsiteX2" fmla="*/ 5533902 w 5533902"/>
              <a:gd name="connsiteY2" fmla="*/ 0 h 4583874"/>
              <a:gd name="connsiteX3" fmla="*/ 1659577 w 5533902"/>
              <a:gd name="connsiteY3" fmla="*/ 4583874 h 4583874"/>
              <a:gd name="connsiteX4" fmla="*/ 0 w 5533902"/>
              <a:gd name="connsiteY4" fmla="*/ 3455720 h 4583874"/>
              <a:gd name="connsiteX0" fmla="*/ 0 w 5533902"/>
              <a:gd name="connsiteY0" fmla="*/ 3455720 h 3554208"/>
              <a:gd name="connsiteX1" fmla="*/ 3066803 w 5533902"/>
              <a:gd name="connsiteY1" fmla="*/ 0 h 3554208"/>
              <a:gd name="connsiteX2" fmla="*/ 5533902 w 5533902"/>
              <a:gd name="connsiteY2" fmla="*/ 0 h 3554208"/>
              <a:gd name="connsiteX3" fmla="*/ 2526476 w 5533902"/>
              <a:gd name="connsiteY3" fmla="*/ 3554208 h 3554208"/>
              <a:gd name="connsiteX4" fmla="*/ 0 w 5533902"/>
              <a:gd name="connsiteY4" fmla="*/ 3455720 h 3554208"/>
              <a:gd name="connsiteX0" fmla="*/ 0 w 5640780"/>
              <a:gd name="connsiteY0" fmla="*/ 3579776 h 3579776"/>
              <a:gd name="connsiteX1" fmla="*/ 3173681 w 5640780"/>
              <a:gd name="connsiteY1" fmla="*/ 0 h 3579776"/>
              <a:gd name="connsiteX2" fmla="*/ 5640780 w 5640780"/>
              <a:gd name="connsiteY2" fmla="*/ 0 h 3579776"/>
              <a:gd name="connsiteX3" fmla="*/ 2633354 w 5640780"/>
              <a:gd name="connsiteY3" fmla="*/ 3554208 h 3579776"/>
              <a:gd name="connsiteX4" fmla="*/ 0 w 5640780"/>
              <a:gd name="connsiteY4" fmla="*/ 3579776 h 3579776"/>
              <a:gd name="connsiteX0" fmla="*/ 0 w 5640780"/>
              <a:gd name="connsiteY0" fmla="*/ 3579776 h 3579776"/>
              <a:gd name="connsiteX1" fmla="*/ 3173681 w 5640780"/>
              <a:gd name="connsiteY1" fmla="*/ 0 h 3579776"/>
              <a:gd name="connsiteX2" fmla="*/ 5640780 w 5640780"/>
              <a:gd name="connsiteY2" fmla="*/ 0 h 3579776"/>
              <a:gd name="connsiteX3" fmla="*/ 2621479 w 5640780"/>
              <a:gd name="connsiteY3" fmla="*/ 3579020 h 3579776"/>
              <a:gd name="connsiteX4" fmla="*/ 0 w 5640780"/>
              <a:gd name="connsiteY4" fmla="*/ 3579776 h 3579776"/>
              <a:gd name="connsiteX0" fmla="*/ 0 w 6175170"/>
              <a:gd name="connsiteY0" fmla="*/ 3567371 h 3579020"/>
              <a:gd name="connsiteX1" fmla="*/ 3708071 w 6175170"/>
              <a:gd name="connsiteY1" fmla="*/ 0 h 3579020"/>
              <a:gd name="connsiteX2" fmla="*/ 6175170 w 6175170"/>
              <a:gd name="connsiteY2" fmla="*/ 0 h 3579020"/>
              <a:gd name="connsiteX3" fmla="*/ 3155869 w 6175170"/>
              <a:gd name="connsiteY3" fmla="*/ 3579020 h 3579020"/>
              <a:gd name="connsiteX4" fmla="*/ 0 w 6175170"/>
              <a:gd name="connsiteY4" fmla="*/ 3567371 h 3579020"/>
              <a:gd name="connsiteX0" fmla="*/ 0 w 6175170"/>
              <a:gd name="connsiteY0" fmla="*/ 3567371 h 3567371"/>
              <a:gd name="connsiteX1" fmla="*/ 3708071 w 6175170"/>
              <a:gd name="connsiteY1" fmla="*/ 0 h 3567371"/>
              <a:gd name="connsiteX2" fmla="*/ 6175170 w 6175170"/>
              <a:gd name="connsiteY2" fmla="*/ 0 h 3567371"/>
              <a:gd name="connsiteX3" fmla="*/ 2645230 w 6175170"/>
              <a:gd name="connsiteY3" fmla="*/ 3566615 h 3567371"/>
              <a:gd name="connsiteX4" fmla="*/ 0 w 6175170"/>
              <a:gd name="connsiteY4" fmla="*/ 3567371 h 3567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5170" h="3567371">
                <a:moveTo>
                  <a:pt x="0" y="3567371"/>
                </a:moveTo>
                <a:lnTo>
                  <a:pt x="3708071" y="0"/>
                </a:lnTo>
                <a:lnTo>
                  <a:pt x="6175170" y="0"/>
                </a:lnTo>
                <a:lnTo>
                  <a:pt x="2645230" y="3566615"/>
                </a:lnTo>
                <a:lnTo>
                  <a:pt x="0" y="3567371"/>
                </a:lnTo>
                <a:close/>
              </a:path>
            </a:pathLst>
          </a:custGeom>
          <a:gradFill flip="none" rotWithShape="1">
            <a:gsLst>
              <a:gs pos="0">
                <a:srgbClr val="B2D333">
                  <a:shade val="30000"/>
                  <a:satMod val="115000"/>
                </a:srgbClr>
              </a:gs>
              <a:gs pos="50000">
                <a:srgbClr val="B2D333">
                  <a:shade val="67500"/>
                  <a:satMod val="115000"/>
                </a:srgbClr>
              </a:gs>
              <a:gs pos="100000">
                <a:srgbClr val="B2D333">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011075A6-A9B1-1B4A-8B1E-D7EFE6E30CBB}"/>
              </a:ext>
            </a:extLst>
          </p:cNvPr>
          <p:cNvSpPr/>
          <p:nvPr/>
        </p:nvSpPr>
        <p:spPr>
          <a:xfrm flipH="1">
            <a:off x="1588" y="1"/>
            <a:ext cx="6103918" cy="4690751"/>
          </a:xfrm>
          <a:custGeom>
            <a:avLst/>
            <a:gdLst>
              <a:gd name="connsiteX0" fmla="*/ 0 w 3289465"/>
              <a:gd name="connsiteY0" fmla="*/ 3586348 h 3586348"/>
              <a:gd name="connsiteX1" fmla="*/ 822366 w 3289465"/>
              <a:gd name="connsiteY1" fmla="*/ 0 h 3586348"/>
              <a:gd name="connsiteX2" fmla="*/ 3289465 w 3289465"/>
              <a:gd name="connsiteY2" fmla="*/ 0 h 3586348"/>
              <a:gd name="connsiteX3" fmla="*/ 2467099 w 3289465"/>
              <a:gd name="connsiteY3" fmla="*/ 3586348 h 3586348"/>
              <a:gd name="connsiteX4" fmla="*/ 0 w 3289465"/>
              <a:gd name="connsiteY4" fmla="*/ 3586348 h 3586348"/>
              <a:gd name="connsiteX0" fmla="*/ 0 w 4726380"/>
              <a:gd name="connsiteY0" fmla="*/ 3610099 h 3610099"/>
              <a:gd name="connsiteX1" fmla="*/ 2259281 w 4726380"/>
              <a:gd name="connsiteY1" fmla="*/ 0 h 3610099"/>
              <a:gd name="connsiteX2" fmla="*/ 4726380 w 4726380"/>
              <a:gd name="connsiteY2" fmla="*/ 0 h 3610099"/>
              <a:gd name="connsiteX3" fmla="*/ 3904014 w 4726380"/>
              <a:gd name="connsiteY3" fmla="*/ 3586348 h 3610099"/>
              <a:gd name="connsiteX4" fmla="*/ 0 w 4726380"/>
              <a:gd name="connsiteY4" fmla="*/ 3610099 h 3610099"/>
              <a:gd name="connsiteX0" fmla="*/ 0 w 4726380"/>
              <a:gd name="connsiteY0" fmla="*/ 3610099 h 4928259"/>
              <a:gd name="connsiteX1" fmla="*/ 2259281 w 4726380"/>
              <a:gd name="connsiteY1" fmla="*/ 0 h 4928259"/>
              <a:gd name="connsiteX2" fmla="*/ 4726380 w 4726380"/>
              <a:gd name="connsiteY2" fmla="*/ 0 h 4928259"/>
              <a:gd name="connsiteX3" fmla="*/ 1338944 w 4726380"/>
              <a:gd name="connsiteY3" fmla="*/ 4928259 h 4928259"/>
              <a:gd name="connsiteX4" fmla="*/ 0 w 4726380"/>
              <a:gd name="connsiteY4" fmla="*/ 3610099 h 4928259"/>
              <a:gd name="connsiteX0" fmla="*/ 0 w 4940136"/>
              <a:gd name="connsiteY0" fmla="*/ 3396344 h 4928259"/>
              <a:gd name="connsiteX1" fmla="*/ 2473037 w 4940136"/>
              <a:gd name="connsiteY1" fmla="*/ 0 h 4928259"/>
              <a:gd name="connsiteX2" fmla="*/ 4940136 w 4940136"/>
              <a:gd name="connsiteY2" fmla="*/ 0 h 4928259"/>
              <a:gd name="connsiteX3" fmla="*/ 1552700 w 4940136"/>
              <a:gd name="connsiteY3" fmla="*/ 4928259 h 4928259"/>
              <a:gd name="connsiteX4" fmla="*/ 0 w 4940136"/>
              <a:gd name="connsiteY4" fmla="*/ 3396344 h 4928259"/>
              <a:gd name="connsiteX0" fmla="*/ 0 w 5533902"/>
              <a:gd name="connsiteY0" fmla="*/ 3455720 h 4928259"/>
              <a:gd name="connsiteX1" fmla="*/ 3066803 w 5533902"/>
              <a:gd name="connsiteY1" fmla="*/ 0 h 4928259"/>
              <a:gd name="connsiteX2" fmla="*/ 5533902 w 5533902"/>
              <a:gd name="connsiteY2" fmla="*/ 0 h 4928259"/>
              <a:gd name="connsiteX3" fmla="*/ 2146466 w 5533902"/>
              <a:gd name="connsiteY3" fmla="*/ 4928259 h 4928259"/>
              <a:gd name="connsiteX4" fmla="*/ 0 w 5533902"/>
              <a:gd name="connsiteY4" fmla="*/ 3455720 h 4928259"/>
              <a:gd name="connsiteX0" fmla="*/ 0 w 5533902"/>
              <a:gd name="connsiteY0" fmla="*/ 3455720 h 4583874"/>
              <a:gd name="connsiteX1" fmla="*/ 3066803 w 5533902"/>
              <a:gd name="connsiteY1" fmla="*/ 0 h 4583874"/>
              <a:gd name="connsiteX2" fmla="*/ 5533902 w 5533902"/>
              <a:gd name="connsiteY2" fmla="*/ 0 h 4583874"/>
              <a:gd name="connsiteX3" fmla="*/ 1659577 w 5533902"/>
              <a:gd name="connsiteY3" fmla="*/ 4583874 h 4583874"/>
              <a:gd name="connsiteX4" fmla="*/ 0 w 5533902"/>
              <a:gd name="connsiteY4" fmla="*/ 3455720 h 4583874"/>
              <a:gd name="connsiteX0" fmla="*/ 0 w 5533902"/>
              <a:gd name="connsiteY0" fmla="*/ 3455720 h 4940134"/>
              <a:gd name="connsiteX1" fmla="*/ 3066803 w 5533902"/>
              <a:gd name="connsiteY1" fmla="*/ 0 h 4940134"/>
              <a:gd name="connsiteX2" fmla="*/ 5533902 w 5533902"/>
              <a:gd name="connsiteY2" fmla="*/ 0 h 4940134"/>
              <a:gd name="connsiteX3" fmla="*/ 1362694 w 5533902"/>
              <a:gd name="connsiteY3" fmla="*/ 4940134 h 4940134"/>
              <a:gd name="connsiteX4" fmla="*/ 0 w 5533902"/>
              <a:gd name="connsiteY4" fmla="*/ 3455720 h 4940134"/>
              <a:gd name="connsiteX0" fmla="*/ 0 w 6103918"/>
              <a:gd name="connsiteY0" fmla="*/ 3443845 h 4940134"/>
              <a:gd name="connsiteX1" fmla="*/ 3636819 w 6103918"/>
              <a:gd name="connsiteY1" fmla="*/ 0 h 4940134"/>
              <a:gd name="connsiteX2" fmla="*/ 6103918 w 6103918"/>
              <a:gd name="connsiteY2" fmla="*/ 0 h 4940134"/>
              <a:gd name="connsiteX3" fmla="*/ 1932710 w 6103918"/>
              <a:gd name="connsiteY3" fmla="*/ 4940134 h 4940134"/>
              <a:gd name="connsiteX4" fmla="*/ 0 w 6103918"/>
              <a:gd name="connsiteY4" fmla="*/ 3443845 h 4940134"/>
              <a:gd name="connsiteX0" fmla="*/ 0 w 6103918"/>
              <a:gd name="connsiteY0" fmla="*/ 3443845 h 4631375"/>
              <a:gd name="connsiteX1" fmla="*/ 3636819 w 6103918"/>
              <a:gd name="connsiteY1" fmla="*/ 0 h 4631375"/>
              <a:gd name="connsiteX2" fmla="*/ 6103918 w 6103918"/>
              <a:gd name="connsiteY2" fmla="*/ 0 h 4631375"/>
              <a:gd name="connsiteX3" fmla="*/ 1493323 w 6103918"/>
              <a:gd name="connsiteY3" fmla="*/ 4631375 h 4631375"/>
              <a:gd name="connsiteX4" fmla="*/ 0 w 6103918"/>
              <a:gd name="connsiteY4" fmla="*/ 3443845 h 4631375"/>
              <a:gd name="connsiteX0" fmla="*/ 0 w 6103918"/>
              <a:gd name="connsiteY0" fmla="*/ 3443845 h 4714502"/>
              <a:gd name="connsiteX1" fmla="*/ 3636819 w 6103918"/>
              <a:gd name="connsiteY1" fmla="*/ 0 h 4714502"/>
              <a:gd name="connsiteX2" fmla="*/ 6103918 w 6103918"/>
              <a:gd name="connsiteY2" fmla="*/ 0 h 4714502"/>
              <a:gd name="connsiteX3" fmla="*/ 1398320 w 6103918"/>
              <a:gd name="connsiteY3" fmla="*/ 4714502 h 4714502"/>
              <a:gd name="connsiteX4" fmla="*/ 0 w 6103918"/>
              <a:gd name="connsiteY4" fmla="*/ 3443845 h 4714502"/>
              <a:gd name="connsiteX0" fmla="*/ 0 w 6103918"/>
              <a:gd name="connsiteY0" fmla="*/ 3443845 h 4690751"/>
              <a:gd name="connsiteX1" fmla="*/ 3636819 w 6103918"/>
              <a:gd name="connsiteY1" fmla="*/ 0 h 4690751"/>
              <a:gd name="connsiteX2" fmla="*/ 6103918 w 6103918"/>
              <a:gd name="connsiteY2" fmla="*/ 0 h 4690751"/>
              <a:gd name="connsiteX3" fmla="*/ 1374569 w 6103918"/>
              <a:gd name="connsiteY3" fmla="*/ 4690751 h 4690751"/>
              <a:gd name="connsiteX4" fmla="*/ 0 w 6103918"/>
              <a:gd name="connsiteY4" fmla="*/ 3443845 h 469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3918" h="4690751">
                <a:moveTo>
                  <a:pt x="0" y="3443845"/>
                </a:moveTo>
                <a:lnTo>
                  <a:pt x="3636819" y="0"/>
                </a:lnTo>
                <a:lnTo>
                  <a:pt x="6103918" y="0"/>
                </a:lnTo>
                <a:lnTo>
                  <a:pt x="1374569" y="4690751"/>
                </a:lnTo>
                <a:lnTo>
                  <a:pt x="0" y="3443845"/>
                </a:lnTo>
                <a:close/>
              </a:path>
            </a:pathLst>
          </a:custGeom>
          <a:gradFill flip="none" rotWithShape="1">
            <a:gsLst>
              <a:gs pos="0">
                <a:srgbClr val="B2D333">
                  <a:shade val="30000"/>
                  <a:satMod val="115000"/>
                </a:srgbClr>
              </a:gs>
              <a:gs pos="50000">
                <a:srgbClr val="B2D333">
                  <a:shade val="67500"/>
                  <a:satMod val="115000"/>
                </a:srgbClr>
              </a:gs>
              <a:gs pos="100000">
                <a:srgbClr val="B2D333">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75B2400-C51F-4438-8650-0EDCD2C207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41" y="2097183"/>
            <a:ext cx="2238200" cy="2247900"/>
          </a:xfrm>
          <a:prstGeom prst="rect">
            <a:avLst/>
          </a:prstGeom>
        </p:spPr>
      </p:pic>
      <p:sp>
        <p:nvSpPr>
          <p:cNvPr id="11" name="Title 1">
            <a:extLst>
              <a:ext uri="{FF2B5EF4-FFF2-40B4-BE49-F238E27FC236}">
                <a16:creationId xmlns:a16="http://schemas.microsoft.com/office/drawing/2014/main" id="{931203A9-987E-4781-8CD4-3A492F14A7F2}"/>
              </a:ext>
            </a:extLst>
          </p:cNvPr>
          <p:cNvSpPr>
            <a:spLocks noGrp="1"/>
          </p:cNvSpPr>
          <p:nvPr>
            <p:ph type="ctrTitle"/>
          </p:nvPr>
        </p:nvSpPr>
        <p:spPr>
          <a:xfrm>
            <a:off x="1858847" y="201881"/>
            <a:ext cx="10134396" cy="1326883"/>
          </a:xfrm>
        </p:spPr>
        <p:txBody>
          <a:bodyPr anchor="ctr">
            <a:noAutofit/>
          </a:bodyPr>
          <a:lstStyle/>
          <a:p>
            <a:pPr algn="r">
              <a:lnSpc>
                <a:spcPts val="4160"/>
              </a:lnSpc>
            </a:pPr>
            <a:r>
              <a:rPr lang="en-US" sz="3600" b="1">
                <a:solidFill>
                  <a:schemeClr val="bg1"/>
                </a:solidFill>
                <a:effectLst>
                  <a:outerShdw blurRad="190500" dist="101600" dir="2700000" algn="tl" rotWithShape="0">
                    <a:prstClr val="black">
                      <a:alpha val="65000"/>
                    </a:prstClr>
                  </a:outerShdw>
                </a:effectLst>
                <a:latin typeface="Arial" panose="020B0604020202020204" pitchFamily="34" charset="0"/>
                <a:cs typeface="Arial" panose="020B0604020202020204" pitchFamily="34" charset="0"/>
              </a:rPr>
              <a:t>Community Economic Development </a:t>
            </a:r>
            <a:br>
              <a:rPr lang="en-US" sz="3600" b="1">
                <a:solidFill>
                  <a:schemeClr val="bg1"/>
                </a:solidFill>
                <a:effectLst>
                  <a:outerShdw blurRad="190500" dist="101600" dir="2700000" algn="tl" rotWithShape="0">
                    <a:prstClr val="black">
                      <a:alpha val="65000"/>
                    </a:prstClr>
                  </a:outerShdw>
                </a:effectLst>
                <a:latin typeface="Arial" panose="020B0604020202020204" pitchFamily="34" charset="0"/>
                <a:cs typeface="Arial" panose="020B0604020202020204" pitchFamily="34" charset="0"/>
              </a:rPr>
            </a:br>
            <a:r>
              <a:rPr lang="en-US" sz="3600">
                <a:solidFill>
                  <a:schemeClr val="bg1"/>
                </a:solidFill>
                <a:effectLst>
                  <a:outerShdw blurRad="190500" dist="101600" dir="2700000" algn="tl" rotWithShape="0">
                    <a:prstClr val="black">
                      <a:alpha val="65000"/>
                    </a:prstClr>
                  </a:outerShdw>
                </a:effectLst>
                <a:latin typeface="Arial" panose="020B0604020202020204" pitchFamily="34" charset="0"/>
                <a:cs typeface="Arial" panose="020B0604020202020204" pitchFamily="34" charset="0"/>
              </a:rPr>
              <a:t>An Overview</a:t>
            </a:r>
          </a:p>
        </p:txBody>
      </p:sp>
      <p:sp>
        <p:nvSpPr>
          <p:cNvPr id="13" name="TextBox 12">
            <a:extLst>
              <a:ext uri="{FF2B5EF4-FFF2-40B4-BE49-F238E27FC236}">
                <a16:creationId xmlns:a16="http://schemas.microsoft.com/office/drawing/2014/main" id="{B877A714-6BFE-43F7-920E-CCB3E821591C}"/>
              </a:ext>
            </a:extLst>
          </p:cNvPr>
          <p:cNvSpPr txBox="1"/>
          <p:nvPr/>
        </p:nvSpPr>
        <p:spPr>
          <a:xfrm>
            <a:off x="304084" y="4857314"/>
            <a:ext cx="7777202" cy="1800493"/>
          </a:xfrm>
          <a:prstGeom prst="rect">
            <a:avLst/>
          </a:prstGeom>
          <a:noFill/>
        </p:spPr>
        <p:txBody>
          <a:bodyPr wrap="square" rtlCol="0">
            <a:spAutoFit/>
          </a:bodyPr>
          <a:lstStyle/>
          <a:p>
            <a:pPr>
              <a:spcAft>
                <a:spcPts val="600"/>
              </a:spcAft>
            </a:pPr>
            <a:r>
              <a:rPr lang="en-US" sz="2400" b="1" dirty="0">
                <a:solidFill>
                  <a:srgbClr val="002F67"/>
                </a:solidFill>
                <a:latin typeface="Arial" panose="020B0604020202020204" pitchFamily="34" charset="0"/>
                <a:cs typeface="Arial" panose="020B0604020202020204" pitchFamily="34" charset="0"/>
              </a:rPr>
              <a:t>Lynda Perez</a:t>
            </a:r>
          </a:p>
          <a:p>
            <a:pPr>
              <a:spcAft>
                <a:spcPts val="600"/>
              </a:spcAft>
            </a:pPr>
            <a:r>
              <a:rPr lang="en-US" sz="2400" dirty="0">
                <a:solidFill>
                  <a:srgbClr val="002F67"/>
                </a:solidFill>
                <a:latin typeface="Arial" panose="020B0604020202020204" pitchFamily="34" charset="0"/>
                <a:cs typeface="Arial" panose="020B0604020202020204" pitchFamily="34" charset="0"/>
              </a:rPr>
              <a:t>Office of Community Services</a:t>
            </a:r>
          </a:p>
          <a:p>
            <a:pPr>
              <a:spcAft>
                <a:spcPts val="600"/>
              </a:spcAft>
            </a:pPr>
            <a:r>
              <a:rPr lang="en-US" sz="2400" dirty="0">
                <a:solidFill>
                  <a:srgbClr val="002F67"/>
                </a:solidFill>
                <a:latin typeface="Arial" panose="020B0604020202020204" pitchFamily="34" charset="0"/>
                <a:cs typeface="Arial" panose="020B0604020202020204" pitchFamily="34" charset="0"/>
              </a:rPr>
              <a:t>Administration for Children and Families</a:t>
            </a:r>
          </a:p>
          <a:p>
            <a:pPr>
              <a:spcAft>
                <a:spcPts val="600"/>
              </a:spcAft>
            </a:pPr>
            <a:r>
              <a:rPr lang="en-US" sz="2400" dirty="0">
                <a:solidFill>
                  <a:srgbClr val="002F67"/>
                </a:solidFill>
                <a:latin typeface="Arial" panose="020B0604020202020204" pitchFamily="34" charset="0"/>
                <a:cs typeface="Arial" panose="020B0604020202020204" pitchFamily="34" charset="0"/>
              </a:rPr>
              <a:t>U.S. Dept. of Health and Human Services</a:t>
            </a:r>
          </a:p>
        </p:txBody>
      </p:sp>
    </p:spTree>
    <p:extLst>
      <p:ext uri="{BB962C8B-B14F-4D97-AF65-F5344CB8AC3E}">
        <p14:creationId xmlns:p14="http://schemas.microsoft.com/office/powerpoint/2010/main" val="2339502423"/>
      </p:ext>
    </p:extLst>
  </p:cSld>
  <p:clrMapOvr>
    <a:masterClrMapping/>
  </p:clrMapOvr>
  <mc:AlternateContent xmlns:mc="http://schemas.openxmlformats.org/markup-compatibility/2006" xmlns:p14="http://schemas.microsoft.com/office/powerpoint/2010/main">
    <mc:Choice Requires="p14">
      <p:transition spd="slow" p14:dur="2000" advClick="0" advTm="7000">
        <p:fade/>
      </p:transition>
    </mc:Choice>
    <mc:Fallback xmlns="">
      <p:transition spd="slow" advClick="0" advTm="7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C2180A4-47BE-8F47-9AC0-B0F4BB273EB6}"/>
              </a:ext>
            </a:extLst>
          </p:cNvPr>
          <p:cNvSpPr/>
          <p:nvPr/>
        </p:nvSpPr>
        <p:spPr>
          <a:xfrm>
            <a:off x="1588" y="-9832"/>
            <a:ext cx="2109287" cy="6867832"/>
          </a:xfrm>
          <a:prstGeom prst="rect">
            <a:avLst/>
          </a:prstGeom>
          <a:gradFill flip="none" rotWithShape="1">
            <a:gsLst>
              <a:gs pos="0">
                <a:srgbClr val="B2D333">
                  <a:shade val="30000"/>
                  <a:satMod val="115000"/>
                </a:srgbClr>
              </a:gs>
              <a:gs pos="50000">
                <a:srgbClr val="B2D333">
                  <a:shade val="67500"/>
                  <a:satMod val="115000"/>
                </a:srgbClr>
              </a:gs>
              <a:gs pos="100000">
                <a:srgbClr val="B2D333">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1C12D1B7-2203-6144-AC6C-68B10E20FC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42453" y="5933060"/>
            <a:ext cx="509072" cy="511278"/>
          </a:xfrm>
          <a:prstGeom prst="rect">
            <a:avLst/>
          </a:prstGeom>
        </p:spPr>
      </p:pic>
      <p:sp>
        <p:nvSpPr>
          <p:cNvPr id="16" name="Rectangle 15">
            <a:extLst>
              <a:ext uri="{FF2B5EF4-FFF2-40B4-BE49-F238E27FC236}">
                <a16:creationId xmlns:a16="http://schemas.microsoft.com/office/drawing/2014/main" id="{D439559C-6CF1-3243-A943-9266D06D207A}"/>
              </a:ext>
            </a:extLst>
          </p:cNvPr>
          <p:cNvSpPr/>
          <p:nvPr/>
        </p:nvSpPr>
        <p:spPr>
          <a:xfrm>
            <a:off x="11138361" y="5930839"/>
            <a:ext cx="1052052" cy="511278"/>
          </a:xfrm>
          <a:prstGeom prst="rect">
            <a:avLst/>
          </a:prstGeom>
          <a:solidFill>
            <a:srgbClr val="B2D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CFC2B71-8325-FA4E-992D-0C5EA8886014}"/>
              </a:ext>
            </a:extLst>
          </p:cNvPr>
          <p:cNvSpPr txBox="1"/>
          <p:nvPr/>
        </p:nvSpPr>
        <p:spPr>
          <a:xfrm>
            <a:off x="11347625" y="6011719"/>
            <a:ext cx="442841" cy="338554"/>
          </a:xfrm>
          <a:prstGeom prst="rect">
            <a:avLst/>
          </a:prstGeom>
          <a:noFill/>
        </p:spPr>
        <p:txBody>
          <a:bodyPr wrap="square" rtlCol="0">
            <a:spAutoFit/>
          </a:bodyPr>
          <a:lstStyle/>
          <a:p>
            <a:r>
              <a:rPr lang="en-US" sz="1600" b="1">
                <a:solidFill>
                  <a:schemeClr val="bg1"/>
                </a:solidFill>
                <a:latin typeface="Arial" panose="020B0604020202020204" pitchFamily="34" charset="0"/>
                <a:cs typeface="Arial" panose="020B0604020202020204" pitchFamily="34" charset="0"/>
              </a:rPr>
              <a:t>3</a:t>
            </a:r>
          </a:p>
        </p:txBody>
      </p:sp>
      <p:sp>
        <p:nvSpPr>
          <p:cNvPr id="11" name="Rectangle 13">
            <a:extLst>
              <a:ext uri="{FF2B5EF4-FFF2-40B4-BE49-F238E27FC236}">
                <a16:creationId xmlns:a16="http://schemas.microsoft.com/office/drawing/2014/main" id="{63BCFC74-9743-E848-9E41-6539663B65AA}"/>
              </a:ext>
            </a:extLst>
          </p:cNvPr>
          <p:cNvSpPr/>
          <p:nvPr/>
        </p:nvSpPr>
        <p:spPr>
          <a:xfrm>
            <a:off x="1187669" y="-1467"/>
            <a:ext cx="1457210" cy="6874125"/>
          </a:xfrm>
          <a:custGeom>
            <a:avLst/>
            <a:gdLst>
              <a:gd name="connsiteX0" fmla="*/ 0 w 1436377"/>
              <a:gd name="connsiteY0" fmla="*/ 0 h 4147457"/>
              <a:gd name="connsiteX1" fmla="*/ 1436377 w 1436377"/>
              <a:gd name="connsiteY1" fmla="*/ 0 h 4147457"/>
              <a:gd name="connsiteX2" fmla="*/ 1436377 w 1436377"/>
              <a:gd name="connsiteY2" fmla="*/ 4147457 h 4147457"/>
              <a:gd name="connsiteX3" fmla="*/ 0 w 1436377"/>
              <a:gd name="connsiteY3" fmla="*/ 4147457 h 4147457"/>
              <a:gd name="connsiteX4" fmla="*/ 0 w 1436377"/>
              <a:gd name="connsiteY4" fmla="*/ 0 h 4147457"/>
              <a:gd name="connsiteX0" fmla="*/ 0 w 2677348"/>
              <a:gd name="connsiteY0" fmla="*/ 0 h 4555672"/>
              <a:gd name="connsiteX1" fmla="*/ 2677348 w 2677348"/>
              <a:gd name="connsiteY1" fmla="*/ 408215 h 4555672"/>
              <a:gd name="connsiteX2" fmla="*/ 2677348 w 2677348"/>
              <a:gd name="connsiteY2" fmla="*/ 4555672 h 4555672"/>
              <a:gd name="connsiteX3" fmla="*/ 1240971 w 2677348"/>
              <a:gd name="connsiteY3" fmla="*/ 4555672 h 4555672"/>
              <a:gd name="connsiteX4" fmla="*/ 0 w 2677348"/>
              <a:gd name="connsiteY4" fmla="*/ 0 h 4555672"/>
              <a:gd name="connsiteX0" fmla="*/ 0 w 2677348"/>
              <a:gd name="connsiteY0" fmla="*/ 0 h 4555672"/>
              <a:gd name="connsiteX1" fmla="*/ 2677348 w 2677348"/>
              <a:gd name="connsiteY1" fmla="*/ 408215 h 4555672"/>
              <a:gd name="connsiteX2" fmla="*/ 2677348 w 2677348"/>
              <a:gd name="connsiteY2" fmla="*/ 4555672 h 4555672"/>
              <a:gd name="connsiteX3" fmla="*/ 718457 w 2677348"/>
              <a:gd name="connsiteY3" fmla="*/ 996044 h 4555672"/>
              <a:gd name="connsiteX4" fmla="*/ 0 w 2677348"/>
              <a:gd name="connsiteY4" fmla="*/ 0 h 4555672"/>
              <a:gd name="connsiteX0" fmla="*/ 0 w 2677348"/>
              <a:gd name="connsiteY0" fmla="*/ 0 h 4555672"/>
              <a:gd name="connsiteX1" fmla="*/ 2677348 w 2677348"/>
              <a:gd name="connsiteY1" fmla="*/ 408215 h 4555672"/>
              <a:gd name="connsiteX2" fmla="*/ 2677348 w 2677348"/>
              <a:gd name="connsiteY2" fmla="*/ 4555672 h 4555672"/>
              <a:gd name="connsiteX3" fmla="*/ 865414 w 2677348"/>
              <a:gd name="connsiteY3" fmla="*/ 947059 h 4555672"/>
              <a:gd name="connsiteX4" fmla="*/ 0 w 2677348"/>
              <a:gd name="connsiteY4" fmla="*/ 0 h 4555672"/>
              <a:gd name="connsiteX0" fmla="*/ 0 w 2677348"/>
              <a:gd name="connsiteY0" fmla="*/ 0 h 1681844"/>
              <a:gd name="connsiteX1" fmla="*/ 2677348 w 2677348"/>
              <a:gd name="connsiteY1" fmla="*/ 408215 h 1681844"/>
              <a:gd name="connsiteX2" fmla="*/ 97433 w 2677348"/>
              <a:gd name="connsiteY2" fmla="*/ 1681844 h 1681844"/>
              <a:gd name="connsiteX3" fmla="*/ 865414 w 2677348"/>
              <a:gd name="connsiteY3" fmla="*/ 947059 h 1681844"/>
              <a:gd name="connsiteX4" fmla="*/ 0 w 2677348"/>
              <a:gd name="connsiteY4" fmla="*/ 0 h 1681844"/>
              <a:gd name="connsiteX0" fmla="*/ 0 w 2677348"/>
              <a:gd name="connsiteY0" fmla="*/ 0 h 1681844"/>
              <a:gd name="connsiteX1" fmla="*/ 2677348 w 2677348"/>
              <a:gd name="connsiteY1" fmla="*/ 408215 h 1681844"/>
              <a:gd name="connsiteX2" fmla="*/ 1893577 w 2677348"/>
              <a:gd name="connsiteY2" fmla="*/ 816429 h 1681844"/>
              <a:gd name="connsiteX3" fmla="*/ 97433 w 2677348"/>
              <a:gd name="connsiteY3" fmla="*/ 1681844 h 1681844"/>
              <a:gd name="connsiteX4" fmla="*/ 865414 w 2677348"/>
              <a:gd name="connsiteY4" fmla="*/ 947059 h 1681844"/>
              <a:gd name="connsiteX5" fmla="*/ 0 w 2677348"/>
              <a:gd name="connsiteY5" fmla="*/ 0 h 1681844"/>
              <a:gd name="connsiteX0" fmla="*/ 0 w 2677348"/>
              <a:gd name="connsiteY0" fmla="*/ 0 h 6890658"/>
              <a:gd name="connsiteX1" fmla="*/ 2677348 w 2677348"/>
              <a:gd name="connsiteY1" fmla="*/ 408215 h 6890658"/>
              <a:gd name="connsiteX2" fmla="*/ 146420 w 2677348"/>
              <a:gd name="connsiteY2" fmla="*/ 6890658 h 6890658"/>
              <a:gd name="connsiteX3" fmla="*/ 97433 w 2677348"/>
              <a:gd name="connsiteY3" fmla="*/ 1681844 h 6890658"/>
              <a:gd name="connsiteX4" fmla="*/ 865414 w 2677348"/>
              <a:gd name="connsiteY4" fmla="*/ 947059 h 6890658"/>
              <a:gd name="connsiteX5" fmla="*/ 0 w 2677348"/>
              <a:gd name="connsiteY5" fmla="*/ 0 h 6890658"/>
              <a:gd name="connsiteX0" fmla="*/ 0 w 1550677"/>
              <a:gd name="connsiteY0" fmla="*/ 0 h 6890658"/>
              <a:gd name="connsiteX1" fmla="*/ 1550677 w 1550677"/>
              <a:gd name="connsiteY1" fmla="*/ 32658 h 6890658"/>
              <a:gd name="connsiteX2" fmla="*/ 146420 w 1550677"/>
              <a:gd name="connsiteY2" fmla="*/ 6890658 h 6890658"/>
              <a:gd name="connsiteX3" fmla="*/ 97433 w 1550677"/>
              <a:gd name="connsiteY3" fmla="*/ 1681844 h 6890658"/>
              <a:gd name="connsiteX4" fmla="*/ 865414 w 1550677"/>
              <a:gd name="connsiteY4" fmla="*/ 947059 h 6890658"/>
              <a:gd name="connsiteX5" fmla="*/ 0 w 1550677"/>
              <a:gd name="connsiteY5" fmla="*/ 0 h 6890658"/>
              <a:gd name="connsiteX0" fmla="*/ 0 w 1550677"/>
              <a:gd name="connsiteY0" fmla="*/ 0 h 6890658"/>
              <a:gd name="connsiteX1" fmla="*/ 1550677 w 1550677"/>
              <a:gd name="connsiteY1" fmla="*/ 32658 h 6890658"/>
              <a:gd name="connsiteX2" fmla="*/ 799564 w 1550677"/>
              <a:gd name="connsiteY2" fmla="*/ 3624943 h 6890658"/>
              <a:gd name="connsiteX3" fmla="*/ 146420 w 1550677"/>
              <a:gd name="connsiteY3" fmla="*/ 6890658 h 6890658"/>
              <a:gd name="connsiteX4" fmla="*/ 97433 w 1550677"/>
              <a:gd name="connsiteY4" fmla="*/ 1681844 h 6890658"/>
              <a:gd name="connsiteX5" fmla="*/ 865414 w 1550677"/>
              <a:gd name="connsiteY5" fmla="*/ 947059 h 6890658"/>
              <a:gd name="connsiteX6" fmla="*/ 0 w 1550677"/>
              <a:gd name="connsiteY6" fmla="*/ 0 h 6890658"/>
              <a:gd name="connsiteX0" fmla="*/ 0 w 1550677"/>
              <a:gd name="connsiteY0" fmla="*/ 0 h 6890658"/>
              <a:gd name="connsiteX1" fmla="*/ 1550677 w 1550677"/>
              <a:gd name="connsiteY1" fmla="*/ 32658 h 6890658"/>
              <a:gd name="connsiteX2" fmla="*/ 1436378 w 1550677"/>
              <a:gd name="connsiteY2" fmla="*/ 6874329 h 6890658"/>
              <a:gd name="connsiteX3" fmla="*/ 146420 w 1550677"/>
              <a:gd name="connsiteY3" fmla="*/ 6890658 h 6890658"/>
              <a:gd name="connsiteX4" fmla="*/ 97433 w 1550677"/>
              <a:gd name="connsiteY4" fmla="*/ 1681844 h 6890658"/>
              <a:gd name="connsiteX5" fmla="*/ 865414 w 1550677"/>
              <a:gd name="connsiteY5" fmla="*/ 947059 h 6890658"/>
              <a:gd name="connsiteX6" fmla="*/ 0 w 1550677"/>
              <a:gd name="connsiteY6" fmla="*/ 0 h 6890658"/>
              <a:gd name="connsiteX0" fmla="*/ 0 w 1570341"/>
              <a:gd name="connsiteY0" fmla="*/ 0 h 6890658"/>
              <a:gd name="connsiteX1" fmla="*/ 1570341 w 1570341"/>
              <a:gd name="connsiteY1" fmla="*/ 12993 h 6890658"/>
              <a:gd name="connsiteX2" fmla="*/ 1436378 w 1570341"/>
              <a:gd name="connsiteY2" fmla="*/ 6874329 h 6890658"/>
              <a:gd name="connsiteX3" fmla="*/ 146420 w 1570341"/>
              <a:gd name="connsiteY3" fmla="*/ 6890658 h 6890658"/>
              <a:gd name="connsiteX4" fmla="*/ 97433 w 1570341"/>
              <a:gd name="connsiteY4" fmla="*/ 1681844 h 6890658"/>
              <a:gd name="connsiteX5" fmla="*/ 865414 w 1570341"/>
              <a:gd name="connsiteY5" fmla="*/ 947059 h 6890658"/>
              <a:gd name="connsiteX6" fmla="*/ 0 w 1570341"/>
              <a:gd name="connsiteY6" fmla="*/ 0 h 6890658"/>
              <a:gd name="connsiteX0" fmla="*/ 0 w 1570341"/>
              <a:gd name="connsiteY0" fmla="*/ 6671 h 6877665"/>
              <a:gd name="connsiteX1" fmla="*/ 1570341 w 1570341"/>
              <a:gd name="connsiteY1" fmla="*/ 0 h 6877665"/>
              <a:gd name="connsiteX2" fmla="*/ 1436378 w 1570341"/>
              <a:gd name="connsiteY2" fmla="*/ 6861336 h 6877665"/>
              <a:gd name="connsiteX3" fmla="*/ 146420 w 1570341"/>
              <a:gd name="connsiteY3" fmla="*/ 6877665 h 6877665"/>
              <a:gd name="connsiteX4" fmla="*/ 97433 w 1570341"/>
              <a:gd name="connsiteY4" fmla="*/ 1668851 h 6877665"/>
              <a:gd name="connsiteX5" fmla="*/ 865414 w 1570341"/>
              <a:gd name="connsiteY5" fmla="*/ 934066 h 6877665"/>
              <a:gd name="connsiteX6" fmla="*/ 0 w 1570341"/>
              <a:gd name="connsiteY6" fmla="*/ 6671 h 6877665"/>
              <a:gd name="connsiteX0" fmla="*/ 0 w 1570341"/>
              <a:gd name="connsiteY0" fmla="*/ 6671 h 6877665"/>
              <a:gd name="connsiteX1" fmla="*/ 1570341 w 1570341"/>
              <a:gd name="connsiteY1" fmla="*/ 0 h 6877665"/>
              <a:gd name="connsiteX2" fmla="*/ 1436378 w 1570341"/>
              <a:gd name="connsiteY2" fmla="*/ 6861336 h 6877665"/>
              <a:gd name="connsiteX3" fmla="*/ 8769 w 1570341"/>
              <a:gd name="connsiteY3" fmla="*/ 6877665 h 6877665"/>
              <a:gd name="connsiteX4" fmla="*/ 97433 w 1570341"/>
              <a:gd name="connsiteY4" fmla="*/ 1668851 h 6877665"/>
              <a:gd name="connsiteX5" fmla="*/ 865414 w 1570341"/>
              <a:gd name="connsiteY5" fmla="*/ 934066 h 6877665"/>
              <a:gd name="connsiteX6" fmla="*/ 0 w 1570341"/>
              <a:gd name="connsiteY6" fmla="*/ 6671 h 6877665"/>
              <a:gd name="connsiteX0" fmla="*/ 0 w 1570341"/>
              <a:gd name="connsiteY0" fmla="*/ 6671 h 6877665"/>
              <a:gd name="connsiteX1" fmla="*/ 1570341 w 1570341"/>
              <a:gd name="connsiteY1" fmla="*/ 0 h 6877665"/>
              <a:gd name="connsiteX2" fmla="*/ 1465875 w 1570341"/>
              <a:gd name="connsiteY2" fmla="*/ 6871168 h 6877665"/>
              <a:gd name="connsiteX3" fmla="*/ 8769 w 1570341"/>
              <a:gd name="connsiteY3" fmla="*/ 6877665 h 6877665"/>
              <a:gd name="connsiteX4" fmla="*/ 97433 w 1570341"/>
              <a:gd name="connsiteY4" fmla="*/ 1668851 h 6877665"/>
              <a:gd name="connsiteX5" fmla="*/ 865414 w 1570341"/>
              <a:gd name="connsiteY5" fmla="*/ 934066 h 6877665"/>
              <a:gd name="connsiteX6" fmla="*/ 0 w 1570341"/>
              <a:gd name="connsiteY6" fmla="*/ 6671 h 6877665"/>
              <a:gd name="connsiteX0" fmla="*/ 0 w 1717825"/>
              <a:gd name="connsiteY0" fmla="*/ 16504 h 6887498"/>
              <a:gd name="connsiteX1" fmla="*/ 1717825 w 1717825"/>
              <a:gd name="connsiteY1" fmla="*/ 0 h 6887498"/>
              <a:gd name="connsiteX2" fmla="*/ 1465875 w 1717825"/>
              <a:gd name="connsiteY2" fmla="*/ 6881001 h 6887498"/>
              <a:gd name="connsiteX3" fmla="*/ 8769 w 1717825"/>
              <a:gd name="connsiteY3" fmla="*/ 6887498 h 6887498"/>
              <a:gd name="connsiteX4" fmla="*/ 97433 w 1717825"/>
              <a:gd name="connsiteY4" fmla="*/ 1678684 h 6887498"/>
              <a:gd name="connsiteX5" fmla="*/ 865414 w 1717825"/>
              <a:gd name="connsiteY5" fmla="*/ 943899 h 6887498"/>
              <a:gd name="connsiteX6" fmla="*/ 0 w 1717825"/>
              <a:gd name="connsiteY6" fmla="*/ 16504 h 6887498"/>
              <a:gd name="connsiteX0" fmla="*/ 0 w 1717825"/>
              <a:gd name="connsiteY0" fmla="*/ 0 h 6870994"/>
              <a:gd name="connsiteX1" fmla="*/ 1717825 w 1717825"/>
              <a:gd name="connsiteY1" fmla="*/ 3161 h 6870994"/>
              <a:gd name="connsiteX2" fmla="*/ 1465875 w 1717825"/>
              <a:gd name="connsiteY2" fmla="*/ 6864497 h 6870994"/>
              <a:gd name="connsiteX3" fmla="*/ 8769 w 1717825"/>
              <a:gd name="connsiteY3" fmla="*/ 6870994 h 6870994"/>
              <a:gd name="connsiteX4" fmla="*/ 97433 w 1717825"/>
              <a:gd name="connsiteY4" fmla="*/ 1662180 h 6870994"/>
              <a:gd name="connsiteX5" fmla="*/ 865414 w 1717825"/>
              <a:gd name="connsiteY5" fmla="*/ 927395 h 6870994"/>
              <a:gd name="connsiteX6" fmla="*/ 0 w 1717825"/>
              <a:gd name="connsiteY6" fmla="*/ 0 h 6870994"/>
              <a:gd name="connsiteX0" fmla="*/ 0 w 1717825"/>
              <a:gd name="connsiteY0" fmla="*/ 0 h 6870994"/>
              <a:gd name="connsiteX1" fmla="*/ 1717825 w 1717825"/>
              <a:gd name="connsiteY1" fmla="*/ 3161 h 6870994"/>
              <a:gd name="connsiteX2" fmla="*/ 1711681 w 1717825"/>
              <a:gd name="connsiteY2" fmla="*/ 6864497 h 6870994"/>
              <a:gd name="connsiteX3" fmla="*/ 8769 w 1717825"/>
              <a:gd name="connsiteY3" fmla="*/ 6870994 h 6870994"/>
              <a:gd name="connsiteX4" fmla="*/ 97433 w 1717825"/>
              <a:gd name="connsiteY4" fmla="*/ 1662180 h 6870994"/>
              <a:gd name="connsiteX5" fmla="*/ 865414 w 1717825"/>
              <a:gd name="connsiteY5" fmla="*/ 927395 h 6870994"/>
              <a:gd name="connsiteX6" fmla="*/ 0 w 1717825"/>
              <a:gd name="connsiteY6" fmla="*/ 0 h 6870994"/>
              <a:gd name="connsiteX0" fmla="*/ 148548 w 1866373"/>
              <a:gd name="connsiteY0" fmla="*/ 0 h 6870994"/>
              <a:gd name="connsiteX1" fmla="*/ 1866373 w 1866373"/>
              <a:gd name="connsiteY1" fmla="*/ 3161 h 6870994"/>
              <a:gd name="connsiteX2" fmla="*/ 1860229 w 1866373"/>
              <a:gd name="connsiteY2" fmla="*/ 6864497 h 6870994"/>
              <a:gd name="connsiteX3" fmla="*/ 0 w 1866373"/>
              <a:gd name="connsiteY3" fmla="*/ 6870994 h 6870994"/>
              <a:gd name="connsiteX4" fmla="*/ 245981 w 1866373"/>
              <a:gd name="connsiteY4" fmla="*/ 1662180 h 6870994"/>
              <a:gd name="connsiteX5" fmla="*/ 1013962 w 1866373"/>
              <a:gd name="connsiteY5" fmla="*/ 927395 h 6870994"/>
              <a:gd name="connsiteX6" fmla="*/ 148548 w 1866373"/>
              <a:gd name="connsiteY6" fmla="*/ 0 h 6870994"/>
              <a:gd name="connsiteX0" fmla="*/ 148548 w 1866373"/>
              <a:gd name="connsiteY0" fmla="*/ 0 h 6870994"/>
              <a:gd name="connsiteX1" fmla="*/ 1866373 w 1866373"/>
              <a:gd name="connsiteY1" fmla="*/ 3161 h 6870994"/>
              <a:gd name="connsiteX2" fmla="*/ 1860229 w 1866373"/>
              <a:gd name="connsiteY2" fmla="*/ 6864497 h 6870994"/>
              <a:gd name="connsiteX3" fmla="*/ 0 w 1866373"/>
              <a:gd name="connsiteY3" fmla="*/ 6870994 h 6870994"/>
              <a:gd name="connsiteX4" fmla="*/ 19839 w 1866373"/>
              <a:gd name="connsiteY4" fmla="*/ 1701509 h 6870994"/>
              <a:gd name="connsiteX5" fmla="*/ 1013962 w 1866373"/>
              <a:gd name="connsiteY5" fmla="*/ 927395 h 6870994"/>
              <a:gd name="connsiteX6" fmla="*/ 148548 w 1866373"/>
              <a:gd name="connsiteY6" fmla="*/ 0 h 6870994"/>
              <a:gd name="connsiteX0" fmla="*/ 1064 w 1866373"/>
              <a:gd name="connsiteY0" fmla="*/ 6671 h 6867833"/>
              <a:gd name="connsiteX1" fmla="*/ 1866373 w 1866373"/>
              <a:gd name="connsiteY1" fmla="*/ 0 h 6867833"/>
              <a:gd name="connsiteX2" fmla="*/ 1860229 w 1866373"/>
              <a:gd name="connsiteY2" fmla="*/ 6861336 h 6867833"/>
              <a:gd name="connsiteX3" fmla="*/ 0 w 1866373"/>
              <a:gd name="connsiteY3" fmla="*/ 6867833 h 6867833"/>
              <a:gd name="connsiteX4" fmla="*/ 19839 w 1866373"/>
              <a:gd name="connsiteY4" fmla="*/ 1698348 h 6867833"/>
              <a:gd name="connsiteX5" fmla="*/ 1013962 w 1866373"/>
              <a:gd name="connsiteY5" fmla="*/ 924234 h 6867833"/>
              <a:gd name="connsiteX6" fmla="*/ 1064 w 1866373"/>
              <a:gd name="connsiteY6" fmla="*/ 6671 h 6867833"/>
              <a:gd name="connsiteX0" fmla="*/ 1064 w 1866373"/>
              <a:gd name="connsiteY0" fmla="*/ 6671 h 6867833"/>
              <a:gd name="connsiteX1" fmla="*/ 1866373 w 1866373"/>
              <a:gd name="connsiteY1" fmla="*/ 0 h 6867833"/>
              <a:gd name="connsiteX2" fmla="*/ 1860229 w 1866373"/>
              <a:gd name="connsiteY2" fmla="*/ 6861336 h 6867833"/>
              <a:gd name="connsiteX3" fmla="*/ 0 w 1866373"/>
              <a:gd name="connsiteY3" fmla="*/ 6867833 h 6867833"/>
              <a:gd name="connsiteX4" fmla="*/ 19839 w 1866373"/>
              <a:gd name="connsiteY4" fmla="*/ 1698348 h 6867833"/>
              <a:gd name="connsiteX5" fmla="*/ 915640 w 1866373"/>
              <a:gd name="connsiteY5" fmla="*/ 914402 h 6867833"/>
              <a:gd name="connsiteX6" fmla="*/ 1064 w 1866373"/>
              <a:gd name="connsiteY6" fmla="*/ 6671 h 6867833"/>
              <a:gd name="connsiteX0" fmla="*/ 8657 w 1873966"/>
              <a:gd name="connsiteY0" fmla="*/ 6671 h 6867833"/>
              <a:gd name="connsiteX1" fmla="*/ 1873966 w 1873966"/>
              <a:gd name="connsiteY1" fmla="*/ 0 h 6867833"/>
              <a:gd name="connsiteX2" fmla="*/ 1867822 w 1873966"/>
              <a:gd name="connsiteY2" fmla="*/ 6861336 h 6867833"/>
              <a:gd name="connsiteX3" fmla="*/ 7593 w 1873966"/>
              <a:gd name="connsiteY3" fmla="*/ 6867833 h 6867833"/>
              <a:gd name="connsiteX4" fmla="*/ 0 w 1873966"/>
              <a:gd name="connsiteY4" fmla="*/ 1524776 h 6867833"/>
              <a:gd name="connsiteX5" fmla="*/ 923233 w 1873966"/>
              <a:gd name="connsiteY5" fmla="*/ 914402 h 6867833"/>
              <a:gd name="connsiteX6" fmla="*/ 8657 w 1873966"/>
              <a:gd name="connsiteY6" fmla="*/ 6671 h 6867833"/>
              <a:gd name="connsiteX0" fmla="*/ 8657 w 1873966"/>
              <a:gd name="connsiteY0" fmla="*/ 6671 h 6867833"/>
              <a:gd name="connsiteX1" fmla="*/ 1873966 w 1873966"/>
              <a:gd name="connsiteY1" fmla="*/ 0 h 6867833"/>
              <a:gd name="connsiteX2" fmla="*/ 1867822 w 1873966"/>
              <a:gd name="connsiteY2" fmla="*/ 6861336 h 6867833"/>
              <a:gd name="connsiteX3" fmla="*/ 7593 w 1873966"/>
              <a:gd name="connsiteY3" fmla="*/ 6867833 h 6867833"/>
              <a:gd name="connsiteX4" fmla="*/ 0 w 1873966"/>
              <a:gd name="connsiteY4" fmla="*/ 1524776 h 6867833"/>
              <a:gd name="connsiteX5" fmla="*/ 758641 w 1873966"/>
              <a:gd name="connsiteY5" fmla="*/ 777372 h 6867833"/>
              <a:gd name="connsiteX6" fmla="*/ 8657 w 1873966"/>
              <a:gd name="connsiteY6" fmla="*/ 6671 h 6867833"/>
              <a:gd name="connsiteX0" fmla="*/ 14088 w 1879397"/>
              <a:gd name="connsiteY0" fmla="*/ 6671 h 6861336"/>
              <a:gd name="connsiteX1" fmla="*/ 1879397 w 1879397"/>
              <a:gd name="connsiteY1" fmla="*/ 0 h 6861336"/>
              <a:gd name="connsiteX2" fmla="*/ 1873253 w 1879397"/>
              <a:gd name="connsiteY2" fmla="*/ 6861336 h 6861336"/>
              <a:gd name="connsiteX3" fmla="*/ 0 w 1879397"/>
              <a:gd name="connsiteY3" fmla="*/ 5488695 h 6861336"/>
              <a:gd name="connsiteX4" fmla="*/ 5431 w 1879397"/>
              <a:gd name="connsiteY4" fmla="*/ 1524776 h 6861336"/>
              <a:gd name="connsiteX5" fmla="*/ 764072 w 1879397"/>
              <a:gd name="connsiteY5" fmla="*/ 777372 h 6861336"/>
              <a:gd name="connsiteX6" fmla="*/ 14088 w 1879397"/>
              <a:gd name="connsiteY6" fmla="*/ 6671 h 6861336"/>
              <a:gd name="connsiteX0" fmla="*/ 14088 w 1879397"/>
              <a:gd name="connsiteY0" fmla="*/ 6671 h 5495209"/>
              <a:gd name="connsiteX1" fmla="*/ 1879397 w 1879397"/>
              <a:gd name="connsiteY1" fmla="*/ 0 h 5495209"/>
              <a:gd name="connsiteX2" fmla="*/ 1873253 w 1879397"/>
              <a:gd name="connsiteY2" fmla="*/ 5495209 h 5495209"/>
              <a:gd name="connsiteX3" fmla="*/ 0 w 1879397"/>
              <a:gd name="connsiteY3" fmla="*/ 5488695 h 5495209"/>
              <a:gd name="connsiteX4" fmla="*/ 5431 w 1879397"/>
              <a:gd name="connsiteY4" fmla="*/ 1524776 h 5495209"/>
              <a:gd name="connsiteX5" fmla="*/ 764072 w 1879397"/>
              <a:gd name="connsiteY5" fmla="*/ 777372 h 5495209"/>
              <a:gd name="connsiteX6" fmla="*/ 14088 w 1879397"/>
              <a:gd name="connsiteY6" fmla="*/ 6671 h 5495209"/>
              <a:gd name="connsiteX0" fmla="*/ 14088 w 1873253"/>
              <a:gd name="connsiteY0" fmla="*/ 0 h 5488538"/>
              <a:gd name="connsiteX1" fmla="*/ 1128008 w 1873253"/>
              <a:gd name="connsiteY1" fmla="*/ 15427 h 5488538"/>
              <a:gd name="connsiteX2" fmla="*/ 1873253 w 1873253"/>
              <a:gd name="connsiteY2" fmla="*/ 5488538 h 5488538"/>
              <a:gd name="connsiteX3" fmla="*/ 0 w 1873253"/>
              <a:gd name="connsiteY3" fmla="*/ 5482024 h 5488538"/>
              <a:gd name="connsiteX4" fmla="*/ 5431 w 1873253"/>
              <a:gd name="connsiteY4" fmla="*/ 1518105 h 5488538"/>
              <a:gd name="connsiteX5" fmla="*/ 764072 w 1873253"/>
              <a:gd name="connsiteY5" fmla="*/ 770701 h 5488538"/>
              <a:gd name="connsiteX6" fmla="*/ 14088 w 1873253"/>
              <a:gd name="connsiteY6" fmla="*/ 0 h 5488538"/>
              <a:gd name="connsiteX0" fmla="*/ 14088 w 1188163"/>
              <a:gd name="connsiteY0" fmla="*/ 0 h 5482024"/>
              <a:gd name="connsiteX1" fmla="*/ 1128008 w 1188163"/>
              <a:gd name="connsiteY1" fmla="*/ 15427 h 5482024"/>
              <a:gd name="connsiteX2" fmla="*/ 1188163 w 1188163"/>
              <a:gd name="connsiteY2" fmla="*/ 5477490 h 5482024"/>
              <a:gd name="connsiteX3" fmla="*/ 0 w 1188163"/>
              <a:gd name="connsiteY3" fmla="*/ 5482024 h 5482024"/>
              <a:gd name="connsiteX4" fmla="*/ 5431 w 1188163"/>
              <a:gd name="connsiteY4" fmla="*/ 1518105 h 5482024"/>
              <a:gd name="connsiteX5" fmla="*/ 764072 w 1188163"/>
              <a:gd name="connsiteY5" fmla="*/ 770701 h 5482024"/>
              <a:gd name="connsiteX6" fmla="*/ 14088 w 1188163"/>
              <a:gd name="connsiteY6" fmla="*/ 0 h 5482024"/>
              <a:gd name="connsiteX0" fmla="*/ 14088 w 1188163"/>
              <a:gd name="connsiteY0" fmla="*/ 0 h 5482024"/>
              <a:gd name="connsiteX1" fmla="*/ 1172207 w 1188163"/>
              <a:gd name="connsiteY1" fmla="*/ 15427 h 5482024"/>
              <a:gd name="connsiteX2" fmla="*/ 1188163 w 1188163"/>
              <a:gd name="connsiteY2" fmla="*/ 5477490 h 5482024"/>
              <a:gd name="connsiteX3" fmla="*/ 0 w 1188163"/>
              <a:gd name="connsiteY3" fmla="*/ 5482024 h 5482024"/>
              <a:gd name="connsiteX4" fmla="*/ 5431 w 1188163"/>
              <a:gd name="connsiteY4" fmla="*/ 1518105 h 5482024"/>
              <a:gd name="connsiteX5" fmla="*/ 764072 w 1188163"/>
              <a:gd name="connsiteY5" fmla="*/ 770701 h 5482024"/>
              <a:gd name="connsiteX6" fmla="*/ 14088 w 1188163"/>
              <a:gd name="connsiteY6" fmla="*/ 0 h 5482024"/>
              <a:gd name="connsiteX0" fmla="*/ 14088 w 1188163"/>
              <a:gd name="connsiteY0" fmla="*/ 0 h 5482024"/>
              <a:gd name="connsiteX1" fmla="*/ 1161158 w 1188163"/>
              <a:gd name="connsiteY1" fmla="*/ 4378 h 5482024"/>
              <a:gd name="connsiteX2" fmla="*/ 1188163 w 1188163"/>
              <a:gd name="connsiteY2" fmla="*/ 5477490 h 5482024"/>
              <a:gd name="connsiteX3" fmla="*/ 0 w 1188163"/>
              <a:gd name="connsiteY3" fmla="*/ 5482024 h 5482024"/>
              <a:gd name="connsiteX4" fmla="*/ 5431 w 1188163"/>
              <a:gd name="connsiteY4" fmla="*/ 1518105 h 5482024"/>
              <a:gd name="connsiteX5" fmla="*/ 764072 w 1188163"/>
              <a:gd name="connsiteY5" fmla="*/ 770701 h 5482024"/>
              <a:gd name="connsiteX6" fmla="*/ 14088 w 1188163"/>
              <a:gd name="connsiteY6" fmla="*/ 0 h 5482024"/>
              <a:gd name="connsiteX0" fmla="*/ 14088 w 1177114"/>
              <a:gd name="connsiteY0" fmla="*/ 0 h 5488539"/>
              <a:gd name="connsiteX1" fmla="*/ 1161158 w 1177114"/>
              <a:gd name="connsiteY1" fmla="*/ 4378 h 5488539"/>
              <a:gd name="connsiteX2" fmla="*/ 1177114 w 1177114"/>
              <a:gd name="connsiteY2" fmla="*/ 5488539 h 5488539"/>
              <a:gd name="connsiteX3" fmla="*/ 0 w 1177114"/>
              <a:gd name="connsiteY3" fmla="*/ 5482024 h 5488539"/>
              <a:gd name="connsiteX4" fmla="*/ 5431 w 1177114"/>
              <a:gd name="connsiteY4" fmla="*/ 1518105 h 5488539"/>
              <a:gd name="connsiteX5" fmla="*/ 764072 w 1177114"/>
              <a:gd name="connsiteY5" fmla="*/ 770701 h 5488539"/>
              <a:gd name="connsiteX6" fmla="*/ 14088 w 1177114"/>
              <a:gd name="connsiteY6" fmla="*/ 0 h 5488539"/>
              <a:gd name="connsiteX0" fmla="*/ 14088 w 1162213"/>
              <a:gd name="connsiteY0" fmla="*/ 0 h 5482024"/>
              <a:gd name="connsiteX1" fmla="*/ 1161158 w 1162213"/>
              <a:gd name="connsiteY1" fmla="*/ 4378 h 5482024"/>
              <a:gd name="connsiteX2" fmla="*/ 1155014 w 1162213"/>
              <a:gd name="connsiteY2" fmla="*/ 5477490 h 5482024"/>
              <a:gd name="connsiteX3" fmla="*/ 0 w 1162213"/>
              <a:gd name="connsiteY3" fmla="*/ 5482024 h 5482024"/>
              <a:gd name="connsiteX4" fmla="*/ 5431 w 1162213"/>
              <a:gd name="connsiteY4" fmla="*/ 1518105 h 5482024"/>
              <a:gd name="connsiteX5" fmla="*/ 764072 w 1162213"/>
              <a:gd name="connsiteY5" fmla="*/ 770701 h 5482024"/>
              <a:gd name="connsiteX6" fmla="*/ 14088 w 1162213"/>
              <a:gd name="connsiteY6" fmla="*/ 0 h 548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2213" h="5482024">
                <a:moveTo>
                  <a:pt x="14088" y="0"/>
                </a:moveTo>
                <a:lnTo>
                  <a:pt x="1161158" y="4378"/>
                </a:lnTo>
                <a:cubicBezTo>
                  <a:pt x="1166477" y="1825066"/>
                  <a:pt x="1149695" y="3656802"/>
                  <a:pt x="1155014" y="5477490"/>
                </a:cubicBezTo>
                <a:lnTo>
                  <a:pt x="0" y="5482024"/>
                </a:lnTo>
                <a:cubicBezTo>
                  <a:pt x="1810" y="4160718"/>
                  <a:pt x="3621" y="2839411"/>
                  <a:pt x="5431" y="1518105"/>
                </a:cubicBezTo>
                <a:lnTo>
                  <a:pt x="764072" y="770701"/>
                </a:lnTo>
                <a:lnTo>
                  <a:pt x="140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863E6AAD-0D56-E643-BB3D-68DC7D0C043B}"/>
              </a:ext>
            </a:extLst>
          </p:cNvPr>
          <p:cNvSpPr txBox="1">
            <a:spLocks/>
          </p:cNvSpPr>
          <p:nvPr/>
        </p:nvSpPr>
        <p:spPr>
          <a:xfrm>
            <a:off x="2563830" y="473366"/>
            <a:ext cx="9469513" cy="990600"/>
          </a:xfrm>
          <a:prstGeom prst="rect">
            <a:avLst/>
          </a:prstGeom>
        </p:spPr>
        <p:txBody>
          <a:bodyPr anchor="ct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4000" b="1" dirty="0">
                <a:solidFill>
                  <a:srgbClr val="002F67"/>
                </a:solidFill>
                <a:latin typeface="Arial" panose="020B0604020202020204" pitchFamily="34" charset="0"/>
                <a:cs typeface="Arial" panose="020B0604020202020204" pitchFamily="34" charset="0"/>
              </a:rPr>
              <a:t>What is the CED Program?</a:t>
            </a:r>
          </a:p>
        </p:txBody>
      </p:sp>
      <p:sp>
        <p:nvSpPr>
          <p:cNvPr id="25" name="Content Placeholder 2">
            <a:extLst>
              <a:ext uri="{FF2B5EF4-FFF2-40B4-BE49-F238E27FC236}">
                <a16:creationId xmlns:a16="http://schemas.microsoft.com/office/drawing/2014/main" id="{C7529A58-1563-44FC-BD75-024743C3B118}"/>
              </a:ext>
            </a:extLst>
          </p:cNvPr>
          <p:cNvSpPr txBox="1">
            <a:spLocks/>
          </p:cNvSpPr>
          <p:nvPr/>
        </p:nvSpPr>
        <p:spPr>
          <a:xfrm>
            <a:off x="1860869" y="1757192"/>
            <a:ext cx="8995532" cy="4687146"/>
          </a:xfrm>
          <a:prstGeom prst="rect">
            <a:avLst/>
          </a:prstGeom>
        </p:spPr>
        <p:txBody>
          <a:bodyP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182880" indent="-182880" defTabSz="914400">
              <a:lnSpc>
                <a:spcPct val="100000"/>
              </a:lnSpc>
              <a:spcBef>
                <a:spcPts val="0"/>
              </a:spcBef>
              <a:spcAft>
                <a:spcPts val="1200"/>
              </a:spcAft>
              <a:buClr>
                <a:srgbClr val="94C600"/>
              </a:buClr>
              <a:buSzPct val="85000"/>
            </a:pPr>
            <a:r>
              <a:rPr lang="en-US" sz="2400" dirty="0">
                <a:solidFill>
                  <a:srgbClr val="002060"/>
                </a:solidFill>
                <a:latin typeface="Arial"/>
              </a:rPr>
              <a:t>A federal grant program focused on reducing poverty, and the only federal program with a primary focus on creating jobs for individuals with low income in communities with high rates of unemployment and poverty  </a:t>
            </a:r>
          </a:p>
          <a:p>
            <a:pPr marL="182880" indent="-182880" defTabSz="914400">
              <a:lnSpc>
                <a:spcPct val="100000"/>
              </a:lnSpc>
              <a:spcBef>
                <a:spcPts val="0"/>
              </a:spcBef>
              <a:spcAft>
                <a:spcPts val="1200"/>
              </a:spcAft>
              <a:buClr>
                <a:srgbClr val="94C600"/>
              </a:buClr>
              <a:buSzPct val="85000"/>
            </a:pPr>
            <a:r>
              <a:rPr lang="en-US" sz="2400" dirty="0">
                <a:solidFill>
                  <a:srgbClr val="002060"/>
                </a:solidFill>
                <a:latin typeface="Arial"/>
              </a:rPr>
              <a:t>Grants to private, non-profit CDCs to create or expand businesses, resulting in creation of new jobs</a:t>
            </a:r>
          </a:p>
        </p:txBody>
      </p:sp>
      <p:pic>
        <p:nvPicPr>
          <p:cNvPr id="12" name="Picture 11">
            <a:extLst>
              <a:ext uri="{FF2B5EF4-FFF2-40B4-BE49-F238E27FC236}">
                <a16:creationId xmlns:a16="http://schemas.microsoft.com/office/drawing/2014/main" id="{DAE65569-9A60-45D8-A2F9-DAC4E70C720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8223" y="260664"/>
            <a:ext cx="1198110" cy="1203302"/>
          </a:xfrm>
          <a:prstGeom prst="rect">
            <a:avLst/>
          </a:prstGeom>
        </p:spPr>
      </p:pic>
      <p:pic>
        <p:nvPicPr>
          <p:cNvPr id="26" name="Picture 25">
            <a:extLst>
              <a:ext uri="{FF2B5EF4-FFF2-40B4-BE49-F238E27FC236}">
                <a16:creationId xmlns:a16="http://schemas.microsoft.com/office/drawing/2014/main" id="{5404F03B-A178-43E7-80CB-2EB7BAB5ABC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56" b="100000" l="0" r="100000">
                        <a14:foregroundMark x1="60282" y1="40859" x2="66742" y2="44383"/>
                      </a14:backgroundRemoval>
                    </a14:imgEffect>
                  </a14:imgLayer>
                </a14:imgProps>
              </a:ext>
              <a:ext uri="{28A0092B-C50C-407E-A947-70E740481C1C}">
                <a14:useLocalDpi xmlns:a14="http://schemas.microsoft.com/office/drawing/2010/main" val="0"/>
              </a:ext>
            </a:extLst>
          </a:blip>
          <a:srcRect t="14602" b="9484"/>
          <a:stretch/>
        </p:blipFill>
        <p:spPr>
          <a:xfrm>
            <a:off x="1187670" y="4492800"/>
            <a:ext cx="11002745" cy="2367043"/>
          </a:xfrm>
          <a:prstGeom prst="rect">
            <a:avLst/>
          </a:prstGeom>
          <a:noFill/>
          <a:ln>
            <a:noFill/>
          </a:ln>
        </p:spPr>
      </p:pic>
    </p:spTree>
    <p:extLst>
      <p:ext uri="{BB962C8B-B14F-4D97-AF65-F5344CB8AC3E}">
        <p14:creationId xmlns:p14="http://schemas.microsoft.com/office/powerpoint/2010/main" val="2873143812"/>
      </p:ext>
    </p:extLst>
  </p:cSld>
  <p:clrMapOvr>
    <a:masterClrMapping/>
  </p:clrMapOvr>
  <mc:AlternateContent xmlns:mc="http://schemas.openxmlformats.org/markup-compatibility/2006" xmlns:p14="http://schemas.microsoft.com/office/powerpoint/2010/main">
    <mc:Choice Requires="p14">
      <p:transition spd="slow" p14:dur="2000" advClick="0" advTm="7000">
        <p:fade/>
      </p:transition>
    </mc:Choice>
    <mc:Fallback xmlns="">
      <p:transition spd="slow" advClick="0" advTm="7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C2180A4-47BE-8F47-9AC0-B0F4BB273EB6}"/>
              </a:ext>
            </a:extLst>
          </p:cNvPr>
          <p:cNvSpPr/>
          <p:nvPr/>
        </p:nvSpPr>
        <p:spPr>
          <a:xfrm>
            <a:off x="1588" y="-9832"/>
            <a:ext cx="2109287" cy="6867832"/>
          </a:xfrm>
          <a:prstGeom prst="rect">
            <a:avLst/>
          </a:prstGeom>
          <a:gradFill flip="none" rotWithShape="1">
            <a:gsLst>
              <a:gs pos="0">
                <a:srgbClr val="B2D333">
                  <a:shade val="30000"/>
                  <a:satMod val="115000"/>
                </a:srgbClr>
              </a:gs>
              <a:gs pos="50000">
                <a:srgbClr val="B2D333">
                  <a:shade val="67500"/>
                  <a:satMod val="115000"/>
                </a:srgbClr>
              </a:gs>
              <a:gs pos="100000">
                <a:srgbClr val="B2D333">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1C12D1B7-2203-6144-AC6C-68B10E20FC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42453" y="5933060"/>
            <a:ext cx="509072" cy="511278"/>
          </a:xfrm>
          <a:prstGeom prst="rect">
            <a:avLst/>
          </a:prstGeom>
        </p:spPr>
      </p:pic>
      <p:sp>
        <p:nvSpPr>
          <p:cNvPr id="16" name="Rectangle 15">
            <a:extLst>
              <a:ext uri="{FF2B5EF4-FFF2-40B4-BE49-F238E27FC236}">
                <a16:creationId xmlns:a16="http://schemas.microsoft.com/office/drawing/2014/main" id="{D439559C-6CF1-3243-A943-9266D06D207A}"/>
              </a:ext>
            </a:extLst>
          </p:cNvPr>
          <p:cNvSpPr/>
          <p:nvPr/>
        </p:nvSpPr>
        <p:spPr>
          <a:xfrm>
            <a:off x="11138361" y="5930839"/>
            <a:ext cx="1052052" cy="511278"/>
          </a:xfrm>
          <a:prstGeom prst="rect">
            <a:avLst/>
          </a:prstGeom>
          <a:solidFill>
            <a:srgbClr val="B2D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CFC2B71-8325-FA4E-992D-0C5EA8886014}"/>
              </a:ext>
            </a:extLst>
          </p:cNvPr>
          <p:cNvSpPr txBox="1"/>
          <p:nvPr/>
        </p:nvSpPr>
        <p:spPr>
          <a:xfrm>
            <a:off x="11347625" y="6011719"/>
            <a:ext cx="442841" cy="338554"/>
          </a:xfrm>
          <a:prstGeom prst="rect">
            <a:avLst/>
          </a:prstGeom>
          <a:noFill/>
        </p:spPr>
        <p:txBody>
          <a:bodyPr wrap="square" rtlCol="0">
            <a:spAutoFit/>
          </a:bodyPr>
          <a:lstStyle/>
          <a:p>
            <a:r>
              <a:rPr lang="en-US" sz="1600" b="1">
                <a:solidFill>
                  <a:schemeClr val="bg1"/>
                </a:solidFill>
                <a:latin typeface="Arial" panose="020B0604020202020204" pitchFamily="34" charset="0"/>
                <a:cs typeface="Arial" panose="020B0604020202020204" pitchFamily="34" charset="0"/>
              </a:rPr>
              <a:t>3</a:t>
            </a:r>
          </a:p>
        </p:txBody>
      </p:sp>
      <p:sp>
        <p:nvSpPr>
          <p:cNvPr id="11" name="Rectangle 13">
            <a:extLst>
              <a:ext uri="{FF2B5EF4-FFF2-40B4-BE49-F238E27FC236}">
                <a16:creationId xmlns:a16="http://schemas.microsoft.com/office/drawing/2014/main" id="{63BCFC74-9743-E848-9E41-6539663B65AA}"/>
              </a:ext>
            </a:extLst>
          </p:cNvPr>
          <p:cNvSpPr/>
          <p:nvPr/>
        </p:nvSpPr>
        <p:spPr>
          <a:xfrm>
            <a:off x="1187669" y="-1467"/>
            <a:ext cx="1457210" cy="6874125"/>
          </a:xfrm>
          <a:custGeom>
            <a:avLst/>
            <a:gdLst>
              <a:gd name="connsiteX0" fmla="*/ 0 w 1436377"/>
              <a:gd name="connsiteY0" fmla="*/ 0 h 4147457"/>
              <a:gd name="connsiteX1" fmla="*/ 1436377 w 1436377"/>
              <a:gd name="connsiteY1" fmla="*/ 0 h 4147457"/>
              <a:gd name="connsiteX2" fmla="*/ 1436377 w 1436377"/>
              <a:gd name="connsiteY2" fmla="*/ 4147457 h 4147457"/>
              <a:gd name="connsiteX3" fmla="*/ 0 w 1436377"/>
              <a:gd name="connsiteY3" fmla="*/ 4147457 h 4147457"/>
              <a:gd name="connsiteX4" fmla="*/ 0 w 1436377"/>
              <a:gd name="connsiteY4" fmla="*/ 0 h 4147457"/>
              <a:gd name="connsiteX0" fmla="*/ 0 w 2677348"/>
              <a:gd name="connsiteY0" fmla="*/ 0 h 4555672"/>
              <a:gd name="connsiteX1" fmla="*/ 2677348 w 2677348"/>
              <a:gd name="connsiteY1" fmla="*/ 408215 h 4555672"/>
              <a:gd name="connsiteX2" fmla="*/ 2677348 w 2677348"/>
              <a:gd name="connsiteY2" fmla="*/ 4555672 h 4555672"/>
              <a:gd name="connsiteX3" fmla="*/ 1240971 w 2677348"/>
              <a:gd name="connsiteY3" fmla="*/ 4555672 h 4555672"/>
              <a:gd name="connsiteX4" fmla="*/ 0 w 2677348"/>
              <a:gd name="connsiteY4" fmla="*/ 0 h 4555672"/>
              <a:gd name="connsiteX0" fmla="*/ 0 w 2677348"/>
              <a:gd name="connsiteY0" fmla="*/ 0 h 4555672"/>
              <a:gd name="connsiteX1" fmla="*/ 2677348 w 2677348"/>
              <a:gd name="connsiteY1" fmla="*/ 408215 h 4555672"/>
              <a:gd name="connsiteX2" fmla="*/ 2677348 w 2677348"/>
              <a:gd name="connsiteY2" fmla="*/ 4555672 h 4555672"/>
              <a:gd name="connsiteX3" fmla="*/ 718457 w 2677348"/>
              <a:gd name="connsiteY3" fmla="*/ 996044 h 4555672"/>
              <a:gd name="connsiteX4" fmla="*/ 0 w 2677348"/>
              <a:gd name="connsiteY4" fmla="*/ 0 h 4555672"/>
              <a:gd name="connsiteX0" fmla="*/ 0 w 2677348"/>
              <a:gd name="connsiteY0" fmla="*/ 0 h 4555672"/>
              <a:gd name="connsiteX1" fmla="*/ 2677348 w 2677348"/>
              <a:gd name="connsiteY1" fmla="*/ 408215 h 4555672"/>
              <a:gd name="connsiteX2" fmla="*/ 2677348 w 2677348"/>
              <a:gd name="connsiteY2" fmla="*/ 4555672 h 4555672"/>
              <a:gd name="connsiteX3" fmla="*/ 865414 w 2677348"/>
              <a:gd name="connsiteY3" fmla="*/ 947059 h 4555672"/>
              <a:gd name="connsiteX4" fmla="*/ 0 w 2677348"/>
              <a:gd name="connsiteY4" fmla="*/ 0 h 4555672"/>
              <a:gd name="connsiteX0" fmla="*/ 0 w 2677348"/>
              <a:gd name="connsiteY0" fmla="*/ 0 h 1681844"/>
              <a:gd name="connsiteX1" fmla="*/ 2677348 w 2677348"/>
              <a:gd name="connsiteY1" fmla="*/ 408215 h 1681844"/>
              <a:gd name="connsiteX2" fmla="*/ 97433 w 2677348"/>
              <a:gd name="connsiteY2" fmla="*/ 1681844 h 1681844"/>
              <a:gd name="connsiteX3" fmla="*/ 865414 w 2677348"/>
              <a:gd name="connsiteY3" fmla="*/ 947059 h 1681844"/>
              <a:gd name="connsiteX4" fmla="*/ 0 w 2677348"/>
              <a:gd name="connsiteY4" fmla="*/ 0 h 1681844"/>
              <a:gd name="connsiteX0" fmla="*/ 0 w 2677348"/>
              <a:gd name="connsiteY0" fmla="*/ 0 h 1681844"/>
              <a:gd name="connsiteX1" fmla="*/ 2677348 w 2677348"/>
              <a:gd name="connsiteY1" fmla="*/ 408215 h 1681844"/>
              <a:gd name="connsiteX2" fmla="*/ 1893577 w 2677348"/>
              <a:gd name="connsiteY2" fmla="*/ 816429 h 1681844"/>
              <a:gd name="connsiteX3" fmla="*/ 97433 w 2677348"/>
              <a:gd name="connsiteY3" fmla="*/ 1681844 h 1681844"/>
              <a:gd name="connsiteX4" fmla="*/ 865414 w 2677348"/>
              <a:gd name="connsiteY4" fmla="*/ 947059 h 1681844"/>
              <a:gd name="connsiteX5" fmla="*/ 0 w 2677348"/>
              <a:gd name="connsiteY5" fmla="*/ 0 h 1681844"/>
              <a:gd name="connsiteX0" fmla="*/ 0 w 2677348"/>
              <a:gd name="connsiteY0" fmla="*/ 0 h 6890658"/>
              <a:gd name="connsiteX1" fmla="*/ 2677348 w 2677348"/>
              <a:gd name="connsiteY1" fmla="*/ 408215 h 6890658"/>
              <a:gd name="connsiteX2" fmla="*/ 146420 w 2677348"/>
              <a:gd name="connsiteY2" fmla="*/ 6890658 h 6890658"/>
              <a:gd name="connsiteX3" fmla="*/ 97433 w 2677348"/>
              <a:gd name="connsiteY3" fmla="*/ 1681844 h 6890658"/>
              <a:gd name="connsiteX4" fmla="*/ 865414 w 2677348"/>
              <a:gd name="connsiteY4" fmla="*/ 947059 h 6890658"/>
              <a:gd name="connsiteX5" fmla="*/ 0 w 2677348"/>
              <a:gd name="connsiteY5" fmla="*/ 0 h 6890658"/>
              <a:gd name="connsiteX0" fmla="*/ 0 w 1550677"/>
              <a:gd name="connsiteY0" fmla="*/ 0 h 6890658"/>
              <a:gd name="connsiteX1" fmla="*/ 1550677 w 1550677"/>
              <a:gd name="connsiteY1" fmla="*/ 32658 h 6890658"/>
              <a:gd name="connsiteX2" fmla="*/ 146420 w 1550677"/>
              <a:gd name="connsiteY2" fmla="*/ 6890658 h 6890658"/>
              <a:gd name="connsiteX3" fmla="*/ 97433 w 1550677"/>
              <a:gd name="connsiteY3" fmla="*/ 1681844 h 6890658"/>
              <a:gd name="connsiteX4" fmla="*/ 865414 w 1550677"/>
              <a:gd name="connsiteY4" fmla="*/ 947059 h 6890658"/>
              <a:gd name="connsiteX5" fmla="*/ 0 w 1550677"/>
              <a:gd name="connsiteY5" fmla="*/ 0 h 6890658"/>
              <a:gd name="connsiteX0" fmla="*/ 0 w 1550677"/>
              <a:gd name="connsiteY0" fmla="*/ 0 h 6890658"/>
              <a:gd name="connsiteX1" fmla="*/ 1550677 w 1550677"/>
              <a:gd name="connsiteY1" fmla="*/ 32658 h 6890658"/>
              <a:gd name="connsiteX2" fmla="*/ 799564 w 1550677"/>
              <a:gd name="connsiteY2" fmla="*/ 3624943 h 6890658"/>
              <a:gd name="connsiteX3" fmla="*/ 146420 w 1550677"/>
              <a:gd name="connsiteY3" fmla="*/ 6890658 h 6890658"/>
              <a:gd name="connsiteX4" fmla="*/ 97433 w 1550677"/>
              <a:gd name="connsiteY4" fmla="*/ 1681844 h 6890658"/>
              <a:gd name="connsiteX5" fmla="*/ 865414 w 1550677"/>
              <a:gd name="connsiteY5" fmla="*/ 947059 h 6890658"/>
              <a:gd name="connsiteX6" fmla="*/ 0 w 1550677"/>
              <a:gd name="connsiteY6" fmla="*/ 0 h 6890658"/>
              <a:gd name="connsiteX0" fmla="*/ 0 w 1550677"/>
              <a:gd name="connsiteY0" fmla="*/ 0 h 6890658"/>
              <a:gd name="connsiteX1" fmla="*/ 1550677 w 1550677"/>
              <a:gd name="connsiteY1" fmla="*/ 32658 h 6890658"/>
              <a:gd name="connsiteX2" fmla="*/ 1436378 w 1550677"/>
              <a:gd name="connsiteY2" fmla="*/ 6874329 h 6890658"/>
              <a:gd name="connsiteX3" fmla="*/ 146420 w 1550677"/>
              <a:gd name="connsiteY3" fmla="*/ 6890658 h 6890658"/>
              <a:gd name="connsiteX4" fmla="*/ 97433 w 1550677"/>
              <a:gd name="connsiteY4" fmla="*/ 1681844 h 6890658"/>
              <a:gd name="connsiteX5" fmla="*/ 865414 w 1550677"/>
              <a:gd name="connsiteY5" fmla="*/ 947059 h 6890658"/>
              <a:gd name="connsiteX6" fmla="*/ 0 w 1550677"/>
              <a:gd name="connsiteY6" fmla="*/ 0 h 6890658"/>
              <a:gd name="connsiteX0" fmla="*/ 0 w 1570341"/>
              <a:gd name="connsiteY0" fmla="*/ 0 h 6890658"/>
              <a:gd name="connsiteX1" fmla="*/ 1570341 w 1570341"/>
              <a:gd name="connsiteY1" fmla="*/ 12993 h 6890658"/>
              <a:gd name="connsiteX2" fmla="*/ 1436378 w 1570341"/>
              <a:gd name="connsiteY2" fmla="*/ 6874329 h 6890658"/>
              <a:gd name="connsiteX3" fmla="*/ 146420 w 1570341"/>
              <a:gd name="connsiteY3" fmla="*/ 6890658 h 6890658"/>
              <a:gd name="connsiteX4" fmla="*/ 97433 w 1570341"/>
              <a:gd name="connsiteY4" fmla="*/ 1681844 h 6890658"/>
              <a:gd name="connsiteX5" fmla="*/ 865414 w 1570341"/>
              <a:gd name="connsiteY5" fmla="*/ 947059 h 6890658"/>
              <a:gd name="connsiteX6" fmla="*/ 0 w 1570341"/>
              <a:gd name="connsiteY6" fmla="*/ 0 h 6890658"/>
              <a:gd name="connsiteX0" fmla="*/ 0 w 1570341"/>
              <a:gd name="connsiteY0" fmla="*/ 6671 h 6877665"/>
              <a:gd name="connsiteX1" fmla="*/ 1570341 w 1570341"/>
              <a:gd name="connsiteY1" fmla="*/ 0 h 6877665"/>
              <a:gd name="connsiteX2" fmla="*/ 1436378 w 1570341"/>
              <a:gd name="connsiteY2" fmla="*/ 6861336 h 6877665"/>
              <a:gd name="connsiteX3" fmla="*/ 146420 w 1570341"/>
              <a:gd name="connsiteY3" fmla="*/ 6877665 h 6877665"/>
              <a:gd name="connsiteX4" fmla="*/ 97433 w 1570341"/>
              <a:gd name="connsiteY4" fmla="*/ 1668851 h 6877665"/>
              <a:gd name="connsiteX5" fmla="*/ 865414 w 1570341"/>
              <a:gd name="connsiteY5" fmla="*/ 934066 h 6877665"/>
              <a:gd name="connsiteX6" fmla="*/ 0 w 1570341"/>
              <a:gd name="connsiteY6" fmla="*/ 6671 h 6877665"/>
              <a:gd name="connsiteX0" fmla="*/ 0 w 1570341"/>
              <a:gd name="connsiteY0" fmla="*/ 6671 h 6877665"/>
              <a:gd name="connsiteX1" fmla="*/ 1570341 w 1570341"/>
              <a:gd name="connsiteY1" fmla="*/ 0 h 6877665"/>
              <a:gd name="connsiteX2" fmla="*/ 1436378 w 1570341"/>
              <a:gd name="connsiteY2" fmla="*/ 6861336 h 6877665"/>
              <a:gd name="connsiteX3" fmla="*/ 8769 w 1570341"/>
              <a:gd name="connsiteY3" fmla="*/ 6877665 h 6877665"/>
              <a:gd name="connsiteX4" fmla="*/ 97433 w 1570341"/>
              <a:gd name="connsiteY4" fmla="*/ 1668851 h 6877665"/>
              <a:gd name="connsiteX5" fmla="*/ 865414 w 1570341"/>
              <a:gd name="connsiteY5" fmla="*/ 934066 h 6877665"/>
              <a:gd name="connsiteX6" fmla="*/ 0 w 1570341"/>
              <a:gd name="connsiteY6" fmla="*/ 6671 h 6877665"/>
              <a:gd name="connsiteX0" fmla="*/ 0 w 1570341"/>
              <a:gd name="connsiteY0" fmla="*/ 6671 h 6877665"/>
              <a:gd name="connsiteX1" fmla="*/ 1570341 w 1570341"/>
              <a:gd name="connsiteY1" fmla="*/ 0 h 6877665"/>
              <a:gd name="connsiteX2" fmla="*/ 1465875 w 1570341"/>
              <a:gd name="connsiteY2" fmla="*/ 6871168 h 6877665"/>
              <a:gd name="connsiteX3" fmla="*/ 8769 w 1570341"/>
              <a:gd name="connsiteY3" fmla="*/ 6877665 h 6877665"/>
              <a:gd name="connsiteX4" fmla="*/ 97433 w 1570341"/>
              <a:gd name="connsiteY4" fmla="*/ 1668851 h 6877665"/>
              <a:gd name="connsiteX5" fmla="*/ 865414 w 1570341"/>
              <a:gd name="connsiteY5" fmla="*/ 934066 h 6877665"/>
              <a:gd name="connsiteX6" fmla="*/ 0 w 1570341"/>
              <a:gd name="connsiteY6" fmla="*/ 6671 h 6877665"/>
              <a:gd name="connsiteX0" fmla="*/ 0 w 1717825"/>
              <a:gd name="connsiteY0" fmla="*/ 16504 h 6887498"/>
              <a:gd name="connsiteX1" fmla="*/ 1717825 w 1717825"/>
              <a:gd name="connsiteY1" fmla="*/ 0 h 6887498"/>
              <a:gd name="connsiteX2" fmla="*/ 1465875 w 1717825"/>
              <a:gd name="connsiteY2" fmla="*/ 6881001 h 6887498"/>
              <a:gd name="connsiteX3" fmla="*/ 8769 w 1717825"/>
              <a:gd name="connsiteY3" fmla="*/ 6887498 h 6887498"/>
              <a:gd name="connsiteX4" fmla="*/ 97433 w 1717825"/>
              <a:gd name="connsiteY4" fmla="*/ 1678684 h 6887498"/>
              <a:gd name="connsiteX5" fmla="*/ 865414 w 1717825"/>
              <a:gd name="connsiteY5" fmla="*/ 943899 h 6887498"/>
              <a:gd name="connsiteX6" fmla="*/ 0 w 1717825"/>
              <a:gd name="connsiteY6" fmla="*/ 16504 h 6887498"/>
              <a:gd name="connsiteX0" fmla="*/ 0 w 1717825"/>
              <a:gd name="connsiteY0" fmla="*/ 0 h 6870994"/>
              <a:gd name="connsiteX1" fmla="*/ 1717825 w 1717825"/>
              <a:gd name="connsiteY1" fmla="*/ 3161 h 6870994"/>
              <a:gd name="connsiteX2" fmla="*/ 1465875 w 1717825"/>
              <a:gd name="connsiteY2" fmla="*/ 6864497 h 6870994"/>
              <a:gd name="connsiteX3" fmla="*/ 8769 w 1717825"/>
              <a:gd name="connsiteY3" fmla="*/ 6870994 h 6870994"/>
              <a:gd name="connsiteX4" fmla="*/ 97433 w 1717825"/>
              <a:gd name="connsiteY4" fmla="*/ 1662180 h 6870994"/>
              <a:gd name="connsiteX5" fmla="*/ 865414 w 1717825"/>
              <a:gd name="connsiteY5" fmla="*/ 927395 h 6870994"/>
              <a:gd name="connsiteX6" fmla="*/ 0 w 1717825"/>
              <a:gd name="connsiteY6" fmla="*/ 0 h 6870994"/>
              <a:gd name="connsiteX0" fmla="*/ 0 w 1717825"/>
              <a:gd name="connsiteY0" fmla="*/ 0 h 6870994"/>
              <a:gd name="connsiteX1" fmla="*/ 1717825 w 1717825"/>
              <a:gd name="connsiteY1" fmla="*/ 3161 h 6870994"/>
              <a:gd name="connsiteX2" fmla="*/ 1711681 w 1717825"/>
              <a:gd name="connsiteY2" fmla="*/ 6864497 h 6870994"/>
              <a:gd name="connsiteX3" fmla="*/ 8769 w 1717825"/>
              <a:gd name="connsiteY3" fmla="*/ 6870994 h 6870994"/>
              <a:gd name="connsiteX4" fmla="*/ 97433 w 1717825"/>
              <a:gd name="connsiteY4" fmla="*/ 1662180 h 6870994"/>
              <a:gd name="connsiteX5" fmla="*/ 865414 w 1717825"/>
              <a:gd name="connsiteY5" fmla="*/ 927395 h 6870994"/>
              <a:gd name="connsiteX6" fmla="*/ 0 w 1717825"/>
              <a:gd name="connsiteY6" fmla="*/ 0 h 6870994"/>
              <a:gd name="connsiteX0" fmla="*/ 148548 w 1866373"/>
              <a:gd name="connsiteY0" fmla="*/ 0 h 6870994"/>
              <a:gd name="connsiteX1" fmla="*/ 1866373 w 1866373"/>
              <a:gd name="connsiteY1" fmla="*/ 3161 h 6870994"/>
              <a:gd name="connsiteX2" fmla="*/ 1860229 w 1866373"/>
              <a:gd name="connsiteY2" fmla="*/ 6864497 h 6870994"/>
              <a:gd name="connsiteX3" fmla="*/ 0 w 1866373"/>
              <a:gd name="connsiteY3" fmla="*/ 6870994 h 6870994"/>
              <a:gd name="connsiteX4" fmla="*/ 245981 w 1866373"/>
              <a:gd name="connsiteY4" fmla="*/ 1662180 h 6870994"/>
              <a:gd name="connsiteX5" fmla="*/ 1013962 w 1866373"/>
              <a:gd name="connsiteY5" fmla="*/ 927395 h 6870994"/>
              <a:gd name="connsiteX6" fmla="*/ 148548 w 1866373"/>
              <a:gd name="connsiteY6" fmla="*/ 0 h 6870994"/>
              <a:gd name="connsiteX0" fmla="*/ 148548 w 1866373"/>
              <a:gd name="connsiteY0" fmla="*/ 0 h 6870994"/>
              <a:gd name="connsiteX1" fmla="*/ 1866373 w 1866373"/>
              <a:gd name="connsiteY1" fmla="*/ 3161 h 6870994"/>
              <a:gd name="connsiteX2" fmla="*/ 1860229 w 1866373"/>
              <a:gd name="connsiteY2" fmla="*/ 6864497 h 6870994"/>
              <a:gd name="connsiteX3" fmla="*/ 0 w 1866373"/>
              <a:gd name="connsiteY3" fmla="*/ 6870994 h 6870994"/>
              <a:gd name="connsiteX4" fmla="*/ 19839 w 1866373"/>
              <a:gd name="connsiteY4" fmla="*/ 1701509 h 6870994"/>
              <a:gd name="connsiteX5" fmla="*/ 1013962 w 1866373"/>
              <a:gd name="connsiteY5" fmla="*/ 927395 h 6870994"/>
              <a:gd name="connsiteX6" fmla="*/ 148548 w 1866373"/>
              <a:gd name="connsiteY6" fmla="*/ 0 h 6870994"/>
              <a:gd name="connsiteX0" fmla="*/ 1064 w 1866373"/>
              <a:gd name="connsiteY0" fmla="*/ 6671 h 6867833"/>
              <a:gd name="connsiteX1" fmla="*/ 1866373 w 1866373"/>
              <a:gd name="connsiteY1" fmla="*/ 0 h 6867833"/>
              <a:gd name="connsiteX2" fmla="*/ 1860229 w 1866373"/>
              <a:gd name="connsiteY2" fmla="*/ 6861336 h 6867833"/>
              <a:gd name="connsiteX3" fmla="*/ 0 w 1866373"/>
              <a:gd name="connsiteY3" fmla="*/ 6867833 h 6867833"/>
              <a:gd name="connsiteX4" fmla="*/ 19839 w 1866373"/>
              <a:gd name="connsiteY4" fmla="*/ 1698348 h 6867833"/>
              <a:gd name="connsiteX5" fmla="*/ 1013962 w 1866373"/>
              <a:gd name="connsiteY5" fmla="*/ 924234 h 6867833"/>
              <a:gd name="connsiteX6" fmla="*/ 1064 w 1866373"/>
              <a:gd name="connsiteY6" fmla="*/ 6671 h 6867833"/>
              <a:gd name="connsiteX0" fmla="*/ 1064 w 1866373"/>
              <a:gd name="connsiteY0" fmla="*/ 6671 h 6867833"/>
              <a:gd name="connsiteX1" fmla="*/ 1866373 w 1866373"/>
              <a:gd name="connsiteY1" fmla="*/ 0 h 6867833"/>
              <a:gd name="connsiteX2" fmla="*/ 1860229 w 1866373"/>
              <a:gd name="connsiteY2" fmla="*/ 6861336 h 6867833"/>
              <a:gd name="connsiteX3" fmla="*/ 0 w 1866373"/>
              <a:gd name="connsiteY3" fmla="*/ 6867833 h 6867833"/>
              <a:gd name="connsiteX4" fmla="*/ 19839 w 1866373"/>
              <a:gd name="connsiteY4" fmla="*/ 1698348 h 6867833"/>
              <a:gd name="connsiteX5" fmla="*/ 915640 w 1866373"/>
              <a:gd name="connsiteY5" fmla="*/ 914402 h 6867833"/>
              <a:gd name="connsiteX6" fmla="*/ 1064 w 1866373"/>
              <a:gd name="connsiteY6" fmla="*/ 6671 h 6867833"/>
              <a:gd name="connsiteX0" fmla="*/ 8657 w 1873966"/>
              <a:gd name="connsiteY0" fmla="*/ 6671 h 6867833"/>
              <a:gd name="connsiteX1" fmla="*/ 1873966 w 1873966"/>
              <a:gd name="connsiteY1" fmla="*/ 0 h 6867833"/>
              <a:gd name="connsiteX2" fmla="*/ 1867822 w 1873966"/>
              <a:gd name="connsiteY2" fmla="*/ 6861336 h 6867833"/>
              <a:gd name="connsiteX3" fmla="*/ 7593 w 1873966"/>
              <a:gd name="connsiteY3" fmla="*/ 6867833 h 6867833"/>
              <a:gd name="connsiteX4" fmla="*/ 0 w 1873966"/>
              <a:gd name="connsiteY4" fmla="*/ 1524776 h 6867833"/>
              <a:gd name="connsiteX5" fmla="*/ 923233 w 1873966"/>
              <a:gd name="connsiteY5" fmla="*/ 914402 h 6867833"/>
              <a:gd name="connsiteX6" fmla="*/ 8657 w 1873966"/>
              <a:gd name="connsiteY6" fmla="*/ 6671 h 6867833"/>
              <a:gd name="connsiteX0" fmla="*/ 8657 w 1873966"/>
              <a:gd name="connsiteY0" fmla="*/ 6671 h 6867833"/>
              <a:gd name="connsiteX1" fmla="*/ 1873966 w 1873966"/>
              <a:gd name="connsiteY1" fmla="*/ 0 h 6867833"/>
              <a:gd name="connsiteX2" fmla="*/ 1867822 w 1873966"/>
              <a:gd name="connsiteY2" fmla="*/ 6861336 h 6867833"/>
              <a:gd name="connsiteX3" fmla="*/ 7593 w 1873966"/>
              <a:gd name="connsiteY3" fmla="*/ 6867833 h 6867833"/>
              <a:gd name="connsiteX4" fmla="*/ 0 w 1873966"/>
              <a:gd name="connsiteY4" fmla="*/ 1524776 h 6867833"/>
              <a:gd name="connsiteX5" fmla="*/ 758641 w 1873966"/>
              <a:gd name="connsiteY5" fmla="*/ 777372 h 6867833"/>
              <a:gd name="connsiteX6" fmla="*/ 8657 w 1873966"/>
              <a:gd name="connsiteY6" fmla="*/ 6671 h 6867833"/>
              <a:gd name="connsiteX0" fmla="*/ 14088 w 1879397"/>
              <a:gd name="connsiteY0" fmla="*/ 6671 h 6861336"/>
              <a:gd name="connsiteX1" fmla="*/ 1879397 w 1879397"/>
              <a:gd name="connsiteY1" fmla="*/ 0 h 6861336"/>
              <a:gd name="connsiteX2" fmla="*/ 1873253 w 1879397"/>
              <a:gd name="connsiteY2" fmla="*/ 6861336 h 6861336"/>
              <a:gd name="connsiteX3" fmla="*/ 0 w 1879397"/>
              <a:gd name="connsiteY3" fmla="*/ 5488695 h 6861336"/>
              <a:gd name="connsiteX4" fmla="*/ 5431 w 1879397"/>
              <a:gd name="connsiteY4" fmla="*/ 1524776 h 6861336"/>
              <a:gd name="connsiteX5" fmla="*/ 764072 w 1879397"/>
              <a:gd name="connsiteY5" fmla="*/ 777372 h 6861336"/>
              <a:gd name="connsiteX6" fmla="*/ 14088 w 1879397"/>
              <a:gd name="connsiteY6" fmla="*/ 6671 h 6861336"/>
              <a:gd name="connsiteX0" fmla="*/ 14088 w 1879397"/>
              <a:gd name="connsiteY0" fmla="*/ 6671 h 5495209"/>
              <a:gd name="connsiteX1" fmla="*/ 1879397 w 1879397"/>
              <a:gd name="connsiteY1" fmla="*/ 0 h 5495209"/>
              <a:gd name="connsiteX2" fmla="*/ 1873253 w 1879397"/>
              <a:gd name="connsiteY2" fmla="*/ 5495209 h 5495209"/>
              <a:gd name="connsiteX3" fmla="*/ 0 w 1879397"/>
              <a:gd name="connsiteY3" fmla="*/ 5488695 h 5495209"/>
              <a:gd name="connsiteX4" fmla="*/ 5431 w 1879397"/>
              <a:gd name="connsiteY4" fmla="*/ 1524776 h 5495209"/>
              <a:gd name="connsiteX5" fmla="*/ 764072 w 1879397"/>
              <a:gd name="connsiteY5" fmla="*/ 777372 h 5495209"/>
              <a:gd name="connsiteX6" fmla="*/ 14088 w 1879397"/>
              <a:gd name="connsiteY6" fmla="*/ 6671 h 5495209"/>
              <a:gd name="connsiteX0" fmla="*/ 14088 w 1873253"/>
              <a:gd name="connsiteY0" fmla="*/ 0 h 5488538"/>
              <a:gd name="connsiteX1" fmla="*/ 1128008 w 1873253"/>
              <a:gd name="connsiteY1" fmla="*/ 15427 h 5488538"/>
              <a:gd name="connsiteX2" fmla="*/ 1873253 w 1873253"/>
              <a:gd name="connsiteY2" fmla="*/ 5488538 h 5488538"/>
              <a:gd name="connsiteX3" fmla="*/ 0 w 1873253"/>
              <a:gd name="connsiteY3" fmla="*/ 5482024 h 5488538"/>
              <a:gd name="connsiteX4" fmla="*/ 5431 w 1873253"/>
              <a:gd name="connsiteY4" fmla="*/ 1518105 h 5488538"/>
              <a:gd name="connsiteX5" fmla="*/ 764072 w 1873253"/>
              <a:gd name="connsiteY5" fmla="*/ 770701 h 5488538"/>
              <a:gd name="connsiteX6" fmla="*/ 14088 w 1873253"/>
              <a:gd name="connsiteY6" fmla="*/ 0 h 5488538"/>
              <a:gd name="connsiteX0" fmla="*/ 14088 w 1188163"/>
              <a:gd name="connsiteY0" fmla="*/ 0 h 5482024"/>
              <a:gd name="connsiteX1" fmla="*/ 1128008 w 1188163"/>
              <a:gd name="connsiteY1" fmla="*/ 15427 h 5482024"/>
              <a:gd name="connsiteX2" fmla="*/ 1188163 w 1188163"/>
              <a:gd name="connsiteY2" fmla="*/ 5477490 h 5482024"/>
              <a:gd name="connsiteX3" fmla="*/ 0 w 1188163"/>
              <a:gd name="connsiteY3" fmla="*/ 5482024 h 5482024"/>
              <a:gd name="connsiteX4" fmla="*/ 5431 w 1188163"/>
              <a:gd name="connsiteY4" fmla="*/ 1518105 h 5482024"/>
              <a:gd name="connsiteX5" fmla="*/ 764072 w 1188163"/>
              <a:gd name="connsiteY5" fmla="*/ 770701 h 5482024"/>
              <a:gd name="connsiteX6" fmla="*/ 14088 w 1188163"/>
              <a:gd name="connsiteY6" fmla="*/ 0 h 5482024"/>
              <a:gd name="connsiteX0" fmla="*/ 14088 w 1188163"/>
              <a:gd name="connsiteY0" fmla="*/ 0 h 5482024"/>
              <a:gd name="connsiteX1" fmla="*/ 1172207 w 1188163"/>
              <a:gd name="connsiteY1" fmla="*/ 15427 h 5482024"/>
              <a:gd name="connsiteX2" fmla="*/ 1188163 w 1188163"/>
              <a:gd name="connsiteY2" fmla="*/ 5477490 h 5482024"/>
              <a:gd name="connsiteX3" fmla="*/ 0 w 1188163"/>
              <a:gd name="connsiteY3" fmla="*/ 5482024 h 5482024"/>
              <a:gd name="connsiteX4" fmla="*/ 5431 w 1188163"/>
              <a:gd name="connsiteY4" fmla="*/ 1518105 h 5482024"/>
              <a:gd name="connsiteX5" fmla="*/ 764072 w 1188163"/>
              <a:gd name="connsiteY5" fmla="*/ 770701 h 5482024"/>
              <a:gd name="connsiteX6" fmla="*/ 14088 w 1188163"/>
              <a:gd name="connsiteY6" fmla="*/ 0 h 5482024"/>
              <a:gd name="connsiteX0" fmla="*/ 14088 w 1188163"/>
              <a:gd name="connsiteY0" fmla="*/ 0 h 5482024"/>
              <a:gd name="connsiteX1" fmla="*/ 1161158 w 1188163"/>
              <a:gd name="connsiteY1" fmla="*/ 4378 h 5482024"/>
              <a:gd name="connsiteX2" fmla="*/ 1188163 w 1188163"/>
              <a:gd name="connsiteY2" fmla="*/ 5477490 h 5482024"/>
              <a:gd name="connsiteX3" fmla="*/ 0 w 1188163"/>
              <a:gd name="connsiteY3" fmla="*/ 5482024 h 5482024"/>
              <a:gd name="connsiteX4" fmla="*/ 5431 w 1188163"/>
              <a:gd name="connsiteY4" fmla="*/ 1518105 h 5482024"/>
              <a:gd name="connsiteX5" fmla="*/ 764072 w 1188163"/>
              <a:gd name="connsiteY5" fmla="*/ 770701 h 5482024"/>
              <a:gd name="connsiteX6" fmla="*/ 14088 w 1188163"/>
              <a:gd name="connsiteY6" fmla="*/ 0 h 5482024"/>
              <a:gd name="connsiteX0" fmla="*/ 14088 w 1177114"/>
              <a:gd name="connsiteY0" fmla="*/ 0 h 5488539"/>
              <a:gd name="connsiteX1" fmla="*/ 1161158 w 1177114"/>
              <a:gd name="connsiteY1" fmla="*/ 4378 h 5488539"/>
              <a:gd name="connsiteX2" fmla="*/ 1177114 w 1177114"/>
              <a:gd name="connsiteY2" fmla="*/ 5488539 h 5488539"/>
              <a:gd name="connsiteX3" fmla="*/ 0 w 1177114"/>
              <a:gd name="connsiteY3" fmla="*/ 5482024 h 5488539"/>
              <a:gd name="connsiteX4" fmla="*/ 5431 w 1177114"/>
              <a:gd name="connsiteY4" fmla="*/ 1518105 h 5488539"/>
              <a:gd name="connsiteX5" fmla="*/ 764072 w 1177114"/>
              <a:gd name="connsiteY5" fmla="*/ 770701 h 5488539"/>
              <a:gd name="connsiteX6" fmla="*/ 14088 w 1177114"/>
              <a:gd name="connsiteY6" fmla="*/ 0 h 5488539"/>
              <a:gd name="connsiteX0" fmla="*/ 14088 w 1162213"/>
              <a:gd name="connsiteY0" fmla="*/ 0 h 5482024"/>
              <a:gd name="connsiteX1" fmla="*/ 1161158 w 1162213"/>
              <a:gd name="connsiteY1" fmla="*/ 4378 h 5482024"/>
              <a:gd name="connsiteX2" fmla="*/ 1155014 w 1162213"/>
              <a:gd name="connsiteY2" fmla="*/ 5477490 h 5482024"/>
              <a:gd name="connsiteX3" fmla="*/ 0 w 1162213"/>
              <a:gd name="connsiteY3" fmla="*/ 5482024 h 5482024"/>
              <a:gd name="connsiteX4" fmla="*/ 5431 w 1162213"/>
              <a:gd name="connsiteY4" fmla="*/ 1518105 h 5482024"/>
              <a:gd name="connsiteX5" fmla="*/ 764072 w 1162213"/>
              <a:gd name="connsiteY5" fmla="*/ 770701 h 5482024"/>
              <a:gd name="connsiteX6" fmla="*/ 14088 w 1162213"/>
              <a:gd name="connsiteY6" fmla="*/ 0 h 548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2213" h="5482024">
                <a:moveTo>
                  <a:pt x="14088" y="0"/>
                </a:moveTo>
                <a:lnTo>
                  <a:pt x="1161158" y="4378"/>
                </a:lnTo>
                <a:cubicBezTo>
                  <a:pt x="1166477" y="1825066"/>
                  <a:pt x="1149695" y="3656802"/>
                  <a:pt x="1155014" y="5477490"/>
                </a:cubicBezTo>
                <a:lnTo>
                  <a:pt x="0" y="5482024"/>
                </a:lnTo>
                <a:cubicBezTo>
                  <a:pt x="1810" y="4160718"/>
                  <a:pt x="3621" y="2839411"/>
                  <a:pt x="5431" y="1518105"/>
                </a:cubicBezTo>
                <a:lnTo>
                  <a:pt x="764072" y="770701"/>
                </a:lnTo>
                <a:lnTo>
                  <a:pt x="140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863E6AAD-0D56-E643-BB3D-68DC7D0C043B}"/>
              </a:ext>
            </a:extLst>
          </p:cNvPr>
          <p:cNvSpPr txBox="1">
            <a:spLocks/>
          </p:cNvSpPr>
          <p:nvPr/>
        </p:nvSpPr>
        <p:spPr>
          <a:xfrm>
            <a:off x="2563830" y="473366"/>
            <a:ext cx="9469513" cy="990600"/>
          </a:xfrm>
          <a:prstGeom prst="rect">
            <a:avLst/>
          </a:prstGeom>
        </p:spPr>
        <p:txBody>
          <a:bodyPr anchor="ct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4000" b="1" dirty="0">
                <a:solidFill>
                  <a:srgbClr val="002F67"/>
                </a:solidFill>
                <a:latin typeface="Arial" panose="020B0604020202020204" pitchFamily="34" charset="0"/>
                <a:cs typeface="Arial" panose="020B0604020202020204" pitchFamily="34" charset="0"/>
              </a:rPr>
              <a:t>What is a CDC?</a:t>
            </a:r>
          </a:p>
        </p:txBody>
      </p:sp>
      <p:sp>
        <p:nvSpPr>
          <p:cNvPr id="25" name="Content Placeholder 2">
            <a:extLst>
              <a:ext uri="{FF2B5EF4-FFF2-40B4-BE49-F238E27FC236}">
                <a16:creationId xmlns:a16="http://schemas.microsoft.com/office/drawing/2014/main" id="{C7529A58-1563-44FC-BD75-024743C3B118}"/>
              </a:ext>
            </a:extLst>
          </p:cNvPr>
          <p:cNvSpPr txBox="1">
            <a:spLocks/>
          </p:cNvSpPr>
          <p:nvPr/>
        </p:nvSpPr>
        <p:spPr>
          <a:xfrm>
            <a:off x="1695597" y="1291772"/>
            <a:ext cx="9160805" cy="5152567"/>
          </a:xfrm>
          <a:prstGeom prst="rect">
            <a:avLst/>
          </a:prstGeom>
        </p:spPr>
        <p:txBody>
          <a:bodyP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182880" indent="-182880" defTabSz="914400">
              <a:lnSpc>
                <a:spcPct val="100000"/>
              </a:lnSpc>
              <a:spcBef>
                <a:spcPts val="0"/>
              </a:spcBef>
              <a:spcAft>
                <a:spcPts val="1200"/>
              </a:spcAft>
              <a:buClr>
                <a:srgbClr val="94C600"/>
              </a:buClr>
              <a:buSzPct val="85000"/>
            </a:pPr>
            <a:r>
              <a:rPr lang="en-US" sz="2400" dirty="0">
                <a:solidFill>
                  <a:srgbClr val="002060"/>
                </a:solidFill>
                <a:latin typeface="Arial"/>
              </a:rPr>
              <a:t>To be a qualified Community Development Corporation (CDC), an organization must meet three conditions: </a:t>
            </a:r>
          </a:p>
          <a:p>
            <a:pPr marL="639943" lvl="1" indent="-182880" defTabSz="914400">
              <a:lnSpc>
                <a:spcPct val="100000"/>
              </a:lnSpc>
              <a:spcBef>
                <a:spcPts val="0"/>
              </a:spcBef>
              <a:spcAft>
                <a:spcPts val="1200"/>
              </a:spcAft>
              <a:buClr>
                <a:srgbClr val="94C600"/>
              </a:buClr>
              <a:buSzPct val="85000"/>
            </a:pPr>
            <a:r>
              <a:rPr lang="en-US" sz="2000" dirty="0">
                <a:solidFill>
                  <a:srgbClr val="002060"/>
                </a:solidFill>
                <a:latin typeface="Arial"/>
              </a:rPr>
              <a:t>The organization must be a private nonprofit with 501(c)(3) status; </a:t>
            </a:r>
          </a:p>
          <a:p>
            <a:pPr marL="639943" lvl="1" indent="-182880" defTabSz="914400">
              <a:lnSpc>
                <a:spcPct val="100000"/>
              </a:lnSpc>
              <a:spcBef>
                <a:spcPts val="0"/>
              </a:spcBef>
              <a:spcAft>
                <a:spcPts val="1200"/>
              </a:spcAft>
              <a:buClr>
                <a:srgbClr val="94C600"/>
              </a:buClr>
              <a:buSzPct val="85000"/>
            </a:pPr>
            <a:r>
              <a:rPr lang="en-US" sz="2000" dirty="0">
                <a:solidFill>
                  <a:srgbClr val="002060"/>
                </a:solidFill>
                <a:latin typeface="Arial"/>
              </a:rPr>
              <a:t>The organization must have articles of incorporation or bylaws demonstrating that the CDC has a principal purpose of planning, developing, or managing low-income housing or community development projects; and </a:t>
            </a:r>
          </a:p>
          <a:p>
            <a:pPr marL="639943" lvl="1" indent="-182880" defTabSz="914400">
              <a:lnSpc>
                <a:spcPct val="100000"/>
              </a:lnSpc>
              <a:spcBef>
                <a:spcPts val="0"/>
              </a:spcBef>
              <a:spcAft>
                <a:spcPts val="1200"/>
              </a:spcAft>
              <a:buClr>
                <a:srgbClr val="94C600"/>
              </a:buClr>
              <a:buSzPct val="85000"/>
            </a:pPr>
            <a:r>
              <a:rPr lang="en-US" sz="2000" dirty="0">
                <a:solidFill>
                  <a:srgbClr val="002060"/>
                </a:solidFill>
                <a:latin typeface="Arial"/>
              </a:rPr>
              <a:t>The Board of Directors of the organization must have representation from community residents, business leaders, and civic leaders. </a:t>
            </a:r>
          </a:p>
        </p:txBody>
      </p:sp>
      <p:pic>
        <p:nvPicPr>
          <p:cNvPr id="12" name="Picture 11">
            <a:extLst>
              <a:ext uri="{FF2B5EF4-FFF2-40B4-BE49-F238E27FC236}">
                <a16:creationId xmlns:a16="http://schemas.microsoft.com/office/drawing/2014/main" id="{DAE65569-9A60-45D8-A2F9-DAC4E70C720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8223" y="260664"/>
            <a:ext cx="1198110" cy="1203302"/>
          </a:xfrm>
          <a:prstGeom prst="rect">
            <a:avLst/>
          </a:prstGeom>
        </p:spPr>
      </p:pic>
      <p:pic>
        <p:nvPicPr>
          <p:cNvPr id="26" name="Picture 25">
            <a:extLst>
              <a:ext uri="{FF2B5EF4-FFF2-40B4-BE49-F238E27FC236}">
                <a16:creationId xmlns:a16="http://schemas.microsoft.com/office/drawing/2014/main" id="{5404F03B-A178-43E7-80CB-2EB7BAB5ABC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56" b="100000" l="0" r="100000">
                        <a14:foregroundMark x1="60282" y1="40859" x2="66742" y2="44383"/>
                      </a14:backgroundRemoval>
                    </a14:imgEffect>
                  </a14:imgLayer>
                </a14:imgProps>
              </a:ext>
              <a:ext uri="{28A0092B-C50C-407E-A947-70E740481C1C}">
                <a14:useLocalDpi xmlns:a14="http://schemas.microsoft.com/office/drawing/2010/main" val="0"/>
              </a:ext>
            </a:extLst>
          </a:blip>
          <a:srcRect t="14602" b="9484"/>
          <a:stretch/>
        </p:blipFill>
        <p:spPr>
          <a:xfrm>
            <a:off x="1187670" y="4512050"/>
            <a:ext cx="11002745" cy="2367043"/>
          </a:xfrm>
          <a:prstGeom prst="rect">
            <a:avLst/>
          </a:prstGeom>
          <a:noFill/>
          <a:ln>
            <a:noFill/>
          </a:ln>
        </p:spPr>
      </p:pic>
    </p:spTree>
    <p:extLst>
      <p:ext uri="{BB962C8B-B14F-4D97-AF65-F5344CB8AC3E}">
        <p14:creationId xmlns:p14="http://schemas.microsoft.com/office/powerpoint/2010/main" val="830467024"/>
      </p:ext>
    </p:extLst>
  </p:cSld>
  <p:clrMapOvr>
    <a:masterClrMapping/>
  </p:clrMapOvr>
  <mc:AlternateContent xmlns:mc="http://schemas.openxmlformats.org/markup-compatibility/2006" xmlns:p14="http://schemas.microsoft.com/office/powerpoint/2010/main">
    <mc:Choice Requires="p14">
      <p:transition spd="slow" p14:dur="2000" advClick="0" advTm="7000">
        <p:fade/>
      </p:transition>
    </mc:Choice>
    <mc:Fallback xmlns="">
      <p:transition spd="slow" advClick="0" advTm="7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C2180A4-47BE-8F47-9AC0-B0F4BB273EB6}"/>
              </a:ext>
            </a:extLst>
          </p:cNvPr>
          <p:cNvSpPr/>
          <p:nvPr/>
        </p:nvSpPr>
        <p:spPr>
          <a:xfrm>
            <a:off x="1588" y="-9832"/>
            <a:ext cx="2109287" cy="6867832"/>
          </a:xfrm>
          <a:prstGeom prst="rect">
            <a:avLst/>
          </a:prstGeom>
          <a:gradFill flip="none" rotWithShape="1">
            <a:gsLst>
              <a:gs pos="0">
                <a:srgbClr val="B2D333">
                  <a:shade val="30000"/>
                  <a:satMod val="115000"/>
                </a:srgbClr>
              </a:gs>
              <a:gs pos="50000">
                <a:srgbClr val="B2D333">
                  <a:shade val="67500"/>
                  <a:satMod val="115000"/>
                </a:srgbClr>
              </a:gs>
              <a:gs pos="100000">
                <a:srgbClr val="B2D333">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1C12D1B7-2203-6144-AC6C-68B10E20FC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42453" y="5933060"/>
            <a:ext cx="509072" cy="511278"/>
          </a:xfrm>
          <a:prstGeom prst="rect">
            <a:avLst/>
          </a:prstGeom>
        </p:spPr>
      </p:pic>
      <p:sp>
        <p:nvSpPr>
          <p:cNvPr id="16" name="Rectangle 15">
            <a:extLst>
              <a:ext uri="{FF2B5EF4-FFF2-40B4-BE49-F238E27FC236}">
                <a16:creationId xmlns:a16="http://schemas.microsoft.com/office/drawing/2014/main" id="{D439559C-6CF1-3243-A943-9266D06D207A}"/>
              </a:ext>
            </a:extLst>
          </p:cNvPr>
          <p:cNvSpPr/>
          <p:nvPr/>
        </p:nvSpPr>
        <p:spPr>
          <a:xfrm>
            <a:off x="11138361" y="5930839"/>
            <a:ext cx="1052052" cy="511278"/>
          </a:xfrm>
          <a:prstGeom prst="rect">
            <a:avLst/>
          </a:prstGeom>
          <a:solidFill>
            <a:srgbClr val="B2D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CFC2B71-8325-FA4E-992D-0C5EA8886014}"/>
              </a:ext>
            </a:extLst>
          </p:cNvPr>
          <p:cNvSpPr txBox="1"/>
          <p:nvPr/>
        </p:nvSpPr>
        <p:spPr>
          <a:xfrm>
            <a:off x="11347625" y="6011719"/>
            <a:ext cx="442841" cy="338554"/>
          </a:xfrm>
          <a:prstGeom prst="rect">
            <a:avLst/>
          </a:prstGeom>
          <a:noFill/>
        </p:spPr>
        <p:txBody>
          <a:bodyPr wrap="square" rtlCol="0">
            <a:spAutoFit/>
          </a:bodyPr>
          <a:lstStyle/>
          <a:p>
            <a:r>
              <a:rPr lang="en-US" sz="1600" b="1">
                <a:solidFill>
                  <a:schemeClr val="bg1"/>
                </a:solidFill>
                <a:latin typeface="Arial" panose="020B0604020202020204" pitchFamily="34" charset="0"/>
                <a:cs typeface="Arial" panose="020B0604020202020204" pitchFamily="34" charset="0"/>
              </a:rPr>
              <a:t>3</a:t>
            </a:r>
          </a:p>
        </p:txBody>
      </p:sp>
      <p:sp>
        <p:nvSpPr>
          <p:cNvPr id="11" name="Rectangle 13">
            <a:extLst>
              <a:ext uri="{FF2B5EF4-FFF2-40B4-BE49-F238E27FC236}">
                <a16:creationId xmlns:a16="http://schemas.microsoft.com/office/drawing/2014/main" id="{63BCFC74-9743-E848-9E41-6539663B65AA}"/>
              </a:ext>
            </a:extLst>
          </p:cNvPr>
          <p:cNvSpPr/>
          <p:nvPr/>
        </p:nvSpPr>
        <p:spPr>
          <a:xfrm>
            <a:off x="1187669" y="-1467"/>
            <a:ext cx="1457210" cy="6874125"/>
          </a:xfrm>
          <a:custGeom>
            <a:avLst/>
            <a:gdLst>
              <a:gd name="connsiteX0" fmla="*/ 0 w 1436377"/>
              <a:gd name="connsiteY0" fmla="*/ 0 h 4147457"/>
              <a:gd name="connsiteX1" fmla="*/ 1436377 w 1436377"/>
              <a:gd name="connsiteY1" fmla="*/ 0 h 4147457"/>
              <a:gd name="connsiteX2" fmla="*/ 1436377 w 1436377"/>
              <a:gd name="connsiteY2" fmla="*/ 4147457 h 4147457"/>
              <a:gd name="connsiteX3" fmla="*/ 0 w 1436377"/>
              <a:gd name="connsiteY3" fmla="*/ 4147457 h 4147457"/>
              <a:gd name="connsiteX4" fmla="*/ 0 w 1436377"/>
              <a:gd name="connsiteY4" fmla="*/ 0 h 4147457"/>
              <a:gd name="connsiteX0" fmla="*/ 0 w 2677348"/>
              <a:gd name="connsiteY0" fmla="*/ 0 h 4555672"/>
              <a:gd name="connsiteX1" fmla="*/ 2677348 w 2677348"/>
              <a:gd name="connsiteY1" fmla="*/ 408215 h 4555672"/>
              <a:gd name="connsiteX2" fmla="*/ 2677348 w 2677348"/>
              <a:gd name="connsiteY2" fmla="*/ 4555672 h 4555672"/>
              <a:gd name="connsiteX3" fmla="*/ 1240971 w 2677348"/>
              <a:gd name="connsiteY3" fmla="*/ 4555672 h 4555672"/>
              <a:gd name="connsiteX4" fmla="*/ 0 w 2677348"/>
              <a:gd name="connsiteY4" fmla="*/ 0 h 4555672"/>
              <a:gd name="connsiteX0" fmla="*/ 0 w 2677348"/>
              <a:gd name="connsiteY0" fmla="*/ 0 h 4555672"/>
              <a:gd name="connsiteX1" fmla="*/ 2677348 w 2677348"/>
              <a:gd name="connsiteY1" fmla="*/ 408215 h 4555672"/>
              <a:gd name="connsiteX2" fmla="*/ 2677348 w 2677348"/>
              <a:gd name="connsiteY2" fmla="*/ 4555672 h 4555672"/>
              <a:gd name="connsiteX3" fmla="*/ 718457 w 2677348"/>
              <a:gd name="connsiteY3" fmla="*/ 996044 h 4555672"/>
              <a:gd name="connsiteX4" fmla="*/ 0 w 2677348"/>
              <a:gd name="connsiteY4" fmla="*/ 0 h 4555672"/>
              <a:gd name="connsiteX0" fmla="*/ 0 w 2677348"/>
              <a:gd name="connsiteY0" fmla="*/ 0 h 4555672"/>
              <a:gd name="connsiteX1" fmla="*/ 2677348 w 2677348"/>
              <a:gd name="connsiteY1" fmla="*/ 408215 h 4555672"/>
              <a:gd name="connsiteX2" fmla="*/ 2677348 w 2677348"/>
              <a:gd name="connsiteY2" fmla="*/ 4555672 h 4555672"/>
              <a:gd name="connsiteX3" fmla="*/ 865414 w 2677348"/>
              <a:gd name="connsiteY3" fmla="*/ 947059 h 4555672"/>
              <a:gd name="connsiteX4" fmla="*/ 0 w 2677348"/>
              <a:gd name="connsiteY4" fmla="*/ 0 h 4555672"/>
              <a:gd name="connsiteX0" fmla="*/ 0 w 2677348"/>
              <a:gd name="connsiteY0" fmla="*/ 0 h 1681844"/>
              <a:gd name="connsiteX1" fmla="*/ 2677348 w 2677348"/>
              <a:gd name="connsiteY1" fmla="*/ 408215 h 1681844"/>
              <a:gd name="connsiteX2" fmla="*/ 97433 w 2677348"/>
              <a:gd name="connsiteY2" fmla="*/ 1681844 h 1681844"/>
              <a:gd name="connsiteX3" fmla="*/ 865414 w 2677348"/>
              <a:gd name="connsiteY3" fmla="*/ 947059 h 1681844"/>
              <a:gd name="connsiteX4" fmla="*/ 0 w 2677348"/>
              <a:gd name="connsiteY4" fmla="*/ 0 h 1681844"/>
              <a:gd name="connsiteX0" fmla="*/ 0 w 2677348"/>
              <a:gd name="connsiteY0" fmla="*/ 0 h 1681844"/>
              <a:gd name="connsiteX1" fmla="*/ 2677348 w 2677348"/>
              <a:gd name="connsiteY1" fmla="*/ 408215 h 1681844"/>
              <a:gd name="connsiteX2" fmla="*/ 1893577 w 2677348"/>
              <a:gd name="connsiteY2" fmla="*/ 816429 h 1681844"/>
              <a:gd name="connsiteX3" fmla="*/ 97433 w 2677348"/>
              <a:gd name="connsiteY3" fmla="*/ 1681844 h 1681844"/>
              <a:gd name="connsiteX4" fmla="*/ 865414 w 2677348"/>
              <a:gd name="connsiteY4" fmla="*/ 947059 h 1681844"/>
              <a:gd name="connsiteX5" fmla="*/ 0 w 2677348"/>
              <a:gd name="connsiteY5" fmla="*/ 0 h 1681844"/>
              <a:gd name="connsiteX0" fmla="*/ 0 w 2677348"/>
              <a:gd name="connsiteY0" fmla="*/ 0 h 6890658"/>
              <a:gd name="connsiteX1" fmla="*/ 2677348 w 2677348"/>
              <a:gd name="connsiteY1" fmla="*/ 408215 h 6890658"/>
              <a:gd name="connsiteX2" fmla="*/ 146420 w 2677348"/>
              <a:gd name="connsiteY2" fmla="*/ 6890658 h 6890658"/>
              <a:gd name="connsiteX3" fmla="*/ 97433 w 2677348"/>
              <a:gd name="connsiteY3" fmla="*/ 1681844 h 6890658"/>
              <a:gd name="connsiteX4" fmla="*/ 865414 w 2677348"/>
              <a:gd name="connsiteY4" fmla="*/ 947059 h 6890658"/>
              <a:gd name="connsiteX5" fmla="*/ 0 w 2677348"/>
              <a:gd name="connsiteY5" fmla="*/ 0 h 6890658"/>
              <a:gd name="connsiteX0" fmla="*/ 0 w 1550677"/>
              <a:gd name="connsiteY0" fmla="*/ 0 h 6890658"/>
              <a:gd name="connsiteX1" fmla="*/ 1550677 w 1550677"/>
              <a:gd name="connsiteY1" fmla="*/ 32658 h 6890658"/>
              <a:gd name="connsiteX2" fmla="*/ 146420 w 1550677"/>
              <a:gd name="connsiteY2" fmla="*/ 6890658 h 6890658"/>
              <a:gd name="connsiteX3" fmla="*/ 97433 w 1550677"/>
              <a:gd name="connsiteY3" fmla="*/ 1681844 h 6890658"/>
              <a:gd name="connsiteX4" fmla="*/ 865414 w 1550677"/>
              <a:gd name="connsiteY4" fmla="*/ 947059 h 6890658"/>
              <a:gd name="connsiteX5" fmla="*/ 0 w 1550677"/>
              <a:gd name="connsiteY5" fmla="*/ 0 h 6890658"/>
              <a:gd name="connsiteX0" fmla="*/ 0 w 1550677"/>
              <a:gd name="connsiteY0" fmla="*/ 0 h 6890658"/>
              <a:gd name="connsiteX1" fmla="*/ 1550677 w 1550677"/>
              <a:gd name="connsiteY1" fmla="*/ 32658 h 6890658"/>
              <a:gd name="connsiteX2" fmla="*/ 799564 w 1550677"/>
              <a:gd name="connsiteY2" fmla="*/ 3624943 h 6890658"/>
              <a:gd name="connsiteX3" fmla="*/ 146420 w 1550677"/>
              <a:gd name="connsiteY3" fmla="*/ 6890658 h 6890658"/>
              <a:gd name="connsiteX4" fmla="*/ 97433 w 1550677"/>
              <a:gd name="connsiteY4" fmla="*/ 1681844 h 6890658"/>
              <a:gd name="connsiteX5" fmla="*/ 865414 w 1550677"/>
              <a:gd name="connsiteY5" fmla="*/ 947059 h 6890658"/>
              <a:gd name="connsiteX6" fmla="*/ 0 w 1550677"/>
              <a:gd name="connsiteY6" fmla="*/ 0 h 6890658"/>
              <a:gd name="connsiteX0" fmla="*/ 0 w 1550677"/>
              <a:gd name="connsiteY0" fmla="*/ 0 h 6890658"/>
              <a:gd name="connsiteX1" fmla="*/ 1550677 w 1550677"/>
              <a:gd name="connsiteY1" fmla="*/ 32658 h 6890658"/>
              <a:gd name="connsiteX2" fmla="*/ 1436378 w 1550677"/>
              <a:gd name="connsiteY2" fmla="*/ 6874329 h 6890658"/>
              <a:gd name="connsiteX3" fmla="*/ 146420 w 1550677"/>
              <a:gd name="connsiteY3" fmla="*/ 6890658 h 6890658"/>
              <a:gd name="connsiteX4" fmla="*/ 97433 w 1550677"/>
              <a:gd name="connsiteY4" fmla="*/ 1681844 h 6890658"/>
              <a:gd name="connsiteX5" fmla="*/ 865414 w 1550677"/>
              <a:gd name="connsiteY5" fmla="*/ 947059 h 6890658"/>
              <a:gd name="connsiteX6" fmla="*/ 0 w 1550677"/>
              <a:gd name="connsiteY6" fmla="*/ 0 h 6890658"/>
              <a:gd name="connsiteX0" fmla="*/ 0 w 1570341"/>
              <a:gd name="connsiteY0" fmla="*/ 0 h 6890658"/>
              <a:gd name="connsiteX1" fmla="*/ 1570341 w 1570341"/>
              <a:gd name="connsiteY1" fmla="*/ 12993 h 6890658"/>
              <a:gd name="connsiteX2" fmla="*/ 1436378 w 1570341"/>
              <a:gd name="connsiteY2" fmla="*/ 6874329 h 6890658"/>
              <a:gd name="connsiteX3" fmla="*/ 146420 w 1570341"/>
              <a:gd name="connsiteY3" fmla="*/ 6890658 h 6890658"/>
              <a:gd name="connsiteX4" fmla="*/ 97433 w 1570341"/>
              <a:gd name="connsiteY4" fmla="*/ 1681844 h 6890658"/>
              <a:gd name="connsiteX5" fmla="*/ 865414 w 1570341"/>
              <a:gd name="connsiteY5" fmla="*/ 947059 h 6890658"/>
              <a:gd name="connsiteX6" fmla="*/ 0 w 1570341"/>
              <a:gd name="connsiteY6" fmla="*/ 0 h 6890658"/>
              <a:gd name="connsiteX0" fmla="*/ 0 w 1570341"/>
              <a:gd name="connsiteY0" fmla="*/ 6671 h 6877665"/>
              <a:gd name="connsiteX1" fmla="*/ 1570341 w 1570341"/>
              <a:gd name="connsiteY1" fmla="*/ 0 h 6877665"/>
              <a:gd name="connsiteX2" fmla="*/ 1436378 w 1570341"/>
              <a:gd name="connsiteY2" fmla="*/ 6861336 h 6877665"/>
              <a:gd name="connsiteX3" fmla="*/ 146420 w 1570341"/>
              <a:gd name="connsiteY3" fmla="*/ 6877665 h 6877665"/>
              <a:gd name="connsiteX4" fmla="*/ 97433 w 1570341"/>
              <a:gd name="connsiteY4" fmla="*/ 1668851 h 6877665"/>
              <a:gd name="connsiteX5" fmla="*/ 865414 w 1570341"/>
              <a:gd name="connsiteY5" fmla="*/ 934066 h 6877665"/>
              <a:gd name="connsiteX6" fmla="*/ 0 w 1570341"/>
              <a:gd name="connsiteY6" fmla="*/ 6671 h 6877665"/>
              <a:gd name="connsiteX0" fmla="*/ 0 w 1570341"/>
              <a:gd name="connsiteY0" fmla="*/ 6671 h 6877665"/>
              <a:gd name="connsiteX1" fmla="*/ 1570341 w 1570341"/>
              <a:gd name="connsiteY1" fmla="*/ 0 h 6877665"/>
              <a:gd name="connsiteX2" fmla="*/ 1436378 w 1570341"/>
              <a:gd name="connsiteY2" fmla="*/ 6861336 h 6877665"/>
              <a:gd name="connsiteX3" fmla="*/ 8769 w 1570341"/>
              <a:gd name="connsiteY3" fmla="*/ 6877665 h 6877665"/>
              <a:gd name="connsiteX4" fmla="*/ 97433 w 1570341"/>
              <a:gd name="connsiteY4" fmla="*/ 1668851 h 6877665"/>
              <a:gd name="connsiteX5" fmla="*/ 865414 w 1570341"/>
              <a:gd name="connsiteY5" fmla="*/ 934066 h 6877665"/>
              <a:gd name="connsiteX6" fmla="*/ 0 w 1570341"/>
              <a:gd name="connsiteY6" fmla="*/ 6671 h 6877665"/>
              <a:gd name="connsiteX0" fmla="*/ 0 w 1570341"/>
              <a:gd name="connsiteY0" fmla="*/ 6671 h 6877665"/>
              <a:gd name="connsiteX1" fmla="*/ 1570341 w 1570341"/>
              <a:gd name="connsiteY1" fmla="*/ 0 h 6877665"/>
              <a:gd name="connsiteX2" fmla="*/ 1465875 w 1570341"/>
              <a:gd name="connsiteY2" fmla="*/ 6871168 h 6877665"/>
              <a:gd name="connsiteX3" fmla="*/ 8769 w 1570341"/>
              <a:gd name="connsiteY3" fmla="*/ 6877665 h 6877665"/>
              <a:gd name="connsiteX4" fmla="*/ 97433 w 1570341"/>
              <a:gd name="connsiteY4" fmla="*/ 1668851 h 6877665"/>
              <a:gd name="connsiteX5" fmla="*/ 865414 w 1570341"/>
              <a:gd name="connsiteY5" fmla="*/ 934066 h 6877665"/>
              <a:gd name="connsiteX6" fmla="*/ 0 w 1570341"/>
              <a:gd name="connsiteY6" fmla="*/ 6671 h 6877665"/>
              <a:gd name="connsiteX0" fmla="*/ 0 w 1717825"/>
              <a:gd name="connsiteY0" fmla="*/ 16504 h 6887498"/>
              <a:gd name="connsiteX1" fmla="*/ 1717825 w 1717825"/>
              <a:gd name="connsiteY1" fmla="*/ 0 h 6887498"/>
              <a:gd name="connsiteX2" fmla="*/ 1465875 w 1717825"/>
              <a:gd name="connsiteY2" fmla="*/ 6881001 h 6887498"/>
              <a:gd name="connsiteX3" fmla="*/ 8769 w 1717825"/>
              <a:gd name="connsiteY3" fmla="*/ 6887498 h 6887498"/>
              <a:gd name="connsiteX4" fmla="*/ 97433 w 1717825"/>
              <a:gd name="connsiteY4" fmla="*/ 1678684 h 6887498"/>
              <a:gd name="connsiteX5" fmla="*/ 865414 w 1717825"/>
              <a:gd name="connsiteY5" fmla="*/ 943899 h 6887498"/>
              <a:gd name="connsiteX6" fmla="*/ 0 w 1717825"/>
              <a:gd name="connsiteY6" fmla="*/ 16504 h 6887498"/>
              <a:gd name="connsiteX0" fmla="*/ 0 w 1717825"/>
              <a:gd name="connsiteY0" fmla="*/ 0 h 6870994"/>
              <a:gd name="connsiteX1" fmla="*/ 1717825 w 1717825"/>
              <a:gd name="connsiteY1" fmla="*/ 3161 h 6870994"/>
              <a:gd name="connsiteX2" fmla="*/ 1465875 w 1717825"/>
              <a:gd name="connsiteY2" fmla="*/ 6864497 h 6870994"/>
              <a:gd name="connsiteX3" fmla="*/ 8769 w 1717825"/>
              <a:gd name="connsiteY3" fmla="*/ 6870994 h 6870994"/>
              <a:gd name="connsiteX4" fmla="*/ 97433 w 1717825"/>
              <a:gd name="connsiteY4" fmla="*/ 1662180 h 6870994"/>
              <a:gd name="connsiteX5" fmla="*/ 865414 w 1717825"/>
              <a:gd name="connsiteY5" fmla="*/ 927395 h 6870994"/>
              <a:gd name="connsiteX6" fmla="*/ 0 w 1717825"/>
              <a:gd name="connsiteY6" fmla="*/ 0 h 6870994"/>
              <a:gd name="connsiteX0" fmla="*/ 0 w 1717825"/>
              <a:gd name="connsiteY0" fmla="*/ 0 h 6870994"/>
              <a:gd name="connsiteX1" fmla="*/ 1717825 w 1717825"/>
              <a:gd name="connsiteY1" fmla="*/ 3161 h 6870994"/>
              <a:gd name="connsiteX2" fmla="*/ 1711681 w 1717825"/>
              <a:gd name="connsiteY2" fmla="*/ 6864497 h 6870994"/>
              <a:gd name="connsiteX3" fmla="*/ 8769 w 1717825"/>
              <a:gd name="connsiteY3" fmla="*/ 6870994 h 6870994"/>
              <a:gd name="connsiteX4" fmla="*/ 97433 w 1717825"/>
              <a:gd name="connsiteY4" fmla="*/ 1662180 h 6870994"/>
              <a:gd name="connsiteX5" fmla="*/ 865414 w 1717825"/>
              <a:gd name="connsiteY5" fmla="*/ 927395 h 6870994"/>
              <a:gd name="connsiteX6" fmla="*/ 0 w 1717825"/>
              <a:gd name="connsiteY6" fmla="*/ 0 h 6870994"/>
              <a:gd name="connsiteX0" fmla="*/ 148548 w 1866373"/>
              <a:gd name="connsiteY0" fmla="*/ 0 h 6870994"/>
              <a:gd name="connsiteX1" fmla="*/ 1866373 w 1866373"/>
              <a:gd name="connsiteY1" fmla="*/ 3161 h 6870994"/>
              <a:gd name="connsiteX2" fmla="*/ 1860229 w 1866373"/>
              <a:gd name="connsiteY2" fmla="*/ 6864497 h 6870994"/>
              <a:gd name="connsiteX3" fmla="*/ 0 w 1866373"/>
              <a:gd name="connsiteY3" fmla="*/ 6870994 h 6870994"/>
              <a:gd name="connsiteX4" fmla="*/ 245981 w 1866373"/>
              <a:gd name="connsiteY4" fmla="*/ 1662180 h 6870994"/>
              <a:gd name="connsiteX5" fmla="*/ 1013962 w 1866373"/>
              <a:gd name="connsiteY5" fmla="*/ 927395 h 6870994"/>
              <a:gd name="connsiteX6" fmla="*/ 148548 w 1866373"/>
              <a:gd name="connsiteY6" fmla="*/ 0 h 6870994"/>
              <a:gd name="connsiteX0" fmla="*/ 148548 w 1866373"/>
              <a:gd name="connsiteY0" fmla="*/ 0 h 6870994"/>
              <a:gd name="connsiteX1" fmla="*/ 1866373 w 1866373"/>
              <a:gd name="connsiteY1" fmla="*/ 3161 h 6870994"/>
              <a:gd name="connsiteX2" fmla="*/ 1860229 w 1866373"/>
              <a:gd name="connsiteY2" fmla="*/ 6864497 h 6870994"/>
              <a:gd name="connsiteX3" fmla="*/ 0 w 1866373"/>
              <a:gd name="connsiteY3" fmla="*/ 6870994 h 6870994"/>
              <a:gd name="connsiteX4" fmla="*/ 19839 w 1866373"/>
              <a:gd name="connsiteY4" fmla="*/ 1701509 h 6870994"/>
              <a:gd name="connsiteX5" fmla="*/ 1013962 w 1866373"/>
              <a:gd name="connsiteY5" fmla="*/ 927395 h 6870994"/>
              <a:gd name="connsiteX6" fmla="*/ 148548 w 1866373"/>
              <a:gd name="connsiteY6" fmla="*/ 0 h 6870994"/>
              <a:gd name="connsiteX0" fmla="*/ 1064 w 1866373"/>
              <a:gd name="connsiteY0" fmla="*/ 6671 h 6867833"/>
              <a:gd name="connsiteX1" fmla="*/ 1866373 w 1866373"/>
              <a:gd name="connsiteY1" fmla="*/ 0 h 6867833"/>
              <a:gd name="connsiteX2" fmla="*/ 1860229 w 1866373"/>
              <a:gd name="connsiteY2" fmla="*/ 6861336 h 6867833"/>
              <a:gd name="connsiteX3" fmla="*/ 0 w 1866373"/>
              <a:gd name="connsiteY3" fmla="*/ 6867833 h 6867833"/>
              <a:gd name="connsiteX4" fmla="*/ 19839 w 1866373"/>
              <a:gd name="connsiteY4" fmla="*/ 1698348 h 6867833"/>
              <a:gd name="connsiteX5" fmla="*/ 1013962 w 1866373"/>
              <a:gd name="connsiteY5" fmla="*/ 924234 h 6867833"/>
              <a:gd name="connsiteX6" fmla="*/ 1064 w 1866373"/>
              <a:gd name="connsiteY6" fmla="*/ 6671 h 6867833"/>
              <a:gd name="connsiteX0" fmla="*/ 1064 w 1866373"/>
              <a:gd name="connsiteY0" fmla="*/ 6671 h 6867833"/>
              <a:gd name="connsiteX1" fmla="*/ 1866373 w 1866373"/>
              <a:gd name="connsiteY1" fmla="*/ 0 h 6867833"/>
              <a:gd name="connsiteX2" fmla="*/ 1860229 w 1866373"/>
              <a:gd name="connsiteY2" fmla="*/ 6861336 h 6867833"/>
              <a:gd name="connsiteX3" fmla="*/ 0 w 1866373"/>
              <a:gd name="connsiteY3" fmla="*/ 6867833 h 6867833"/>
              <a:gd name="connsiteX4" fmla="*/ 19839 w 1866373"/>
              <a:gd name="connsiteY4" fmla="*/ 1698348 h 6867833"/>
              <a:gd name="connsiteX5" fmla="*/ 915640 w 1866373"/>
              <a:gd name="connsiteY5" fmla="*/ 914402 h 6867833"/>
              <a:gd name="connsiteX6" fmla="*/ 1064 w 1866373"/>
              <a:gd name="connsiteY6" fmla="*/ 6671 h 6867833"/>
              <a:gd name="connsiteX0" fmla="*/ 8657 w 1873966"/>
              <a:gd name="connsiteY0" fmla="*/ 6671 h 6867833"/>
              <a:gd name="connsiteX1" fmla="*/ 1873966 w 1873966"/>
              <a:gd name="connsiteY1" fmla="*/ 0 h 6867833"/>
              <a:gd name="connsiteX2" fmla="*/ 1867822 w 1873966"/>
              <a:gd name="connsiteY2" fmla="*/ 6861336 h 6867833"/>
              <a:gd name="connsiteX3" fmla="*/ 7593 w 1873966"/>
              <a:gd name="connsiteY3" fmla="*/ 6867833 h 6867833"/>
              <a:gd name="connsiteX4" fmla="*/ 0 w 1873966"/>
              <a:gd name="connsiteY4" fmla="*/ 1524776 h 6867833"/>
              <a:gd name="connsiteX5" fmla="*/ 923233 w 1873966"/>
              <a:gd name="connsiteY5" fmla="*/ 914402 h 6867833"/>
              <a:gd name="connsiteX6" fmla="*/ 8657 w 1873966"/>
              <a:gd name="connsiteY6" fmla="*/ 6671 h 6867833"/>
              <a:gd name="connsiteX0" fmla="*/ 8657 w 1873966"/>
              <a:gd name="connsiteY0" fmla="*/ 6671 h 6867833"/>
              <a:gd name="connsiteX1" fmla="*/ 1873966 w 1873966"/>
              <a:gd name="connsiteY1" fmla="*/ 0 h 6867833"/>
              <a:gd name="connsiteX2" fmla="*/ 1867822 w 1873966"/>
              <a:gd name="connsiteY2" fmla="*/ 6861336 h 6867833"/>
              <a:gd name="connsiteX3" fmla="*/ 7593 w 1873966"/>
              <a:gd name="connsiteY3" fmla="*/ 6867833 h 6867833"/>
              <a:gd name="connsiteX4" fmla="*/ 0 w 1873966"/>
              <a:gd name="connsiteY4" fmla="*/ 1524776 h 6867833"/>
              <a:gd name="connsiteX5" fmla="*/ 758641 w 1873966"/>
              <a:gd name="connsiteY5" fmla="*/ 777372 h 6867833"/>
              <a:gd name="connsiteX6" fmla="*/ 8657 w 1873966"/>
              <a:gd name="connsiteY6" fmla="*/ 6671 h 6867833"/>
              <a:gd name="connsiteX0" fmla="*/ 14088 w 1879397"/>
              <a:gd name="connsiteY0" fmla="*/ 6671 h 6861336"/>
              <a:gd name="connsiteX1" fmla="*/ 1879397 w 1879397"/>
              <a:gd name="connsiteY1" fmla="*/ 0 h 6861336"/>
              <a:gd name="connsiteX2" fmla="*/ 1873253 w 1879397"/>
              <a:gd name="connsiteY2" fmla="*/ 6861336 h 6861336"/>
              <a:gd name="connsiteX3" fmla="*/ 0 w 1879397"/>
              <a:gd name="connsiteY3" fmla="*/ 5488695 h 6861336"/>
              <a:gd name="connsiteX4" fmla="*/ 5431 w 1879397"/>
              <a:gd name="connsiteY4" fmla="*/ 1524776 h 6861336"/>
              <a:gd name="connsiteX5" fmla="*/ 764072 w 1879397"/>
              <a:gd name="connsiteY5" fmla="*/ 777372 h 6861336"/>
              <a:gd name="connsiteX6" fmla="*/ 14088 w 1879397"/>
              <a:gd name="connsiteY6" fmla="*/ 6671 h 6861336"/>
              <a:gd name="connsiteX0" fmla="*/ 14088 w 1879397"/>
              <a:gd name="connsiteY0" fmla="*/ 6671 h 5495209"/>
              <a:gd name="connsiteX1" fmla="*/ 1879397 w 1879397"/>
              <a:gd name="connsiteY1" fmla="*/ 0 h 5495209"/>
              <a:gd name="connsiteX2" fmla="*/ 1873253 w 1879397"/>
              <a:gd name="connsiteY2" fmla="*/ 5495209 h 5495209"/>
              <a:gd name="connsiteX3" fmla="*/ 0 w 1879397"/>
              <a:gd name="connsiteY3" fmla="*/ 5488695 h 5495209"/>
              <a:gd name="connsiteX4" fmla="*/ 5431 w 1879397"/>
              <a:gd name="connsiteY4" fmla="*/ 1524776 h 5495209"/>
              <a:gd name="connsiteX5" fmla="*/ 764072 w 1879397"/>
              <a:gd name="connsiteY5" fmla="*/ 777372 h 5495209"/>
              <a:gd name="connsiteX6" fmla="*/ 14088 w 1879397"/>
              <a:gd name="connsiteY6" fmla="*/ 6671 h 5495209"/>
              <a:gd name="connsiteX0" fmla="*/ 14088 w 1873253"/>
              <a:gd name="connsiteY0" fmla="*/ 0 h 5488538"/>
              <a:gd name="connsiteX1" fmla="*/ 1128008 w 1873253"/>
              <a:gd name="connsiteY1" fmla="*/ 15427 h 5488538"/>
              <a:gd name="connsiteX2" fmla="*/ 1873253 w 1873253"/>
              <a:gd name="connsiteY2" fmla="*/ 5488538 h 5488538"/>
              <a:gd name="connsiteX3" fmla="*/ 0 w 1873253"/>
              <a:gd name="connsiteY3" fmla="*/ 5482024 h 5488538"/>
              <a:gd name="connsiteX4" fmla="*/ 5431 w 1873253"/>
              <a:gd name="connsiteY4" fmla="*/ 1518105 h 5488538"/>
              <a:gd name="connsiteX5" fmla="*/ 764072 w 1873253"/>
              <a:gd name="connsiteY5" fmla="*/ 770701 h 5488538"/>
              <a:gd name="connsiteX6" fmla="*/ 14088 w 1873253"/>
              <a:gd name="connsiteY6" fmla="*/ 0 h 5488538"/>
              <a:gd name="connsiteX0" fmla="*/ 14088 w 1188163"/>
              <a:gd name="connsiteY0" fmla="*/ 0 h 5482024"/>
              <a:gd name="connsiteX1" fmla="*/ 1128008 w 1188163"/>
              <a:gd name="connsiteY1" fmla="*/ 15427 h 5482024"/>
              <a:gd name="connsiteX2" fmla="*/ 1188163 w 1188163"/>
              <a:gd name="connsiteY2" fmla="*/ 5477490 h 5482024"/>
              <a:gd name="connsiteX3" fmla="*/ 0 w 1188163"/>
              <a:gd name="connsiteY3" fmla="*/ 5482024 h 5482024"/>
              <a:gd name="connsiteX4" fmla="*/ 5431 w 1188163"/>
              <a:gd name="connsiteY4" fmla="*/ 1518105 h 5482024"/>
              <a:gd name="connsiteX5" fmla="*/ 764072 w 1188163"/>
              <a:gd name="connsiteY5" fmla="*/ 770701 h 5482024"/>
              <a:gd name="connsiteX6" fmla="*/ 14088 w 1188163"/>
              <a:gd name="connsiteY6" fmla="*/ 0 h 5482024"/>
              <a:gd name="connsiteX0" fmla="*/ 14088 w 1188163"/>
              <a:gd name="connsiteY0" fmla="*/ 0 h 5482024"/>
              <a:gd name="connsiteX1" fmla="*/ 1172207 w 1188163"/>
              <a:gd name="connsiteY1" fmla="*/ 15427 h 5482024"/>
              <a:gd name="connsiteX2" fmla="*/ 1188163 w 1188163"/>
              <a:gd name="connsiteY2" fmla="*/ 5477490 h 5482024"/>
              <a:gd name="connsiteX3" fmla="*/ 0 w 1188163"/>
              <a:gd name="connsiteY3" fmla="*/ 5482024 h 5482024"/>
              <a:gd name="connsiteX4" fmla="*/ 5431 w 1188163"/>
              <a:gd name="connsiteY4" fmla="*/ 1518105 h 5482024"/>
              <a:gd name="connsiteX5" fmla="*/ 764072 w 1188163"/>
              <a:gd name="connsiteY5" fmla="*/ 770701 h 5482024"/>
              <a:gd name="connsiteX6" fmla="*/ 14088 w 1188163"/>
              <a:gd name="connsiteY6" fmla="*/ 0 h 5482024"/>
              <a:gd name="connsiteX0" fmla="*/ 14088 w 1188163"/>
              <a:gd name="connsiteY0" fmla="*/ 0 h 5482024"/>
              <a:gd name="connsiteX1" fmla="*/ 1161158 w 1188163"/>
              <a:gd name="connsiteY1" fmla="*/ 4378 h 5482024"/>
              <a:gd name="connsiteX2" fmla="*/ 1188163 w 1188163"/>
              <a:gd name="connsiteY2" fmla="*/ 5477490 h 5482024"/>
              <a:gd name="connsiteX3" fmla="*/ 0 w 1188163"/>
              <a:gd name="connsiteY3" fmla="*/ 5482024 h 5482024"/>
              <a:gd name="connsiteX4" fmla="*/ 5431 w 1188163"/>
              <a:gd name="connsiteY4" fmla="*/ 1518105 h 5482024"/>
              <a:gd name="connsiteX5" fmla="*/ 764072 w 1188163"/>
              <a:gd name="connsiteY5" fmla="*/ 770701 h 5482024"/>
              <a:gd name="connsiteX6" fmla="*/ 14088 w 1188163"/>
              <a:gd name="connsiteY6" fmla="*/ 0 h 5482024"/>
              <a:gd name="connsiteX0" fmla="*/ 14088 w 1177114"/>
              <a:gd name="connsiteY0" fmla="*/ 0 h 5488539"/>
              <a:gd name="connsiteX1" fmla="*/ 1161158 w 1177114"/>
              <a:gd name="connsiteY1" fmla="*/ 4378 h 5488539"/>
              <a:gd name="connsiteX2" fmla="*/ 1177114 w 1177114"/>
              <a:gd name="connsiteY2" fmla="*/ 5488539 h 5488539"/>
              <a:gd name="connsiteX3" fmla="*/ 0 w 1177114"/>
              <a:gd name="connsiteY3" fmla="*/ 5482024 h 5488539"/>
              <a:gd name="connsiteX4" fmla="*/ 5431 w 1177114"/>
              <a:gd name="connsiteY4" fmla="*/ 1518105 h 5488539"/>
              <a:gd name="connsiteX5" fmla="*/ 764072 w 1177114"/>
              <a:gd name="connsiteY5" fmla="*/ 770701 h 5488539"/>
              <a:gd name="connsiteX6" fmla="*/ 14088 w 1177114"/>
              <a:gd name="connsiteY6" fmla="*/ 0 h 5488539"/>
              <a:gd name="connsiteX0" fmla="*/ 14088 w 1162213"/>
              <a:gd name="connsiteY0" fmla="*/ 0 h 5482024"/>
              <a:gd name="connsiteX1" fmla="*/ 1161158 w 1162213"/>
              <a:gd name="connsiteY1" fmla="*/ 4378 h 5482024"/>
              <a:gd name="connsiteX2" fmla="*/ 1155014 w 1162213"/>
              <a:gd name="connsiteY2" fmla="*/ 5477490 h 5482024"/>
              <a:gd name="connsiteX3" fmla="*/ 0 w 1162213"/>
              <a:gd name="connsiteY3" fmla="*/ 5482024 h 5482024"/>
              <a:gd name="connsiteX4" fmla="*/ 5431 w 1162213"/>
              <a:gd name="connsiteY4" fmla="*/ 1518105 h 5482024"/>
              <a:gd name="connsiteX5" fmla="*/ 764072 w 1162213"/>
              <a:gd name="connsiteY5" fmla="*/ 770701 h 5482024"/>
              <a:gd name="connsiteX6" fmla="*/ 14088 w 1162213"/>
              <a:gd name="connsiteY6" fmla="*/ 0 h 548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2213" h="5482024">
                <a:moveTo>
                  <a:pt x="14088" y="0"/>
                </a:moveTo>
                <a:lnTo>
                  <a:pt x="1161158" y="4378"/>
                </a:lnTo>
                <a:cubicBezTo>
                  <a:pt x="1166477" y="1825066"/>
                  <a:pt x="1149695" y="3656802"/>
                  <a:pt x="1155014" y="5477490"/>
                </a:cubicBezTo>
                <a:lnTo>
                  <a:pt x="0" y="5482024"/>
                </a:lnTo>
                <a:cubicBezTo>
                  <a:pt x="1810" y="4160718"/>
                  <a:pt x="3621" y="2839411"/>
                  <a:pt x="5431" y="1518105"/>
                </a:cubicBezTo>
                <a:lnTo>
                  <a:pt x="764072" y="770701"/>
                </a:lnTo>
                <a:lnTo>
                  <a:pt x="140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863E6AAD-0D56-E643-BB3D-68DC7D0C043B}"/>
              </a:ext>
            </a:extLst>
          </p:cNvPr>
          <p:cNvSpPr txBox="1">
            <a:spLocks/>
          </p:cNvSpPr>
          <p:nvPr/>
        </p:nvSpPr>
        <p:spPr>
          <a:xfrm>
            <a:off x="2563830" y="473366"/>
            <a:ext cx="9469513" cy="990600"/>
          </a:xfrm>
          <a:prstGeom prst="rect">
            <a:avLst/>
          </a:prstGeom>
        </p:spPr>
        <p:txBody>
          <a:bodyPr anchor="ct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4000" b="1" dirty="0">
                <a:solidFill>
                  <a:srgbClr val="002F67"/>
                </a:solidFill>
                <a:latin typeface="Arial" panose="020B0604020202020204" pitchFamily="34" charset="0"/>
                <a:cs typeface="Arial" panose="020B0604020202020204" pitchFamily="34" charset="0"/>
              </a:rPr>
              <a:t>For All CED Projects…</a:t>
            </a:r>
          </a:p>
        </p:txBody>
      </p:sp>
      <p:sp>
        <p:nvSpPr>
          <p:cNvPr id="25" name="Content Placeholder 2">
            <a:extLst>
              <a:ext uri="{FF2B5EF4-FFF2-40B4-BE49-F238E27FC236}">
                <a16:creationId xmlns:a16="http://schemas.microsoft.com/office/drawing/2014/main" id="{C7529A58-1563-44FC-BD75-024743C3B118}"/>
              </a:ext>
            </a:extLst>
          </p:cNvPr>
          <p:cNvSpPr txBox="1">
            <a:spLocks/>
          </p:cNvSpPr>
          <p:nvPr/>
        </p:nvSpPr>
        <p:spPr>
          <a:xfrm>
            <a:off x="1797946" y="1720883"/>
            <a:ext cx="5610609" cy="4687146"/>
          </a:xfrm>
          <a:prstGeom prst="rect">
            <a:avLst/>
          </a:prstGeom>
        </p:spPr>
        <p:txBody>
          <a:bodyP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182880" indent="-182880" defTabSz="914400">
              <a:lnSpc>
                <a:spcPct val="100000"/>
              </a:lnSpc>
              <a:spcBef>
                <a:spcPts val="0"/>
              </a:spcBef>
              <a:spcAft>
                <a:spcPts val="1800"/>
              </a:spcAft>
              <a:buClr>
                <a:srgbClr val="94C600"/>
              </a:buClr>
              <a:buSzPct val="85000"/>
            </a:pPr>
            <a:r>
              <a:rPr lang="en-US" sz="2400" dirty="0">
                <a:solidFill>
                  <a:srgbClr val="002060"/>
                </a:solidFill>
                <a:latin typeface="Arial"/>
              </a:rPr>
              <a:t>75% of the jobs created are filled by individuals with low income</a:t>
            </a:r>
          </a:p>
          <a:p>
            <a:pPr marL="182880" indent="-182880" defTabSz="914400">
              <a:lnSpc>
                <a:spcPct val="100000"/>
              </a:lnSpc>
              <a:spcBef>
                <a:spcPts val="0"/>
              </a:spcBef>
              <a:spcAft>
                <a:spcPts val="1800"/>
              </a:spcAft>
              <a:buClr>
                <a:srgbClr val="94C600"/>
              </a:buClr>
              <a:buSzPct val="85000"/>
            </a:pPr>
            <a:r>
              <a:rPr lang="en-US" sz="2400" dirty="0">
                <a:solidFill>
                  <a:srgbClr val="002060"/>
                </a:solidFill>
                <a:latin typeface="Arial"/>
              </a:rPr>
              <a:t>Focus on creating high-quality jobs  that provide living wages, paid leave, fringe benefits, opportunities for career growth, and/or predictable and flexible scheduling </a:t>
            </a:r>
          </a:p>
          <a:p>
            <a:pPr marL="182880" indent="-182880" defTabSz="914400">
              <a:lnSpc>
                <a:spcPct val="100000"/>
              </a:lnSpc>
              <a:spcBef>
                <a:spcPts val="0"/>
              </a:spcBef>
              <a:spcAft>
                <a:spcPts val="1800"/>
              </a:spcAft>
              <a:buClr>
                <a:srgbClr val="94C600"/>
              </a:buClr>
              <a:buSzPct val="85000"/>
            </a:pPr>
            <a:r>
              <a:rPr lang="en-US" sz="2400" dirty="0">
                <a:solidFill>
                  <a:srgbClr val="002060"/>
                </a:solidFill>
                <a:latin typeface="Arial"/>
              </a:rPr>
              <a:t>Connect employees to critical wraparound support services </a:t>
            </a:r>
          </a:p>
        </p:txBody>
      </p:sp>
      <p:pic>
        <p:nvPicPr>
          <p:cNvPr id="12" name="Picture 11">
            <a:extLst>
              <a:ext uri="{FF2B5EF4-FFF2-40B4-BE49-F238E27FC236}">
                <a16:creationId xmlns:a16="http://schemas.microsoft.com/office/drawing/2014/main" id="{DAE65569-9A60-45D8-A2F9-DAC4E70C720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8223" y="260664"/>
            <a:ext cx="1198110" cy="1203302"/>
          </a:xfrm>
          <a:prstGeom prst="rect">
            <a:avLst/>
          </a:prstGeom>
        </p:spPr>
      </p:pic>
      <p:pic>
        <p:nvPicPr>
          <p:cNvPr id="13" name="Picture 12">
            <a:extLst>
              <a:ext uri="{FF2B5EF4-FFF2-40B4-BE49-F238E27FC236}">
                <a16:creationId xmlns:a16="http://schemas.microsoft.com/office/drawing/2014/main" id="{941D571E-6A53-47C7-B262-B8EE8FDE047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808503" y="1217279"/>
            <a:ext cx="4381910" cy="292127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7708B28A-3E5E-4422-8C0D-9D042173B23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8817"/>
          <a:stretch/>
        </p:blipFill>
        <p:spPr bwMode="auto">
          <a:xfrm>
            <a:off x="7808503" y="4131572"/>
            <a:ext cx="4381910" cy="2741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822905"/>
      </p:ext>
    </p:extLst>
  </p:cSld>
  <p:clrMapOvr>
    <a:masterClrMapping/>
  </p:clrMapOvr>
  <mc:AlternateContent xmlns:mc="http://schemas.openxmlformats.org/markup-compatibility/2006" xmlns:p14="http://schemas.microsoft.com/office/powerpoint/2010/main">
    <mc:Choice Requires="p14">
      <p:transition spd="slow" p14:dur="2000" advClick="0" advTm="7000">
        <p:fade/>
      </p:transition>
    </mc:Choice>
    <mc:Fallback xmlns="">
      <p:transition spd="slow" advClick="0" advTm="7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C2180A4-47BE-8F47-9AC0-B0F4BB273EB6}"/>
              </a:ext>
            </a:extLst>
          </p:cNvPr>
          <p:cNvSpPr/>
          <p:nvPr/>
        </p:nvSpPr>
        <p:spPr>
          <a:xfrm>
            <a:off x="1588" y="-9832"/>
            <a:ext cx="2109287" cy="6867832"/>
          </a:xfrm>
          <a:prstGeom prst="rect">
            <a:avLst/>
          </a:prstGeom>
          <a:gradFill flip="none" rotWithShape="1">
            <a:gsLst>
              <a:gs pos="0">
                <a:srgbClr val="B2D333">
                  <a:shade val="30000"/>
                  <a:satMod val="115000"/>
                </a:srgbClr>
              </a:gs>
              <a:gs pos="50000">
                <a:srgbClr val="B2D333">
                  <a:shade val="67500"/>
                  <a:satMod val="115000"/>
                </a:srgbClr>
              </a:gs>
              <a:gs pos="100000">
                <a:srgbClr val="B2D333">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439559C-6CF1-3243-A943-9266D06D207A}"/>
              </a:ext>
            </a:extLst>
          </p:cNvPr>
          <p:cNvSpPr/>
          <p:nvPr/>
        </p:nvSpPr>
        <p:spPr>
          <a:xfrm>
            <a:off x="11138361" y="5930839"/>
            <a:ext cx="1052052" cy="511278"/>
          </a:xfrm>
          <a:prstGeom prst="rect">
            <a:avLst/>
          </a:prstGeom>
          <a:solidFill>
            <a:srgbClr val="B2D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CFC2B71-8325-FA4E-992D-0C5EA8886014}"/>
              </a:ext>
            </a:extLst>
          </p:cNvPr>
          <p:cNvSpPr txBox="1"/>
          <p:nvPr/>
        </p:nvSpPr>
        <p:spPr>
          <a:xfrm>
            <a:off x="11347625" y="6011719"/>
            <a:ext cx="442841" cy="338554"/>
          </a:xfrm>
          <a:prstGeom prst="rect">
            <a:avLst/>
          </a:prstGeom>
          <a:noFill/>
        </p:spPr>
        <p:txBody>
          <a:bodyPr wrap="square" rtlCol="0">
            <a:spAutoFit/>
          </a:bodyPr>
          <a:lstStyle/>
          <a:p>
            <a:fld id="{1B138D4C-7B64-4815-A40E-83F2AB4486DC}" type="slidenum">
              <a:rPr lang="en-US" sz="1600" b="1" dirty="0">
                <a:solidFill>
                  <a:schemeClr val="bg1"/>
                </a:solidFill>
                <a:latin typeface="Arial" panose="020B0604020202020204" pitchFamily="34" charset="0"/>
                <a:cs typeface="Arial" panose="020B0604020202020204" pitchFamily="34" charset="0"/>
              </a:rPr>
              <a:t>37</a:t>
            </a:fld>
            <a:endParaRPr lang="en-US" sz="1600" b="1">
              <a:solidFill>
                <a:schemeClr val="bg1"/>
              </a:solidFill>
              <a:latin typeface="Arial" panose="020B0604020202020204" pitchFamily="34" charset="0"/>
              <a:cs typeface="Arial" panose="020B0604020202020204" pitchFamily="34" charset="0"/>
            </a:endParaRPr>
          </a:p>
        </p:txBody>
      </p:sp>
      <p:sp>
        <p:nvSpPr>
          <p:cNvPr id="11" name="Rectangle 13">
            <a:extLst>
              <a:ext uri="{FF2B5EF4-FFF2-40B4-BE49-F238E27FC236}">
                <a16:creationId xmlns:a16="http://schemas.microsoft.com/office/drawing/2014/main" id="{63BCFC74-9743-E848-9E41-6539663B65AA}"/>
              </a:ext>
            </a:extLst>
          </p:cNvPr>
          <p:cNvSpPr/>
          <p:nvPr/>
        </p:nvSpPr>
        <p:spPr>
          <a:xfrm>
            <a:off x="1187669" y="-1467"/>
            <a:ext cx="1457210" cy="6874125"/>
          </a:xfrm>
          <a:custGeom>
            <a:avLst/>
            <a:gdLst>
              <a:gd name="connsiteX0" fmla="*/ 0 w 1436377"/>
              <a:gd name="connsiteY0" fmla="*/ 0 h 4147457"/>
              <a:gd name="connsiteX1" fmla="*/ 1436377 w 1436377"/>
              <a:gd name="connsiteY1" fmla="*/ 0 h 4147457"/>
              <a:gd name="connsiteX2" fmla="*/ 1436377 w 1436377"/>
              <a:gd name="connsiteY2" fmla="*/ 4147457 h 4147457"/>
              <a:gd name="connsiteX3" fmla="*/ 0 w 1436377"/>
              <a:gd name="connsiteY3" fmla="*/ 4147457 h 4147457"/>
              <a:gd name="connsiteX4" fmla="*/ 0 w 1436377"/>
              <a:gd name="connsiteY4" fmla="*/ 0 h 4147457"/>
              <a:gd name="connsiteX0" fmla="*/ 0 w 2677348"/>
              <a:gd name="connsiteY0" fmla="*/ 0 h 4555672"/>
              <a:gd name="connsiteX1" fmla="*/ 2677348 w 2677348"/>
              <a:gd name="connsiteY1" fmla="*/ 408215 h 4555672"/>
              <a:gd name="connsiteX2" fmla="*/ 2677348 w 2677348"/>
              <a:gd name="connsiteY2" fmla="*/ 4555672 h 4555672"/>
              <a:gd name="connsiteX3" fmla="*/ 1240971 w 2677348"/>
              <a:gd name="connsiteY3" fmla="*/ 4555672 h 4555672"/>
              <a:gd name="connsiteX4" fmla="*/ 0 w 2677348"/>
              <a:gd name="connsiteY4" fmla="*/ 0 h 4555672"/>
              <a:gd name="connsiteX0" fmla="*/ 0 w 2677348"/>
              <a:gd name="connsiteY0" fmla="*/ 0 h 4555672"/>
              <a:gd name="connsiteX1" fmla="*/ 2677348 w 2677348"/>
              <a:gd name="connsiteY1" fmla="*/ 408215 h 4555672"/>
              <a:gd name="connsiteX2" fmla="*/ 2677348 w 2677348"/>
              <a:gd name="connsiteY2" fmla="*/ 4555672 h 4555672"/>
              <a:gd name="connsiteX3" fmla="*/ 718457 w 2677348"/>
              <a:gd name="connsiteY3" fmla="*/ 996044 h 4555672"/>
              <a:gd name="connsiteX4" fmla="*/ 0 w 2677348"/>
              <a:gd name="connsiteY4" fmla="*/ 0 h 4555672"/>
              <a:gd name="connsiteX0" fmla="*/ 0 w 2677348"/>
              <a:gd name="connsiteY0" fmla="*/ 0 h 4555672"/>
              <a:gd name="connsiteX1" fmla="*/ 2677348 w 2677348"/>
              <a:gd name="connsiteY1" fmla="*/ 408215 h 4555672"/>
              <a:gd name="connsiteX2" fmla="*/ 2677348 w 2677348"/>
              <a:gd name="connsiteY2" fmla="*/ 4555672 h 4555672"/>
              <a:gd name="connsiteX3" fmla="*/ 865414 w 2677348"/>
              <a:gd name="connsiteY3" fmla="*/ 947059 h 4555672"/>
              <a:gd name="connsiteX4" fmla="*/ 0 w 2677348"/>
              <a:gd name="connsiteY4" fmla="*/ 0 h 4555672"/>
              <a:gd name="connsiteX0" fmla="*/ 0 w 2677348"/>
              <a:gd name="connsiteY0" fmla="*/ 0 h 1681844"/>
              <a:gd name="connsiteX1" fmla="*/ 2677348 w 2677348"/>
              <a:gd name="connsiteY1" fmla="*/ 408215 h 1681844"/>
              <a:gd name="connsiteX2" fmla="*/ 97433 w 2677348"/>
              <a:gd name="connsiteY2" fmla="*/ 1681844 h 1681844"/>
              <a:gd name="connsiteX3" fmla="*/ 865414 w 2677348"/>
              <a:gd name="connsiteY3" fmla="*/ 947059 h 1681844"/>
              <a:gd name="connsiteX4" fmla="*/ 0 w 2677348"/>
              <a:gd name="connsiteY4" fmla="*/ 0 h 1681844"/>
              <a:gd name="connsiteX0" fmla="*/ 0 w 2677348"/>
              <a:gd name="connsiteY0" fmla="*/ 0 h 1681844"/>
              <a:gd name="connsiteX1" fmla="*/ 2677348 w 2677348"/>
              <a:gd name="connsiteY1" fmla="*/ 408215 h 1681844"/>
              <a:gd name="connsiteX2" fmla="*/ 1893577 w 2677348"/>
              <a:gd name="connsiteY2" fmla="*/ 816429 h 1681844"/>
              <a:gd name="connsiteX3" fmla="*/ 97433 w 2677348"/>
              <a:gd name="connsiteY3" fmla="*/ 1681844 h 1681844"/>
              <a:gd name="connsiteX4" fmla="*/ 865414 w 2677348"/>
              <a:gd name="connsiteY4" fmla="*/ 947059 h 1681844"/>
              <a:gd name="connsiteX5" fmla="*/ 0 w 2677348"/>
              <a:gd name="connsiteY5" fmla="*/ 0 h 1681844"/>
              <a:gd name="connsiteX0" fmla="*/ 0 w 2677348"/>
              <a:gd name="connsiteY0" fmla="*/ 0 h 6890658"/>
              <a:gd name="connsiteX1" fmla="*/ 2677348 w 2677348"/>
              <a:gd name="connsiteY1" fmla="*/ 408215 h 6890658"/>
              <a:gd name="connsiteX2" fmla="*/ 146420 w 2677348"/>
              <a:gd name="connsiteY2" fmla="*/ 6890658 h 6890658"/>
              <a:gd name="connsiteX3" fmla="*/ 97433 w 2677348"/>
              <a:gd name="connsiteY3" fmla="*/ 1681844 h 6890658"/>
              <a:gd name="connsiteX4" fmla="*/ 865414 w 2677348"/>
              <a:gd name="connsiteY4" fmla="*/ 947059 h 6890658"/>
              <a:gd name="connsiteX5" fmla="*/ 0 w 2677348"/>
              <a:gd name="connsiteY5" fmla="*/ 0 h 6890658"/>
              <a:gd name="connsiteX0" fmla="*/ 0 w 1550677"/>
              <a:gd name="connsiteY0" fmla="*/ 0 h 6890658"/>
              <a:gd name="connsiteX1" fmla="*/ 1550677 w 1550677"/>
              <a:gd name="connsiteY1" fmla="*/ 32658 h 6890658"/>
              <a:gd name="connsiteX2" fmla="*/ 146420 w 1550677"/>
              <a:gd name="connsiteY2" fmla="*/ 6890658 h 6890658"/>
              <a:gd name="connsiteX3" fmla="*/ 97433 w 1550677"/>
              <a:gd name="connsiteY3" fmla="*/ 1681844 h 6890658"/>
              <a:gd name="connsiteX4" fmla="*/ 865414 w 1550677"/>
              <a:gd name="connsiteY4" fmla="*/ 947059 h 6890658"/>
              <a:gd name="connsiteX5" fmla="*/ 0 w 1550677"/>
              <a:gd name="connsiteY5" fmla="*/ 0 h 6890658"/>
              <a:gd name="connsiteX0" fmla="*/ 0 w 1550677"/>
              <a:gd name="connsiteY0" fmla="*/ 0 h 6890658"/>
              <a:gd name="connsiteX1" fmla="*/ 1550677 w 1550677"/>
              <a:gd name="connsiteY1" fmla="*/ 32658 h 6890658"/>
              <a:gd name="connsiteX2" fmla="*/ 799564 w 1550677"/>
              <a:gd name="connsiteY2" fmla="*/ 3624943 h 6890658"/>
              <a:gd name="connsiteX3" fmla="*/ 146420 w 1550677"/>
              <a:gd name="connsiteY3" fmla="*/ 6890658 h 6890658"/>
              <a:gd name="connsiteX4" fmla="*/ 97433 w 1550677"/>
              <a:gd name="connsiteY4" fmla="*/ 1681844 h 6890658"/>
              <a:gd name="connsiteX5" fmla="*/ 865414 w 1550677"/>
              <a:gd name="connsiteY5" fmla="*/ 947059 h 6890658"/>
              <a:gd name="connsiteX6" fmla="*/ 0 w 1550677"/>
              <a:gd name="connsiteY6" fmla="*/ 0 h 6890658"/>
              <a:gd name="connsiteX0" fmla="*/ 0 w 1550677"/>
              <a:gd name="connsiteY0" fmla="*/ 0 h 6890658"/>
              <a:gd name="connsiteX1" fmla="*/ 1550677 w 1550677"/>
              <a:gd name="connsiteY1" fmla="*/ 32658 h 6890658"/>
              <a:gd name="connsiteX2" fmla="*/ 1436378 w 1550677"/>
              <a:gd name="connsiteY2" fmla="*/ 6874329 h 6890658"/>
              <a:gd name="connsiteX3" fmla="*/ 146420 w 1550677"/>
              <a:gd name="connsiteY3" fmla="*/ 6890658 h 6890658"/>
              <a:gd name="connsiteX4" fmla="*/ 97433 w 1550677"/>
              <a:gd name="connsiteY4" fmla="*/ 1681844 h 6890658"/>
              <a:gd name="connsiteX5" fmla="*/ 865414 w 1550677"/>
              <a:gd name="connsiteY5" fmla="*/ 947059 h 6890658"/>
              <a:gd name="connsiteX6" fmla="*/ 0 w 1550677"/>
              <a:gd name="connsiteY6" fmla="*/ 0 h 6890658"/>
              <a:gd name="connsiteX0" fmla="*/ 0 w 1570341"/>
              <a:gd name="connsiteY0" fmla="*/ 0 h 6890658"/>
              <a:gd name="connsiteX1" fmla="*/ 1570341 w 1570341"/>
              <a:gd name="connsiteY1" fmla="*/ 12993 h 6890658"/>
              <a:gd name="connsiteX2" fmla="*/ 1436378 w 1570341"/>
              <a:gd name="connsiteY2" fmla="*/ 6874329 h 6890658"/>
              <a:gd name="connsiteX3" fmla="*/ 146420 w 1570341"/>
              <a:gd name="connsiteY3" fmla="*/ 6890658 h 6890658"/>
              <a:gd name="connsiteX4" fmla="*/ 97433 w 1570341"/>
              <a:gd name="connsiteY4" fmla="*/ 1681844 h 6890658"/>
              <a:gd name="connsiteX5" fmla="*/ 865414 w 1570341"/>
              <a:gd name="connsiteY5" fmla="*/ 947059 h 6890658"/>
              <a:gd name="connsiteX6" fmla="*/ 0 w 1570341"/>
              <a:gd name="connsiteY6" fmla="*/ 0 h 6890658"/>
              <a:gd name="connsiteX0" fmla="*/ 0 w 1570341"/>
              <a:gd name="connsiteY0" fmla="*/ 6671 h 6877665"/>
              <a:gd name="connsiteX1" fmla="*/ 1570341 w 1570341"/>
              <a:gd name="connsiteY1" fmla="*/ 0 h 6877665"/>
              <a:gd name="connsiteX2" fmla="*/ 1436378 w 1570341"/>
              <a:gd name="connsiteY2" fmla="*/ 6861336 h 6877665"/>
              <a:gd name="connsiteX3" fmla="*/ 146420 w 1570341"/>
              <a:gd name="connsiteY3" fmla="*/ 6877665 h 6877665"/>
              <a:gd name="connsiteX4" fmla="*/ 97433 w 1570341"/>
              <a:gd name="connsiteY4" fmla="*/ 1668851 h 6877665"/>
              <a:gd name="connsiteX5" fmla="*/ 865414 w 1570341"/>
              <a:gd name="connsiteY5" fmla="*/ 934066 h 6877665"/>
              <a:gd name="connsiteX6" fmla="*/ 0 w 1570341"/>
              <a:gd name="connsiteY6" fmla="*/ 6671 h 6877665"/>
              <a:gd name="connsiteX0" fmla="*/ 0 w 1570341"/>
              <a:gd name="connsiteY0" fmla="*/ 6671 h 6877665"/>
              <a:gd name="connsiteX1" fmla="*/ 1570341 w 1570341"/>
              <a:gd name="connsiteY1" fmla="*/ 0 h 6877665"/>
              <a:gd name="connsiteX2" fmla="*/ 1436378 w 1570341"/>
              <a:gd name="connsiteY2" fmla="*/ 6861336 h 6877665"/>
              <a:gd name="connsiteX3" fmla="*/ 8769 w 1570341"/>
              <a:gd name="connsiteY3" fmla="*/ 6877665 h 6877665"/>
              <a:gd name="connsiteX4" fmla="*/ 97433 w 1570341"/>
              <a:gd name="connsiteY4" fmla="*/ 1668851 h 6877665"/>
              <a:gd name="connsiteX5" fmla="*/ 865414 w 1570341"/>
              <a:gd name="connsiteY5" fmla="*/ 934066 h 6877665"/>
              <a:gd name="connsiteX6" fmla="*/ 0 w 1570341"/>
              <a:gd name="connsiteY6" fmla="*/ 6671 h 6877665"/>
              <a:gd name="connsiteX0" fmla="*/ 0 w 1570341"/>
              <a:gd name="connsiteY0" fmla="*/ 6671 h 6877665"/>
              <a:gd name="connsiteX1" fmla="*/ 1570341 w 1570341"/>
              <a:gd name="connsiteY1" fmla="*/ 0 h 6877665"/>
              <a:gd name="connsiteX2" fmla="*/ 1465875 w 1570341"/>
              <a:gd name="connsiteY2" fmla="*/ 6871168 h 6877665"/>
              <a:gd name="connsiteX3" fmla="*/ 8769 w 1570341"/>
              <a:gd name="connsiteY3" fmla="*/ 6877665 h 6877665"/>
              <a:gd name="connsiteX4" fmla="*/ 97433 w 1570341"/>
              <a:gd name="connsiteY4" fmla="*/ 1668851 h 6877665"/>
              <a:gd name="connsiteX5" fmla="*/ 865414 w 1570341"/>
              <a:gd name="connsiteY5" fmla="*/ 934066 h 6877665"/>
              <a:gd name="connsiteX6" fmla="*/ 0 w 1570341"/>
              <a:gd name="connsiteY6" fmla="*/ 6671 h 6877665"/>
              <a:gd name="connsiteX0" fmla="*/ 0 w 1717825"/>
              <a:gd name="connsiteY0" fmla="*/ 16504 h 6887498"/>
              <a:gd name="connsiteX1" fmla="*/ 1717825 w 1717825"/>
              <a:gd name="connsiteY1" fmla="*/ 0 h 6887498"/>
              <a:gd name="connsiteX2" fmla="*/ 1465875 w 1717825"/>
              <a:gd name="connsiteY2" fmla="*/ 6881001 h 6887498"/>
              <a:gd name="connsiteX3" fmla="*/ 8769 w 1717825"/>
              <a:gd name="connsiteY3" fmla="*/ 6887498 h 6887498"/>
              <a:gd name="connsiteX4" fmla="*/ 97433 w 1717825"/>
              <a:gd name="connsiteY4" fmla="*/ 1678684 h 6887498"/>
              <a:gd name="connsiteX5" fmla="*/ 865414 w 1717825"/>
              <a:gd name="connsiteY5" fmla="*/ 943899 h 6887498"/>
              <a:gd name="connsiteX6" fmla="*/ 0 w 1717825"/>
              <a:gd name="connsiteY6" fmla="*/ 16504 h 6887498"/>
              <a:gd name="connsiteX0" fmla="*/ 0 w 1717825"/>
              <a:gd name="connsiteY0" fmla="*/ 0 h 6870994"/>
              <a:gd name="connsiteX1" fmla="*/ 1717825 w 1717825"/>
              <a:gd name="connsiteY1" fmla="*/ 3161 h 6870994"/>
              <a:gd name="connsiteX2" fmla="*/ 1465875 w 1717825"/>
              <a:gd name="connsiteY2" fmla="*/ 6864497 h 6870994"/>
              <a:gd name="connsiteX3" fmla="*/ 8769 w 1717825"/>
              <a:gd name="connsiteY3" fmla="*/ 6870994 h 6870994"/>
              <a:gd name="connsiteX4" fmla="*/ 97433 w 1717825"/>
              <a:gd name="connsiteY4" fmla="*/ 1662180 h 6870994"/>
              <a:gd name="connsiteX5" fmla="*/ 865414 w 1717825"/>
              <a:gd name="connsiteY5" fmla="*/ 927395 h 6870994"/>
              <a:gd name="connsiteX6" fmla="*/ 0 w 1717825"/>
              <a:gd name="connsiteY6" fmla="*/ 0 h 6870994"/>
              <a:gd name="connsiteX0" fmla="*/ 0 w 1717825"/>
              <a:gd name="connsiteY0" fmla="*/ 0 h 6870994"/>
              <a:gd name="connsiteX1" fmla="*/ 1717825 w 1717825"/>
              <a:gd name="connsiteY1" fmla="*/ 3161 h 6870994"/>
              <a:gd name="connsiteX2" fmla="*/ 1711681 w 1717825"/>
              <a:gd name="connsiteY2" fmla="*/ 6864497 h 6870994"/>
              <a:gd name="connsiteX3" fmla="*/ 8769 w 1717825"/>
              <a:gd name="connsiteY3" fmla="*/ 6870994 h 6870994"/>
              <a:gd name="connsiteX4" fmla="*/ 97433 w 1717825"/>
              <a:gd name="connsiteY4" fmla="*/ 1662180 h 6870994"/>
              <a:gd name="connsiteX5" fmla="*/ 865414 w 1717825"/>
              <a:gd name="connsiteY5" fmla="*/ 927395 h 6870994"/>
              <a:gd name="connsiteX6" fmla="*/ 0 w 1717825"/>
              <a:gd name="connsiteY6" fmla="*/ 0 h 6870994"/>
              <a:gd name="connsiteX0" fmla="*/ 148548 w 1866373"/>
              <a:gd name="connsiteY0" fmla="*/ 0 h 6870994"/>
              <a:gd name="connsiteX1" fmla="*/ 1866373 w 1866373"/>
              <a:gd name="connsiteY1" fmla="*/ 3161 h 6870994"/>
              <a:gd name="connsiteX2" fmla="*/ 1860229 w 1866373"/>
              <a:gd name="connsiteY2" fmla="*/ 6864497 h 6870994"/>
              <a:gd name="connsiteX3" fmla="*/ 0 w 1866373"/>
              <a:gd name="connsiteY3" fmla="*/ 6870994 h 6870994"/>
              <a:gd name="connsiteX4" fmla="*/ 245981 w 1866373"/>
              <a:gd name="connsiteY4" fmla="*/ 1662180 h 6870994"/>
              <a:gd name="connsiteX5" fmla="*/ 1013962 w 1866373"/>
              <a:gd name="connsiteY5" fmla="*/ 927395 h 6870994"/>
              <a:gd name="connsiteX6" fmla="*/ 148548 w 1866373"/>
              <a:gd name="connsiteY6" fmla="*/ 0 h 6870994"/>
              <a:gd name="connsiteX0" fmla="*/ 148548 w 1866373"/>
              <a:gd name="connsiteY0" fmla="*/ 0 h 6870994"/>
              <a:gd name="connsiteX1" fmla="*/ 1866373 w 1866373"/>
              <a:gd name="connsiteY1" fmla="*/ 3161 h 6870994"/>
              <a:gd name="connsiteX2" fmla="*/ 1860229 w 1866373"/>
              <a:gd name="connsiteY2" fmla="*/ 6864497 h 6870994"/>
              <a:gd name="connsiteX3" fmla="*/ 0 w 1866373"/>
              <a:gd name="connsiteY3" fmla="*/ 6870994 h 6870994"/>
              <a:gd name="connsiteX4" fmla="*/ 19839 w 1866373"/>
              <a:gd name="connsiteY4" fmla="*/ 1701509 h 6870994"/>
              <a:gd name="connsiteX5" fmla="*/ 1013962 w 1866373"/>
              <a:gd name="connsiteY5" fmla="*/ 927395 h 6870994"/>
              <a:gd name="connsiteX6" fmla="*/ 148548 w 1866373"/>
              <a:gd name="connsiteY6" fmla="*/ 0 h 6870994"/>
              <a:gd name="connsiteX0" fmla="*/ 1064 w 1866373"/>
              <a:gd name="connsiteY0" fmla="*/ 6671 h 6867833"/>
              <a:gd name="connsiteX1" fmla="*/ 1866373 w 1866373"/>
              <a:gd name="connsiteY1" fmla="*/ 0 h 6867833"/>
              <a:gd name="connsiteX2" fmla="*/ 1860229 w 1866373"/>
              <a:gd name="connsiteY2" fmla="*/ 6861336 h 6867833"/>
              <a:gd name="connsiteX3" fmla="*/ 0 w 1866373"/>
              <a:gd name="connsiteY3" fmla="*/ 6867833 h 6867833"/>
              <a:gd name="connsiteX4" fmla="*/ 19839 w 1866373"/>
              <a:gd name="connsiteY4" fmla="*/ 1698348 h 6867833"/>
              <a:gd name="connsiteX5" fmla="*/ 1013962 w 1866373"/>
              <a:gd name="connsiteY5" fmla="*/ 924234 h 6867833"/>
              <a:gd name="connsiteX6" fmla="*/ 1064 w 1866373"/>
              <a:gd name="connsiteY6" fmla="*/ 6671 h 6867833"/>
              <a:gd name="connsiteX0" fmla="*/ 1064 w 1866373"/>
              <a:gd name="connsiteY0" fmla="*/ 6671 h 6867833"/>
              <a:gd name="connsiteX1" fmla="*/ 1866373 w 1866373"/>
              <a:gd name="connsiteY1" fmla="*/ 0 h 6867833"/>
              <a:gd name="connsiteX2" fmla="*/ 1860229 w 1866373"/>
              <a:gd name="connsiteY2" fmla="*/ 6861336 h 6867833"/>
              <a:gd name="connsiteX3" fmla="*/ 0 w 1866373"/>
              <a:gd name="connsiteY3" fmla="*/ 6867833 h 6867833"/>
              <a:gd name="connsiteX4" fmla="*/ 19839 w 1866373"/>
              <a:gd name="connsiteY4" fmla="*/ 1698348 h 6867833"/>
              <a:gd name="connsiteX5" fmla="*/ 915640 w 1866373"/>
              <a:gd name="connsiteY5" fmla="*/ 914402 h 6867833"/>
              <a:gd name="connsiteX6" fmla="*/ 1064 w 1866373"/>
              <a:gd name="connsiteY6" fmla="*/ 6671 h 6867833"/>
              <a:gd name="connsiteX0" fmla="*/ 8657 w 1873966"/>
              <a:gd name="connsiteY0" fmla="*/ 6671 h 6867833"/>
              <a:gd name="connsiteX1" fmla="*/ 1873966 w 1873966"/>
              <a:gd name="connsiteY1" fmla="*/ 0 h 6867833"/>
              <a:gd name="connsiteX2" fmla="*/ 1867822 w 1873966"/>
              <a:gd name="connsiteY2" fmla="*/ 6861336 h 6867833"/>
              <a:gd name="connsiteX3" fmla="*/ 7593 w 1873966"/>
              <a:gd name="connsiteY3" fmla="*/ 6867833 h 6867833"/>
              <a:gd name="connsiteX4" fmla="*/ 0 w 1873966"/>
              <a:gd name="connsiteY4" fmla="*/ 1524776 h 6867833"/>
              <a:gd name="connsiteX5" fmla="*/ 923233 w 1873966"/>
              <a:gd name="connsiteY5" fmla="*/ 914402 h 6867833"/>
              <a:gd name="connsiteX6" fmla="*/ 8657 w 1873966"/>
              <a:gd name="connsiteY6" fmla="*/ 6671 h 6867833"/>
              <a:gd name="connsiteX0" fmla="*/ 8657 w 1873966"/>
              <a:gd name="connsiteY0" fmla="*/ 6671 h 6867833"/>
              <a:gd name="connsiteX1" fmla="*/ 1873966 w 1873966"/>
              <a:gd name="connsiteY1" fmla="*/ 0 h 6867833"/>
              <a:gd name="connsiteX2" fmla="*/ 1867822 w 1873966"/>
              <a:gd name="connsiteY2" fmla="*/ 6861336 h 6867833"/>
              <a:gd name="connsiteX3" fmla="*/ 7593 w 1873966"/>
              <a:gd name="connsiteY3" fmla="*/ 6867833 h 6867833"/>
              <a:gd name="connsiteX4" fmla="*/ 0 w 1873966"/>
              <a:gd name="connsiteY4" fmla="*/ 1524776 h 6867833"/>
              <a:gd name="connsiteX5" fmla="*/ 758641 w 1873966"/>
              <a:gd name="connsiteY5" fmla="*/ 777372 h 6867833"/>
              <a:gd name="connsiteX6" fmla="*/ 8657 w 1873966"/>
              <a:gd name="connsiteY6" fmla="*/ 6671 h 6867833"/>
              <a:gd name="connsiteX0" fmla="*/ 14088 w 1879397"/>
              <a:gd name="connsiteY0" fmla="*/ 6671 h 6861336"/>
              <a:gd name="connsiteX1" fmla="*/ 1879397 w 1879397"/>
              <a:gd name="connsiteY1" fmla="*/ 0 h 6861336"/>
              <a:gd name="connsiteX2" fmla="*/ 1873253 w 1879397"/>
              <a:gd name="connsiteY2" fmla="*/ 6861336 h 6861336"/>
              <a:gd name="connsiteX3" fmla="*/ 0 w 1879397"/>
              <a:gd name="connsiteY3" fmla="*/ 5488695 h 6861336"/>
              <a:gd name="connsiteX4" fmla="*/ 5431 w 1879397"/>
              <a:gd name="connsiteY4" fmla="*/ 1524776 h 6861336"/>
              <a:gd name="connsiteX5" fmla="*/ 764072 w 1879397"/>
              <a:gd name="connsiteY5" fmla="*/ 777372 h 6861336"/>
              <a:gd name="connsiteX6" fmla="*/ 14088 w 1879397"/>
              <a:gd name="connsiteY6" fmla="*/ 6671 h 6861336"/>
              <a:gd name="connsiteX0" fmla="*/ 14088 w 1879397"/>
              <a:gd name="connsiteY0" fmla="*/ 6671 h 5495209"/>
              <a:gd name="connsiteX1" fmla="*/ 1879397 w 1879397"/>
              <a:gd name="connsiteY1" fmla="*/ 0 h 5495209"/>
              <a:gd name="connsiteX2" fmla="*/ 1873253 w 1879397"/>
              <a:gd name="connsiteY2" fmla="*/ 5495209 h 5495209"/>
              <a:gd name="connsiteX3" fmla="*/ 0 w 1879397"/>
              <a:gd name="connsiteY3" fmla="*/ 5488695 h 5495209"/>
              <a:gd name="connsiteX4" fmla="*/ 5431 w 1879397"/>
              <a:gd name="connsiteY4" fmla="*/ 1524776 h 5495209"/>
              <a:gd name="connsiteX5" fmla="*/ 764072 w 1879397"/>
              <a:gd name="connsiteY5" fmla="*/ 777372 h 5495209"/>
              <a:gd name="connsiteX6" fmla="*/ 14088 w 1879397"/>
              <a:gd name="connsiteY6" fmla="*/ 6671 h 5495209"/>
              <a:gd name="connsiteX0" fmla="*/ 14088 w 1873253"/>
              <a:gd name="connsiteY0" fmla="*/ 0 h 5488538"/>
              <a:gd name="connsiteX1" fmla="*/ 1128008 w 1873253"/>
              <a:gd name="connsiteY1" fmla="*/ 15427 h 5488538"/>
              <a:gd name="connsiteX2" fmla="*/ 1873253 w 1873253"/>
              <a:gd name="connsiteY2" fmla="*/ 5488538 h 5488538"/>
              <a:gd name="connsiteX3" fmla="*/ 0 w 1873253"/>
              <a:gd name="connsiteY3" fmla="*/ 5482024 h 5488538"/>
              <a:gd name="connsiteX4" fmla="*/ 5431 w 1873253"/>
              <a:gd name="connsiteY4" fmla="*/ 1518105 h 5488538"/>
              <a:gd name="connsiteX5" fmla="*/ 764072 w 1873253"/>
              <a:gd name="connsiteY5" fmla="*/ 770701 h 5488538"/>
              <a:gd name="connsiteX6" fmla="*/ 14088 w 1873253"/>
              <a:gd name="connsiteY6" fmla="*/ 0 h 5488538"/>
              <a:gd name="connsiteX0" fmla="*/ 14088 w 1188163"/>
              <a:gd name="connsiteY0" fmla="*/ 0 h 5482024"/>
              <a:gd name="connsiteX1" fmla="*/ 1128008 w 1188163"/>
              <a:gd name="connsiteY1" fmla="*/ 15427 h 5482024"/>
              <a:gd name="connsiteX2" fmla="*/ 1188163 w 1188163"/>
              <a:gd name="connsiteY2" fmla="*/ 5477490 h 5482024"/>
              <a:gd name="connsiteX3" fmla="*/ 0 w 1188163"/>
              <a:gd name="connsiteY3" fmla="*/ 5482024 h 5482024"/>
              <a:gd name="connsiteX4" fmla="*/ 5431 w 1188163"/>
              <a:gd name="connsiteY4" fmla="*/ 1518105 h 5482024"/>
              <a:gd name="connsiteX5" fmla="*/ 764072 w 1188163"/>
              <a:gd name="connsiteY5" fmla="*/ 770701 h 5482024"/>
              <a:gd name="connsiteX6" fmla="*/ 14088 w 1188163"/>
              <a:gd name="connsiteY6" fmla="*/ 0 h 5482024"/>
              <a:gd name="connsiteX0" fmla="*/ 14088 w 1188163"/>
              <a:gd name="connsiteY0" fmla="*/ 0 h 5482024"/>
              <a:gd name="connsiteX1" fmla="*/ 1172207 w 1188163"/>
              <a:gd name="connsiteY1" fmla="*/ 15427 h 5482024"/>
              <a:gd name="connsiteX2" fmla="*/ 1188163 w 1188163"/>
              <a:gd name="connsiteY2" fmla="*/ 5477490 h 5482024"/>
              <a:gd name="connsiteX3" fmla="*/ 0 w 1188163"/>
              <a:gd name="connsiteY3" fmla="*/ 5482024 h 5482024"/>
              <a:gd name="connsiteX4" fmla="*/ 5431 w 1188163"/>
              <a:gd name="connsiteY4" fmla="*/ 1518105 h 5482024"/>
              <a:gd name="connsiteX5" fmla="*/ 764072 w 1188163"/>
              <a:gd name="connsiteY5" fmla="*/ 770701 h 5482024"/>
              <a:gd name="connsiteX6" fmla="*/ 14088 w 1188163"/>
              <a:gd name="connsiteY6" fmla="*/ 0 h 5482024"/>
              <a:gd name="connsiteX0" fmla="*/ 14088 w 1188163"/>
              <a:gd name="connsiteY0" fmla="*/ 0 h 5482024"/>
              <a:gd name="connsiteX1" fmla="*/ 1161158 w 1188163"/>
              <a:gd name="connsiteY1" fmla="*/ 4378 h 5482024"/>
              <a:gd name="connsiteX2" fmla="*/ 1188163 w 1188163"/>
              <a:gd name="connsiteY2" fmla="*/ 5477490 h 5482024"/>
              <a:gd name="connsiteX3" fmla="*/ 0 w 1188163"/>
              <a:gd name="connsiteY3" fmla="*/ 5482024 h 5482024"/>
              <a:gd name="connsiteX4" fmla="*/ 5431 w 1188163"/>
              <a:gd name="connsiteY4" fmla="*/ 1518105 h 5482024"/>
              <a:gd name="connsiteX5" fmla="*/ 764072 w 1188163"/>
              <a:gd name="connsiteY5" fmla="*/ 770701 h 5482024"/>
              <a:gd name="connsiteX6" fmla="*/ 14088 w 1188163"/>
              <a:gd name="connsiteY6" fmla="*/ 0 h 5482024"/>
              <a:gd name="connsiteX0" fmla="*/ 14088 w 1177114"/>
              <a:gd name="connsiteY0" fmla="*/ 0 h 5488539"/>
              <a:gd name="connsiteX1" fmla="*/ 1161158 w 1177114"/>
              <a:gd name="connsiteY1" fmla="*/ 4378 h 5488539"/>
              <a:gd name="connsiteX2" fmla="*/ 1177114 w 1177114"/>
              <a:gd name="connsiteY2" fmla="*/ 5488539 h 5488539"/>
              <a:gd name="connsiteX3" fmla="*/ 0 w 1177114"/>
              <a:gd name="connsiteY3" fmla="*/ 5482024 h 5488539"/>
              <a:gd name="connsiteX4" fmla="*/ 5431 w 1177114"/>
              <a:gd name="connsiteY4" fmla="*/ 1518105 h 5488539"/>
              <a:gd name="connsiteX5" fmla="*/ 764072 w 1177114"/>
              <a:gd name="connsiteY5" fmla="*/ 770701 h 5488539"/>
              <a:gd name="connsiteX6" fmla="*/ 14088 w 1177114"/>
              <a:gd name="connsiteY6" fmla="*/ 0 h 5488539"/>
              <a:gd name="connsiteX0" fmla="*/ 14088 w 1162213"/>
              <a:gd name="connsiteY0" fmla="*/ 0 h 5482024"/>
              <a:gd name="connsiteX1" fmla="*/ 1161158 w 1162213"/>
              <a:gd name="connsiteY1" fmla="*/ 4378 h 5482024"/>
              <a:gd name="connsiteX2" fmla="*/ 1155014 w 1162213"/>
              <a:gd name="connsiteY2" fmla="*/ 5477490 h 5482024"/>
              <a:gd name="connsiteX3" fmla="*/ 0 w 1162213"/>
              <a:gd name="connsiteY3" fmla="*/ 5482024 h 5482024"/>
              <a:gd name="connsiteX4" fmla="*/ 5431 w 1162213"/>
              <a:gd name="connsiteY4" fmla="*/ 1518105 h 5482024"/>
              <a:gd name="connsiteX5" fmla="*/ 764072 w 1162213"/>
              <a:gd name="connsiteY5" fmla="*/ 770701 h 5482024"/>
              <a:gd name="connsiteX6" fmla="*/ 14088 w 1162213"/>
              <a:gd name="connsiteY6" fmla="*/ 0 h 548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2213" h="5482024">
                <a:moveTo>
                  <a:pt x="14088" y="0"/>
                </a:moveTo>
                <a:lnTo>
                  <a:pt x="1161158" y="4378"/>
                </a:lnTo>
                <a:cubicBezTo>
                  <a:pt x="1166477" y="1825066"/>
                  <a:pt x="1149695" y="3656802"/>
                  <a:pt x="1155014" y="5477490"/>
                </a:cubicBezTo>
                <a:lnTo>
                  <a:pt x="0" y="5482024"/>
                </a:lnTo>
                <a:cubicBezTo>
                  <a:pt x="1810" y="4160718"/>
                  <a:pt x="3621" y="2839411"/>
                  <a:pt x="5431" y="1518105"/>
                </a:cubicBezTo>
                <a:lnTo>
                  <a:pt x="764072" y="770701"/>
                </a:lnTo>
                <a:lnTo>
                  <a:pt x="140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863E6AAD-0D56-E643-BB3D-68DC7D0C043B}"/>
              </a:ext>
            </a:extLst>
          </p:cNvPr>
          <p:cNvSpPr txBox="1">
            <a:spLocks/>
          </p:cNvSpPr>
          <p:nvPr/>
        </p:nvSpPr>
        <p:spPr>
          <a:xfrm>
            <a:off x="2510937" y="473366"/>
            <a:ext cx="9720758" cy="990600"/>
          </a:xfrm>
          <a:prstGeom prst="rect">
            <a:avLst/>
          </a:prstGeom>
        </p:spPr>
        <p:txBody>
          <a:bodyPr anchor="ct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endParaRPr lang="en-US" sz="4000" b="1">
              <a:solidFill>
                <a:schemeClr val="accent1">
                  <a:lumMod val="50000"/>
                </a:schemeClr>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F3A6702C-4751-460A-BD1A-D34CFF3973F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23" y="260664"/>
            <a:ext cx="1198110" cy="1203302"/>
          </a:xfrm>
          <a:prstGeom prst="rect">
            <a:avLst/>
          </a:prstGeom>
        </p:spPr>
      </p:pic>
      <p:sp>
        <p:nvSpPr>
          <p:cNvPr id="13" name="Title 1">
            <a:extLst>
              <a:ext uri="{FF2B5EF4-FFF2-40B4-BE49-F238E27FC236}">
                <a16:creationId xmlns:a16="http://schemas.microsoft.com/office/drawing/2014/main" id="{37F82BE5-B89F-4404-9014-AA8BCCC8DDBD}"/>
              </a:ext>
            </a:extLst>
          </p:cNvPr>
          <p:cNvSpPr txBox="1">
            <a:spLocks/>
          </p:cNvSpPr>
          <p:nvPr/>
        </p:nvSpPr>
        <p:spPr>
          <a:xfrm>
            <a:off x="2339480" y="473366"/>
            <a:ext cx="9850933" cy="990600"/>
          </a:xfrm>
          <a:prstGeom prst="rect">
            <a:avLst/>
          </a:prstGeom>
        </p:spPr>
        <p:txBody>
          <a:bodyPr anchor="ct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4000" b="1" dirty="0">
                <a:solidFill>
                  <a:srgbClr val="002F67"/>
                </a:solidFill>
                <a:latin typeface="Arial" panose="020B0604020202020204" pitchFamily="34" charset="0"/>
                <a:cs typeface="Arial" panose="020B0604020202020204" pitchFamily="34" charset="0"/>
              </a:rPr>
              <a:t>Eligible Activities &amp; Strategies</a:t>
            </a:r>
          </a:p>
        </p:txBody>
      </p:sp>
      <p:sp>
        <p:nvSpPr>
          <p:cNvPr id="10" name="Content Placeholder 2">
            <a:extLst>
              <a:ext uri="{FF2B5EF4-FFF2-40B4-BE49-F238E27FC236}">
                <a16:creationId xmlns:a16="http://schemas.microsoft.com/office/drawing/2014/main" id="{BD22D568-35FD-AA4D-AC3C-54927C92D3E0}"/>
              </a:ext>
            </a:extLst>
          </p:cNvPr>
          <p:cNvSpPr txBox="1">
            <a:spLocks/>
          </p:cNvSpPr>
          <p:nvPr/>
        </p:nvSpPr>
        <p:spPr>
          <a:xfrm>
            <a:off x="1911727" y="1450396"/>
            <a:ext cx="9878739" cy="5157069"/>
          </a:xfrm>
          <a:prstGeom prst="rect">
            <a:avLst/>
          </a:prstGeom>
        </p:spPr>
        <p:txBody>
          <a:bodyP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342900" lvl="1" indent="-342900">
              <a:lnSpc>
                <a:spcPct val="100000"/>
              </a:lnSpc>
              <a:spcBef>
                <a:spcPts val="0"/>
              </a:spcBef>
              <a:spcAft>
                <a:spcPts val="1200"/>
              </a:spcAft>
              <a:buClr>
                <a:srgbClr val="94C600"/>
              </a:buClr>
              <a:buSzPct val="90000"/>
              <a:buFont typeface="Wingdings" panose="05000000000000000000" pitchFamily="2" charset="2"/>
              <a:buChar char="ü"/>
              <a:defRPr/>
            </a:pPr>
            <a:endParaRPr lang="en-US" sz="900">
              <a:latin typeface="Times New Roman" panose="02020603050405020304" pitchFamily="18" charset="0"/>
              <a:ea typeface="Times New Roman" panose="02020603050405020304" pitchFamily="18" charset="0"/>
            </a:endParaRPr>
          </a:p>
        </p:txBody>
      </p:sp>
      <p:sp>
        <p:nvSpPr>
          <p:cNvPr id="14" name="Rectangle 13">
            <a:extLst>
              <a:ext uri="{FF2B5EF4-FFF2-40B4-BE49-F238E27FC236}">
                <a16:creationId xmlns:a16="http://schemas.microsoft.com/office/drawing/2014/main" id="{4C660C27-695D-4DA2-AE63-4AA98B098C6B}"/>
              </a:ext>
            </a:extLst>
          </p:cNvPr>
          <p:cNvSpPr/>
          <p:nvPr/>
        </p:nvSpPr>
        <p:spPr>
          <a:xfrm>
            <a:off x="1721041" y="1556459"/>
            <a:ext cx="10069425" cy="3724096"/>
          </a:xfrm>
          <a:prstGeom prst="rect">
            <a:avLst/>
          </a:prstGeom>
        </p:spPr>
        <p:txBody>
          <a:bodyPr wrap="square">
            <a:spAutoFit/>
          </a:bodyPr>
          <a:lstStyle/>
          <a:p>
            <a:pPr marL="342900" indent="-342900">
              <a:spcAft>
                <a:spcPts val="1200"/>
              </a:spcAft>
              <a:buClr>
                <a:srgbClr val="94C600"/>
              </a:buClr>
              <a:buSzPct val="85000"/>
              <a:buFont typeface="Arial" panose="020B0604020202020204" pitchFamily="34" charset="0"/>
              <a:buChar char="•"/>
            </a:pPr>
            <a:r>
              <a:rPr lang="en-US" sz="2400" dirty="0">
                <a:solidFill>
                  <a:srgbClr val="002060"/>
                </a:solidFill>
                <a:latin typeface="Arial"/>
              </a:rPr>
              <a:t>CED projects may utilize multiple strategies, as consistent with 45 CFR Part 75 Subpart E:</a:t>
            </a:r>
          </a:p>
          <a:p>
            <a:pPr marL="800100" lvl="1" indent="-342900">
              <a:spcAft>
                <a:spcPts val="1200"/>
              </a:spcAft>
              <a:buClr>
                <a:srgbClr val="94C600"/>
              </a:buClr>
              <a:buSzPct val="85000"/>
              <a:buFont typeface="Arial" panose="020B0604020202020204" pitchFamily="34" charset="0"/>
              <a:buChar char="•"/>
            </a:pPr>
            <a:r>
              <a:rPr lang="en-US" sz="2000" dirty="0">
                <a:solidFill>
                  <a:srgbClr val="002060"/>
                </a:solidFill>
                <a:latin typeface="Arial"/>
              </a:rPr>
              <a:t>Start-up capital for operating expenses (salaries, facilities, equipment)</a:t>
            </a:r>
          </a:p>
          <a:p>
            <a:pPr marL="800100" lvl="1" indent="-342900">
              <a:spcAft>
                <a:spcPts val="1200"/>
              </a:spcAft>
              <a:buClr>
                <a:srgbClr val="94C600"/>
              </a:buClr>
              <a:buSzPct val="85000"/>
              <a:buFont typeface="Arial" panose="020B0604020202020204" pitchFamily="34" charset="0"/>
              <a:buChar char="•"/>
            </a:pPr>
            <a:r>
              <a:rPr lang="en-US" sz="2000" dirty="0">
                <a:solidFill>
                  <a:srgbClr val="002060"/>
                </a:solidFill>
                <a:latin typeface="Arial"/>
              </a:rPr>
              <a:t>Loans to identified, viable businesses</a:t>
            </a:r>
          </a:p>
          <a:p>
            <a:pPr marL="800100" lvl="1" indent="-342900">
              <a:spcAft>
                <a:spcPts val="1200"/>
              </a:spcAft>
              <a:buClr>
                <a:srgbClr val="94C600"/>
              </a:buClr>
              <a:buSzPct val="85000"/>
              <a:buFont typeface="Arial" panose="020B0604020202020204" pitchFamily="34" charset="0"/>
              <a:buChar char="•"/>
            </a:pPr>
            <a:r>
              <a:rPr lang="en-US" sz="2000" dirty="0">
                <a:solidFill>
                  <a:srgbClr val="002060"/>
                </a:solidFill>
                <a:latin typeface="Arial"/>
              </a:rPr>
              <a:t>Equity investments in identified, viable businesses</a:t>
            </a:r>
          </a:p>
          <a:p>
            <a:pPr marL="800100" lvl="1" indent="-342900">
              <a:spcAft>
                <a:spcPts val="1200"/>
              </a:spcAft>
              <a:buClr>
                <a:srgbClr val="94C600"/>
              </a:buClr>
              <a:buSzPct val="85000"/>
              <a:buFont typeface="Arial" panose="020B0604020202020204" pitchFamily="34" charset="0"/>
              <a:buChar char="•"/>
            </a:pPr>
            <a:r>
              <a:rPr lang="en-US" sz="2000" dirty="0">
                <a:solidFill>
                  <a:srgbClr val="002060"/>
                </a:solidFill>
                <a:latin typeface="Arial"/>
              </a:rPr>
              <a:t>Construction or renovation of new or existing businesses</a:t>
            </a:r>
          </a:p>
          <a:p>
            <a:pPr marL="182880" indent="-182880">
              <a:spcAft>
                <a:spcPts val="1200"/>
              </a:spcAft>
              <a:buClr>
                <a:srgbClr val="94C600"/>
              </a:buClr>
              <a:buSzPct val="85000"/>
              <a:buFont typeface="Arial" pitchFamily="34" charset="0"/>
              <a:buChar char="•"/>
            </a:pPr>
            <a:endParaRPr lang="en-US" sz="2400" dirty="0">
              <a:solidFill>
                <a:srgbClr val="002060"/>
              </a:solidFill>
              <a:latin typeface="Arial"/>
            </a:endParaRPr>
          </a:p>
          <a:p>
            <a:pPr marL="182880" indent="-182880">
              <a:spcAft>
                <a:spcPts val="1200"/>
              </a:spcAft>
              <a:buClr>
                <a:srgbClr val="94C600"/>
              </a:buClr>
              <a:buSzPct val="85000"/>
              <a:buFont typeface="Arial" pitchFamily="34" charset="0"/>
              <a:buChar char="•"/>
            </a:pPr>
            <a:endParaRPr lang="en-US" sz="2400" dirty="0">
              <a:solidFill>
                <a:srgbClr val="002060"/>
              </a:solidFill>
              <a:latin typeface="Arial"/>
            </a:endParaRPr>
          </a:p>
        </p:txBody>
      </p:sp>
    </p:spTree>
    <p:extLst>
      <p:ext uri="{BB962C8B-B14F-4D97-AF65-F5344CB8AC3E}">
        <p14:creationId xmlns:p14="http://schemas.microsoft.com/office/powerpoint/2010/main" val="2467738086"/>
      </p:ext>
    </p:extLst>
  </p:cSld>
  <p:clrMapOvr>
    <a:masterClrMapping/>
  </p:clrMapOvr>
  <mc:AlternateContent xmlns:mc="http://schemas.openxmlformats.org/markup-compatibility/2006" xmlns:p14="http://schemas.microsoft.com/office/powerpoint/2010/main">
    <mc:Choice Requires="p14">
      <p:transition spd="slow" p14:dur="2000" advClick="0" advTm="7000">
        <p:fade/>
      </p:transition>
    </mc:Choice>
    <mc:Fallback xmlns="">
      <p:transition spd="slow" advClick="0" advTm="7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BD22D568-35FD-AA4D-AC3C-54927C92D3E0}"/>
              </a:ext>
            </a:extLst>
          </p:cNvPr>
          <p:cNvSpPr txBox="1">
            <a:spLocks/>
          </p:cNvSpPr>
          <p:nvPr/>
        </p:nvSpPr>
        <p:spPr>
          <a:xfrm>
            <a:off x="2563831" y="1901545"/>
            <a:ext cx="8783793" cy="4110175"/>
          </a:xfrm>
          <a:prstGeom prst="rect">
            <a:avLst/>
          </a:prstGeom>
        </p:spPr>
        <p:txBody>
          <a:bodyP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731520" lvl="2" indent="-457200">
              <a:lnSpc>
                <a:spcPct val="100000"/>
              </a:lnSpc>
              <a:spcBef>
                <a:spcPts val="1200"/>
              </a:spcBef>
              <a:buClr>
                <a:srgbClr val="94C600"/>
              </a:buClr>
              <a:buSzPct val="90000"/>
              <a:buFont typeface=".PingFang SC Regular"/>
              <a:buChar char="－"/>
              <a:defRPr/>
            </a:pPr>
            <a:endParaRPr lang="en-US" sz="2400">
              <a:solidFill>
                <a:srgbClr val="002F67"/>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C2180A4-47BE-8F47-9AC0-B0F4BB273EB6}"/>
              </a:ext>
            </a:extLst>
          </p:cNvPr>
          <p:cNvSpPr/>
          <p:nvPr/>
        </p:nvSpPr>
        <p:spPr>
          <a:xfrm>
            <a:off x="1588" y="-9832"/>
            <a:ext cx="2109287" cy="6867832"/>
          </a:xfrm>
          <a:prstGeom prst="rect">
            <a:avLst/>
          </a:prstGeom>
          <a:gradFill flip="none" rotWithShape="1">
            <a:gsLst>
              <a:gs pos="0">
                <a:srgbClr val="B2D333">
                  <a:shade val="30000"/>
                  <a:satMod val="115000"/>
                </a:srgbClr>
              </a:gs>
              <a:gs pos="50000">
                <a:srgbClr val="B2D333">
                  <a:shade val="67500"/>
                  <a:satMod val="115000"/>
                </a:srgbClr>
              </a:gs>
              <a:gs pos="100000">
                <a:srgbClr val="B2D333">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439559C-6CF1-3243-A943-9266D06D207A}"/>
              </a:ext>
            </a:extLst>
          </p:cNvPr>
          <p:cNvSpPr/>
          <p:nvPr/>
        </p:nvSpPr>
        <p:spPr>
          <a:xfrm>
            <a:off x="11138361" y="5930839"/>
            <a:ext cx="1052052" cy="511278"/>
          </a:xfrm>
          <a:prstGeom prst="rect">
            <a:avLst/>
          </a:prstGeom>
          <a:solidFill>
            <a:srgbClr val="B2D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CFC2B71-8325-FA4E-992D-0C5EA8886014}"/>
              </a:ext>
            </a:extLst>
          </p:cNvPr>
          <p:cNvSpPr txBox="1"/>
          <p:nvPr/>
        </p:nvSpPr>
        <p:spPr>
          <a:xfrm>
            <a:off x="11347625" y="6011719"/>
            <a:ext cx="442841" cy="338554"/>
          </a:xfrm>
          <a:prstGeom prst="rect">
            <a:avLst/>
          </a:prstGeom>
          <a:noFill/>
        </p:spPr>
        <p:txBody>
          <a:bodyPr wrap="square" rtlCol="0">
            <a:spAutoFit/>
          </a:bodyPr>
          <a:lstStyle/>
          <a:p>
            <a:fld id="{1B138D4C-7B64-4815-A40E-83F2AB4486DC}" type="slidenum">
              <a:rPr lang="en-US" sz="1600" b="1" dirty="0">
                <a:solidFill>
                  <a:schemeClr val="bg1"/>
                </a:solidFill>
                <a:latin typeface="Arial" panose="020B0604020202020204" pitchFamily="34" charset="0"/>
                <a:cs typeface="Arial" panose="020B0604020202020204" pitchFamily="34" charset="0"/>
              </a:rPr>
              <a:t>38</a:t>
            </a:fld>
            <a:endParaRPr lang="en-US" sz="1600" b="1">
              <a:solidFill>
                <a:schemeClr val="bg1"/>
              </a:solidFill>
              <a:latin typeface="Arial" panose="020B0604020202020204" pitchFamily="34" charset="0"/>
              <a:cs typeface="Arial" panose="020B0604020202020204" pitchFamily="34" charset="0"/>
            </a:endParaRPr>
          </a:p>
        </p:txBody>
      </p:sp>
      <p:sp>
        <p:nvSpPr>
          <p:cNvPr id="11" name="Rectangle 13">
            <a:extLst>
              <a:ext uri="{FF2B5EF4-FFF2-40B4-BE49-F238E27FC236}">
                <a16:creationId xmlns:a16="http://schemas.microsoft.com/office/drawing/2014/main" id="{63BCFC74-9743-E848-9E41-6539663B65AA}"/>
              </a:ext>
            </a:extLst>
          </p:cNvPr>
          <p:cNvSpPr/>
          <p:nvPr/>
        </p:nvSpPr>
        <p:spPr>
          <a:xfrm>
            <a:off x="1187669" y="-1467"/>
            <a:ext cx="1457210" cy="6874125"/>
          </a:xfrm>
          <a:custGeom>
            <a:avLst/>
            <a:gdLst>
              <a:gd name="connsiteX0" fmla="*/ 0 w 1436377"/>
              <a:gd name="connsiteY0" fmla="*/ 0 h 4147457"/>
              <a:gd name="connsiteX1" fmla="*/ 1436377 w 1436377"/>
              <a:gd name="connsiteY1" fmla="*/ 0 h 4147457"/>
              <a:gd name="connsiteX2" fmla="*/ 1436377 w 1436377"/>
              <a:gd name="connsiteY2" fmla="*/ 4147457 h 4147457"/>
              <a:gd name="connsiteX3" fmla="*/ 0 w 1436377"/>
              <a:gd name="connsiteY3" fmla="*/ 4147457 h 4147457"/>
              <a:gd name="connsiteX4" fmla="*/ 0 w 1436377"/>
              <a:gd name="connsiteY4" fmla="*/ 0 h 4147457"/>
              <a:gd name="connsiteX0" fmla="*/ 0 w 2677348"/>
              <a:gd name="connsiteY0" fmla="*/ 0 h 4555672"/>
              <a:gd name="connsiteX1" fmla="*/ 2677348 w 2677348"/>
              <a:gd name="connsiteY1" fmla="*/ 408215 h 4555672"/>
              <a:gd name="connsiteX2" fmla="*/ 2677348 w 2677348"/>
              <a:gd name="connsiteY2" fmla="*/ 4555672 h 4555672"/>
              <a:gd name="connsiteX3" fmla="*/ 1240971 w 2677348"/>
              <a:gd name="connsiteY3" fmla="*/ 4555672 h 4555672"/>
              <a:gd name="connsiteX4" fmla="*/ 0 w 2677348"/>
              <a:gd name="connsiteY4" fmla="*/ 0 h 4555672"/>
              <a:gd name="connsiteX0" fmla="*/ 0 w 2677348"/>
              <a:gd name="connsiteY0" fmla="*/ 0 h 4555672"/>
              <a:gd name="connsiteX1" fmla="*/ 2677348 w 2677348"/>
              <a:gd name="connsiteY1" fmla="*/ 408215 h 4555672"/>
              <a:gd name="connsiteX2" fmla="*/ 2677348 w 2677348"/>
              <a:gd name="connsiteY2" fmla="*/ 4555672 h 4555672"/>
              <a:gd name="connsiteX3" fmla="*/ 718457 w 2677348"/>
              <a:gd name="connsiteY3" fmla="*/ 996044 h 4555672"/>
              <a:gd name="connsiteX4" fmla="*/ 0 w 2677348"/>
              <a:gd name="connsiteY4" fmla="*/ 0 h 4555672"/>
              <a:gd name="connsiteX0" fmla="*/ 0 w 2677348"/>
              <a:gd name="connsiteY0" fmla="*/ 0 h 4555672"/>
              <a:gd name="connsiteX1" fmla="*/ 2677348 w 2677348"/>
              <a:gd name="connsiteY1" fmla="*/ 408215 h 4555672"/>
              <a:gd name="connsiteX2" fmla="*/ 2677348 w 2677348"/>
              <a:gd name="connsiteY2" fmla="*/ 4555672 h 4555672"/>
              <a:gd name="connsiteX3" fmla="*/ 865414 w 2677348"/>
              <a:gd name="connsiteY3" fmla="*/ 947059 h 4555672"/>
              <a:gd name="connsiteX4" fmla="*/ 0 w 2677348"/>
              <a:gd name="connsiteY4" fmla="*/ 0 h 4555672"/>
              <a:gd name="connsiteX0" fmla="*/ 0 w 2677348"/>
              <a:gd name="connsiteY0" fmla="*/ 0 h 1681844"/>
              <a:gd name="connsiteX1" fmla="*/ 2677348 w 2677348"/>
              <a:gd name="connsiteY1" fmla="*/ 408215 h 1681844"/>
              <a:gd name="connsiteX2" fmla="*/ 97433 w 2677348"/>
              <a:gd name="connsiteY2" fmla="*/ 1681844 h 1681844"/>
              <a:gd name="connsiteX3" fmla="*/ 865414 w 2677348"/>
              <a:gd name="connsiteY3" fmla="*/ 947059 h 1681844"/>
              <a:gd name="connsiteX4" fmla="*/ 0 w 2677348"/>
              <a:gd name="connsiteY4" fmla="*/ 0 h 1681844"/>
              <a:gd name="connsiteX0" fmla="*/ 0 w 2677348"/>
              <a:gd name="connsiteY0" fmla="*/ 0 h 1681844"/>
              <a:gd name="connsiteX1" fmla="*/ 2677348 w 2677348"/>
              <a:gd name="connsiteY1" fmla="*/ 408215 h 1681844"/>
              <a:gd name="connsiteX2" fmla="*/ 1893577 w 2677348"/>
              <a:gd name="connsiteY2" fmla="*/ 816429 h 1681844"/>
              <a:gd name="connsiteX3" fmla="*/ 97433 w 2677348"/>
              <a:gd name="connsiteY3" fmla="*/ 1681844 h 1681844"/>
              <a:gd name="connsiteX4" fmla="*/ 865414 w 2677348"/>
              <a:gd name="connsiteY4" fmla="*/ 947059 h 1681844"/>
              <a:gd name="connsiteX5" fmla="*/ 0 w 2677348"/>
              <a:gd name="connsiteY5" fmla="*/ 0 h 1681844"/>
              <a:gd name="connsiteX0" fmla="*/ 0 w 2677348"/>
              <a:gd name="connsiteY0" fmla="*/ 0 h 6890658"/>
              <a:gd name="connsiteX1" fmla="*/ 2677348 w 2677348"/>
              <a:gd name="connsiteY1" fmla="*/ 408215 h 6890658"/>
              <a:gd name="connsiteX2" fmla="*/ 146420 w 2677348"/>
              <a:gd name="connsiteY2" fmla="*/ 6890658 h 6890658"/>
              <a:gd name="connsiteX3" fmla="*/ 97433 w 2677348"/>
              <a:gd name="connsiteY3" fmla="*/ 1681844 h 6890658"/>
              <a:gd name="connsiteX4" fmla="*/ 865414 w 2677348"/>
              <a:gd name="connsiteY4" fmla="*/ 947059 h 6890658"/>
              <a:gd name="connsiteX5" fmla="*/ 0 w 2677348"/>
              <a:gd name="connsiteY5" fmla="*/ 0 h 6890658"/>
              <a:gd name="connsiteX0" fmla="*/ 0 w 1550677"/>
              <a:gd name="connsiteY0" fmla="*/ 0 h 6890658"/>
              <a:gd name="connsiteX1" fmla="*/ 1550677 w 1550677"/>
              <a:gd name="connsiteY1" fmla="*/ 32658 h 6890658"/>
              <a:gd name="connsiteX2" fmla="*/ 146420 w 1550677"/>
              <a:gd name="connsiteY2" fmla="*/ 6890658 h 6890658"/>
              <a:gd name="connsiteX3" fmla="*/ 97433 w 1550677"/>
              <a:gd name="connsiteY3" fmla="*/ 1681844 h 6890658"/>
              <a:gd name="connsiteX4" fmla="*/ 865414 w 1550677"/>
              <a:gd name="connsiteY4" fmla="*/ 947059 h 6890658"/>
              <a:gd name="connsiteX5" fmla="*/ 0 w 1550677"/>
              <a:gd name="connsiteY5" fmla="*/ 0 h 6890658"/>
              <a:gd name="connsiteX0" fmla="*/ 0 w 1550677"/>
              <a:gd name="connsiteY0" fmla="*/ 0 h 6890658"/>
              <a:gd name="connsiteX1" fmla="*/ 1550677 w 1550677"/>
              <a:gd name="connsiteY1" fmla="*/ 32658 h 6890658"/>
              <a:gd name="connsiteX2" fmla="*/ 799564 w 1550677"/>
              <a:gd name="connsiteY2" fmla="*/ 3624943 h 6890658"/>
              <a:gd name="connsiteX3" fmla="*/ 146420 w 1550677"/>
              <a:gd name="connsiteY3" fmla="*/ 6890658 h 6890658"/>
              <a:gd name="connsiteX4" fmla="*/ 97433 w 1550677"/>
              <a:gd name="connsiteY4" fmla="*/ 1681844 h 6890658"/>
              <a:gd name="connsiteX5" fmla="*/ 865414 w 1550677"/>
              <a:gd name="connsiteY5" fmla="*/ 947059 h 6890658"/>
              <a:gd name="connsiteX6" fmla="*/ 0 w 1550677"/>
              <a:gd name="connsiteY6" fmla="*/ 0 h 6890658"/>
              <a:gd name="connsiteX0" fmla="*/ 0 w 1550677"/>
              <a:gd name="connsiteY0" fmla="*/ 0 h 6890658"/>
              <a:gd name="connsiteX1" fmla="*/ 1550677 w 1550677"/>
              <a:gd name="connsiteY1" fmla="*/ 32658 h 6890658"/>
              <a:gd name="connsiteX2" fmla="*/ 1436378 w 1550677"/>
              <a:gd name="connsiteY2" fmla="*/ 6874329 h 6890658"/>
              <a:gd name="connsiteX3" fmla="*/ 146420 w 1550677"/>
              <a:gd name="connsiteY3" fmla="*/ 6890658 h 6890658"/>
              <a:gd name="connsiteX4" fmla="*/ 97433 w 1550677"/>
              <a:gd name="connsiteY4" fmla="*/ 1681844 h 6890658"/>
              <a:gd name="connsiteX5" fmla="*/ 865414 w 1550677"/>
              <a:gd name="connsiteY5" fmla="*/ 947059 h 6890658"/>
              <a:gd name="connsiteX6" fmla="*/ 0 w 1550677"/>
              <a:gd name="connsiteY6" fmla="*/ 0 h 6890658"/>
              <a:gd name="connsiteX0" fmla="*/ 0 w 1570341"/>
              <a:gd name="connsiteY0" fmla="*/ 0 h 6890658"/>
              <a:gd name="connsiteX1" fmla="*/ 1570341 w 1570341"/>
              <a:gd name="connsiteY1" fmla="*/ 12993 h 6890658"/>
              <a:gd name="connsiteX2" fmla="*/ 1436378 w 1570341"/>
              <a:gd name="connsiteY2" fmla="*/ 6874329 h 6890658"/>
              <a:gd name="connsiteX3" fmla="*/ 146420 w 1570341"/>
              <a:gd name="connsiteY3" fmla="*/ 6890658 h 6890658"/>
              <a:gd name="connsiteX4" fmla="*/ 97433 w 1570341"/>
              <a:gd name="connsiteY4" fmla="*/ 1681844 h 6890658"/>
              <a:gd name="connsiteX5" fmla="*/ 865414 w 1570341"/>
              <a:gd name="connsiteY5" fmla="*/ 947059 h 6890658"/>
              <a:gd name="connsiteX6" fmla="*/ 0 w 1570341"/>
              <a:gd name="connsiteY6" fmla="*/ 0 h 6890658"/>
              <a:gd name="connsiteX0" fmla="*/ 0 w 1570341"/>
              <a:gd name="connsiteY0" fmla="*/ 6671 h 6877665"/>
              <a:gd name="connsiteX1" fmla="*/ 1570341 w 1570341"/>
              <a:gd name="connsiteY1" fmla="*/ 0 h 6877665"/>
              <a:gd name="connsiteX2" fmla="*/ 1436378 w 1570341"/>
              <a:gd name="connsiteY2" fmla="*/ 6861336 h 6877665"/>
              <a:gd name="connsiteX3" fmla="*/ 146420 w 1570341"/>
              <a:gd name="connsiteY3" fmla="*/ 6877665 h 6877665"/>
              <a:gd name="connsiteX4" fmla="*/ 97433 w 1570341"/>
              <a:gd name="connsiteY4" fmla="*/ 1668851 h 6877665"/>
              <a:gd name="connsiteX5" fmla="*/ 865414 w 1570341"/>
              <a:gd name="connsiteY5" fmla="*/ 934066 h 6877665"/>
              <a:gd name="connsiteX6" fmla="*/ 0 w 1570341"/>
              <a:gd name="connsiteY6" fmla="*/ 6671 h 6877665"/>
              <a:gd name="connsiteX0" fmla="*/ 0 w 1570341"/>
              <a:gd name="connsiteY0" fmla="*/ 6671 h 6877665"/>
              <a:gd name="connsiteX1" fmla="*/ 1570341 w 1570341"/>
              <a:gd name="connsiteY1" fmla="*/ 0 h 6877665"/>
              <a:gd name="connsiteX2" fmla="*/ 1436378 w 1570341"/>
              <a:gd name="connsiteY2" fmla="*/ 6861336 h 6877665"/>
              <a:gd name="connsiteX3" fmla="*/ 8769 w 1570341"/>
              <a:gd name="connsiteY3" fmla="*/ 6877665 h 6877665"/>
              <a:gd name="connsiteX4" fmla="*/ 97433 w 1570341"/>
              <a:gd name="connsiteY4" fmla="*/ 1668851 h 6877665"/>
              <a:gd name="connsiteX5" fmla="*/ 865414 w 1570341"/>
              <a:gd name="connsiteY5" fmla="*/ 934066 h 6877665"/>
              <a:gd name="connsiteX6" fmla="*/ 0 w 1570341"/>
              <a:gd name="connsiteY6" fmla="*/ 6671 h 6877665"/>
              <a:gd name="connsiteX0" fmla="*/ 0 w 1570341"/>
              <a:gd name="connsiteY0" fmla="*/ 6671 h 6877665"/>
              <a:gd name="connsiteX1" fmla="*/ 1570341 w 1570341"/>
              <a:gd name="connsiteY1" fmla="*/ 0 h 6877665"/>
              <a:gd name="connsiteX2" fmla="*/ 1465875 w 1570341"/>
              <a:gd name="connsiteY2" fmla="*/ 6871168 h 6877665"/>
              <a:gd name="connsiteX3" fmla="*/ 8769 w 1570341"/>
              <a:gd name="connsiteY3" fmla="*/ 6877665 h 6877665"/>
              <a:gd name="connsiteX4" fmla="*/ 97433 w 1570341"/>
              <a:gd name="connsiteY4" fmla="*/ 1668851 h 6877665"/>
              <a:gd name="connsiteX5" fmla="*/ 865414 w 1570341"/>
              <a:gd name="connsiteY5" fmla="*/ 934066 h 6877665"/>
              <a:gd name="connsiteX6" fmla="*/ 0 w 1570341"/>
              <a:gd name="connsiteY6" fmla="*/ 6671 h 6877665"/>
              <a:gd name="connsiteX0" fmla="*/ 0 w 1717825"/>
              <a:gd name="connsiteY0" fmla="*/ 16504 h 6887498"/>
              <a:gd name="connsiteX1" fmla="*/ 1717825 w 1717825"/>
              <a:gd name="connsiteY1" fmla="*/ 0 h 6887498"/>
              <a:gd name="connsiteX2" fmla="*/ 1465875 w 1717825"/>
              <a:gd name="connsiteY2" fmla="*/ 6881001 h 6887498"/>
              <a:gd name="connsiteX3" fmla="*/ 8769 w 1717825"/>
              <a:gd name="connsiteY3" fmla="*/ 6887498 h 6887498"/>
              <a:gd name="connsiteX4" fmla="*/ 97433 w 1717825"/>
              <a:gd name="connsiteY4" fmla="*/ 1678684 h 6887498"/>
              <a:gd name="connsiteX5" fmla="*/ 865414 w 1717825"/>
              <a:gd name="connsiteY5" fmla="*/ 943899 h 6887498"/>
              <a:gd name="connsiteX6" fmla="*/ 0 w 1717825"/>
              <a:gd name="connsiteY6" fmla="*/ 16504 h 6887498"/>
              <a:gd name="connsiteX0" fmla="*/ 0 w 1717825"/>
              <a:gd name="connsiteY0" fmla="*/ 0 h 6870994"/>
              <a:gd name="connsiteX1" fmla="*/ 1717825 w 1717825"/>
              <a:gd name="connsiteY1" fmla="*/ 3161 h 6870994"/>
              <a:gd name="connsiteX2" fmla="*/ 1465875 w 1717825"/>
              <a:gd name="connsiteY2" fmla="*/ 6864497 h 6870994"/>
              <a:gd name="connsiteX3" fmla="*/ 8769 w 1717825"/>
              <a:gd name="connsiteY3" fmla="*/ 6870994 h 6870994"/>
              <a:gd name="connsiteX4" fmla="*/ 97433 w 1717825"/>
              <a:gd name="connsiteY4" fmla="*/ 1662180 h 6870994"/>
              <a:gd name="connsiteX5" fmla="*/ 865414 w 1717825"/>
              <a:gd name="connsiteY5" fmla="*/ 927395 h 6870994"/>
              <a:gd name="connsiteX6" fmla="*/ 0 w 1717825"/>
              <a:gd name="connsiteY6" fmla="*/ 0 h 6870994"/>
              <a:gd name="connsiteX0" fmla="*/ 0 w 1717825"/>
              <a:gd name="connsiteY0" fmla="*/ 0 h 6870994"/>
              <a:gd name="connsiteX1" fmla="*/ 1717825 w 1717825"/>
              <a:gd name="connsiteY1" fmla="*/ 3161 h 6870994"/>
              <a:gd name="connsiteX2" fmla="*/ 1711681 w 1717825"/>
              <a:gd name="connsiteY2" fmla="*/ 6864497 h 6870994"/>
              <a:gd name="connsiteX3" fmla="*/ 8769 w 1717825"/>
              <a:gd name="connsiteY3" fmla="*/ 6870994 h 6870994"/>
              <a:gd name="connsiteX4" fmla="*/ 97433 w 1717825"/>
              <a:gd name="connsiteY4" fmla="*/ 1662180 h 6870994"/>
              <a:gd name="connsiteX5" fmla="*/ 865414 w 1717825"/>
              <a:gd name="connsiteY5" fmla="*/ 927395 h 6870994"/>
              <a:gd name="connsiteX6" fmla="*/ 0 w 1717825"/>
              <a:gd name="connsiteY6" fmla="*/ 0 h 6870994"/>
              <a:gd name="connsiteX0" fmla="*/ 148548 w 1866373"/>
              <a:gd name="connsiteY0" fmla="*/ 0 h 6870994"/>
              <a:gd name="connsiteX1" fmla="*/ 1866373 w 1866373"/>
              <a:gd name="connsiteY1" fmla="*/ 3161 h 6870994"/>
              <a:gd name="connsiteX2" fmla="*/ 1860229 w 1866373"/>
              <a:gd name="connsiteY2" fmla="*/ 6864497 h 6870994"/>
              <a:gd name="connsiteX3" fmla="*/ 0 w 1866373"/>
              <a:gd name="connsiteY3" fmla="*/ 6870994 h 6870994"/>
              <a:gd name="connsiteX4" fmla="*/ 245981 w 1866373"/>
              <a:gd name="connsiteY4" fmla="*/ 1662180 h 6870994"/>
              <a:gd name="connsiteX5" fmla="*/ 1013962 w 1866373"/>
              <a:gd name="connsiteY5" fmla="*/ 927395 h 6870994"/>
              <a:gd name="connsiteX6" fmla="*/ 148548 w 1866373"/>
              <a:gd name="connsiteY6" fmla="*/ 0 h 6870994"/>
              <a:gd name="connsiteX0" fmla="*/ 148548 w 1866373"/>
              <a:gd name="connsiteY0" fmla="*/ 0 h 6870994"/>
              <a:gd name="connsiteX1" fmla="*/ 1866373 w 1866373"/>
              <a:gd name="connsiteY1" fmla="*/ 3161 h 6870994"/>
              <a:gd name="connsiteX2" fmla="*/ 1860229 w 1866373"/>
              <a:gd name="connsiteY2" fmla="*/ 6864497 h 6870994"/>
              <a:gd name="connsiteX3" fmla="*/ 0 w 1866373"/>
              <a:gd name="connsiteY3" fmla="*/ 6870994 h 6870994"/>
              <a:gd name="connsiteX4" fmla="*/ 19839 w 1866373"/>
              <a:gd name="connsiteY4" fmla="*/ 1701509 h 6870994"/>
              <a:gd name="connsiteX5" fmla="*/ 1013962 w 1866373"/>
              <a:gd name="connsiteY5" fmla="*/ 927395 h 6870994"/>
              <a:gd name="connsiteX6" fmla="*/ 148548 w 1866373"/>
              <a:gd name="connsiteY6" fmla="*/ 0 h 6870994"/>
              <a:gd name="connsiteX0" fmla="*/ 1064 w 1866373"/>
              <a:gd name="connsiteY0" fmla="*/ 6671 h 6867833"/>
              <a:gd name="connsiteX1" fmla="*/ 1866373 w 1866373"/>
              <a:gd name="connsiteY1" fmla="*/ 0 h 6867833"/>
              <a:gd name="connsiteX2" fmla="*/ 1860229 w 1866373"/>
              <a:gd name="connsiteY2" fmla="*/ 6861336 h 6867833"/>
              <a:gd name="connsiteX3" fmla="*/ 0 w 1866373"/>
              <a:gd name="connsiteY3" fmla="*/ 6867833 h 6867833"/>
              <a:gd name="connsiteX4" fmla="*/ 19839 w 1866373"/>
              <a:gd name="connsiteY4" fmla="*/ 1698348 h 6867833"/>
              <a:gd name="connsiteX5" fmla="*/ 1013962 w 1866373"/>
              <a:gd name="connsiteY5" fmla="*/ 924234 h 6867833"/>
              <a:gd name="connsiteX6" fmla="*/ 1064 w 1866373"/>
              <a:gd name="connsiteY6" fmla="*/ 6671 h 6867833"/>
              <a:gd name="connsiteX0" fmla="*/ 1064 w 1866373"/>
              <a:gd name="connsiteY0" fmla="*/ 6671 h 6867833"/>
              <a:gd name="connsiteX1" fmla="*/ 1866373 w 1866373"/>
              <a:gd name="connsiteY1" fmla="*/ 0 h 6867833"/>
              <a:gd name="connsiteX2" fmla="*/ 1860229 w 1866373"/>
              <a:gd name="connsiteY2" fmla="*/ 6861336 h 6867833"/>
              <a:gd name="connsiteX3" fmla="*/ 0 w 1866373"/>
              <a:gd name="connsiteY3" fmla="*/ 6867833 h 6867833"/>
              <a:gd name="connsiteX4" fmla="*/ 19839 w 1866373"/>
              <a:gd name="connsiteY4" fmla="*/ 1698348 h 6867833"/>
              <a:gd name="connsiteX5" fmla="*/ 915640 w 1866373"/>
              <a:gd name="connsiteY5" fmla="*/ 914402 h 6867833"/>
              <a:gd name="connsiteX6" fmla="*/ 1064 w 1866373"/>
              <a:gd name="connsiteY6" fmla="*/ 6671 h 6867833"/>
              <a:gd name="connsiteX0" fmla="*/ 8657 w 1873966"/>
              <a:gd name="connsiteY0" fmla="*/ 6671 h 6867833"/>
              <a:gd name="connsiteX1" fmla="*/ 1873966 w 1873966"/>
              <a:gd name="connsiteY1" fmla="*/ 0 h 6867833"/>
              <a:gd name="connsiteX2" fmla="*/ 1867822 w 1873966"/>
              <a:gd name="connsiteY2" fmla="*/ 6861336 h 6867833"/>
              <a:gd name="connsiteX3" fmla="*/ 7593 w 1873966"/>
              <a:gd name="connsiteY3" fmla="*/ 6867833 h 6867833"/>
              <a:gd name="connsiteX4" fmla="*/ 0 w 1873966"/>
              <a:gd name="connsiteY4" fmla="*/ 1524776 h 6867833"/>
              <a:gd name="connsiteX5" fmla="*/ 923233 w 1873966"/>
              <a:gd name="connsiteY5" fmla="*/ 914402 h 6867833"/>
              <a:gd name="connsiteX6" fmla="*/ 8657 w 1873966"/>
              <a:gd name="connsiteY6" fmla="*/ 6671 h 6867833"/>
              <a:gd name="connsiteX0" fmla="*/ 8657 w 1873966"/>
              <a:gd name="connsiteY0" fmla="*/ 6671 h 6867833"/>
              <a:gd name="connsiteX1" fmla="*/ 1873966 w 1873966"/>
              <a:gd name="connsiteY1" fmla="*/ 0 h 6867833"/>
              <a:gd name="connsiteX2" fmla="*/ 1867822 w 1873966"/>
              <a:gd name="connsiteY2" fmla="*/ 6861336 h 6867833"/>
              <a:gd name="connsiteX3" fmla="*/ 7593 w 1873966"/>
              <a:gd name="connsiteY3" fmla="*/ 6867833 h 6867833"/>
              <a:gd name="connsiteX4" fmla="*/ 0 w 1873966"/>
              <a:gd name="connsiteY4" fmla="*/ 1524776 h 6867833"/>
              <a:gd name="connsiteX5" fmla="*/ 758641 w 1873966"/>
              <a:gd name="connsiteY5" fmla="*/ 777372 h 6867833"/>
              <a:gd name="connsiteX6" fmla="*/ 8657 w 1873966"/>
              <a:gd name="connsiteY6" fmla="*/ 6671 h 6867833"/>
              <a:gd name="connsiteX0" fmla="*/ 14088 w 1879397"/>
              <a:gd name="connsiteY0" fmla="*/ 6671 h 6861336"/>
              <a:gd name="connsiteX1" fmla="*/ 1879397 w 1879397"/>
              <a:gd name="connsiteY1" fmla="*/ 0 h 6861336"/>
              <a:gd name="connsiteX2" fmla="*/ 1873253 w 1879397"/>
              <a:gd name="connsiteY2" fmla="*/ 6861336 h 6861336"/>
              <a:gd name="connsiteX3" fmla="*/ 0 w 1879397"/>
              <a:gd name="connsiteY3" fmla="*/ 5488695 h 6861336"/>
              <a:gd name="connsiteX4" fmla="*/ 5431 w 1879397"/>
              <a:gd name="connsiteY4" fmla="*/ 1524776 h 6861336"/>
              <a:gd name="connsiteX5" fmla="*/ 764072 w 1879397"/>
              <a:gd name="connsiteY5" fmla="*/ 777372 h 6861336"/>
              <a:gd name="connsiteX6" fmla="*/ 14088 w 1879397"/>
              <a:gd name="connsiteY6" fmla="*/ 6671 h 6861336"/>
              <a:gd name="connsiteX0" fmla="*/ 14088 w 1879397"/>
              <a:gd name="connsiteY0" fmla="*/ 6671 h 5495209"/>
              <a:gd name="connsiteX1" fmla="*/ 1879397 w 1879397"/>
              <a:gd name="connsiteY1" fmla="*/ 0 h 5495209"/>
              <a:gd name="connsiteX2" fmla="*/ 1873253 w 1879397"/>
              <a:gd name="connsiteY2" fmla="*/ 5495209 h 5495209"/>
              <a:gd name="connsiteX3" fmla="*/ 0 w 1879397"/>
              <a:gd name="connsiteY3" fmla="*/ 5488695 h 5495209"/>
              <a:gd name="connsiteX4" fmla="*/ 5431 w 1879397"/>
              <a:gd name="connsiteY4" fmla="*/ 1524776 h 5495209"/>
              <a:gd name="connsiteX5" fmla="*/ 764072 w 1879397"/>
              <a:gd name="connsiteY5" fmla="*/ 777372 h 5495209"/>
              <a:gd name="connsiteX6" fmla="*/ 14088 w 1879397"/>
              <a:gd name="connsiteY6" fmla="*/ 6671 h 5495209"/>
              <a:gd name="connsiteX0" fmla="*/ 14088 w 1873253"/>
              <a:gd name="connsiteY0" fmla="*/ 0 h 5488538"/>
              <a:gd name="connsiteX1" fmla="*/ 1128008 w 1873253"/>
              <a:gd name="connsiteY1" fmla="*/ 15427 h 5488538"/>
              <a:gd name="connsiteX2" fmla="*/ 1873253 w 1873253"/>
              <a:gd name="connsiteY2" fmla="*/ 5488538 h 5488538"/>
              <a:gd name="connsiteX3" fmla="*/ 0 w 1873253"/>
              <a:gd name="connsiteY3" fmla="*/ 5482024 h 5488538"/>
              <a:gd name="connsiteX4" fmla="*/ 5431 w 1873253"/>
              <a:gd name="connsiteY4" fmla="*/ 1518105 h 5488538"/>
              <a:gd name="connsiteX5" fmla="*/ 764072 w 1873253"/>
              <a:gd name="connsiteY5" fmla="*/ 770701 h 5488538"/>
              <a:gd name="connsiteX6" fmla="*/ 14088 w 1873253"/>
              <a:gd name="connsiteY6" fmla="*/ 0 h 5488538"/>
              <a:gd name="connsiteX0" fmla="*/ 14088 w 1188163"/>
              <a:gd name="connsiteY0" fmla="*/ 0 h 5482024"/>
              <a:gd name="connsiteX1" fmla="*/ 1128008 w 1188163"/>
              <a:gd name="connsiteY1" fmla="*/ 15427 h 5482024"/>
              <a:gd name="connsiteX2" fmla="*/ 1188163 w 1188163"/>
              <a:gd name="connsiteY2" fmla="*/ 5477490 h 5482024"/>
              <a:gd name="connsiteX3" fmla="*/ 0 w 1188163"/>
              <a:gd name="connsiteY3" fmla="*/ 5482024 h 5482024"/>
              <a:gd name="connsiteX4" fmla="*/ 5431 w 1188163"/>
              <a:gd name="connsiteY4" fmla="*/ 1518105 h 5482024"/>
              <a:gd name="connsiteX5" fmla="*/ 764072 w 1188163"/>
              <a:gd name="connsiteY5" fmla="*/ 770701 h 5482024"/>
              <a:gd name="connsiteX6" fmla="*/ 14088 w 1188163"/>
              <a:gd name="connsiteY6" fmla="*/ 0 h 5482024"/>
              <a:gd name="connsiteX0" fmla="*/ 14088 w 1188163"/>
              <a:gd name="connsiteY0" fmla="*/ 0 h 5482024"/>
              <a:gd name="connsiteX1" fmla="*/ 1172207 w 1188163"/>
              <a:gd name="connsiteY1" fmla="*/ 15427 h 5482024"/>
              <a:gd name="connsiteX2" fmla="*/ 1188163 w 1188163"/>
              <a:gd name="connsiteY2" fmla="*/ 5477490 h 5482024"/>
              <a:gd name="connsiteX3" fmla="*/ 0 w 1188163"/>
              <a:gd name="connsiteY3" fmla="*/ 5482024 h 5482024"/>
              <a:gd name="connsiteX4" fmla="*/ 5431 w 1188163"/>
              <a:gd name="connsiteY4" fmla="*/ 1518105 h 5482024"/>
              <a:gd name="connsiteX5" fmla="*/ 764072 w 1188163"/>
              <a:gd name="connsiteY5" fmla="*/ 770701 h 5482024"/>
              <a:gd name="connsiteX6" fmla="*/ 14088 w 1188163"/>
              <a:gd name="connsiteY6" fmla="*/ 0 h 5482024"/>
              <a:gd name="connsiteX0" fmla="*/ 14088 w 1188163"/>
              <a:gd name="connsiteY0" fmla="*/ 0 h 5482024"/>
              <a:gd name="connsiteX1" fmla="*/ 1161158 w 1188163"/>
              <a:gd name="connsiteY1" fmla="*/ 4378 h 5482024"/>
              <a:gd name="connsiteX2" fmla="*/ 1188163 w 1188163"/>
              <a:gd name="connsiteY2" fmla="*/ 5477490 h 5482024"/>
              <a:gd name="connsiteX3" fmla="*/ 0 w 1188163"/>
              <a:gd name="connsiteY3" fmla="*/ 5482024 h 5482024"/>
              <a:gd name="connsiteX4" fmla="*/ 5431 w 1188163"/>
              <a:gd name="connsiteY4" fmla="*/ 1518105 h 5482024"/>
              <a:gd name="connsiteX5" fmla="*/ 764072 w 1188163"/>
              <a:gd name="connsiteY5" fmla="*/ 770701 h 5482024"/>
              <a:gd name="connsiteX6" fmla="*/ 14088 w 1188163"/>
              <a:gd name="connsiteY6" fmla="*/ 0 h 5482024"/>
              <a:gd name="connsiteX0" fmla="*/ 14088 w 1177114"/>
              <a:gd name="connsiteY0" fmla="*/ 0 h 5488539"/>
              <a:gd name="connsiteX1" fmla="*/ 1161158 w 1177114"/>
              <a:gd name="connsiteY1" fmla="*/ 4378 h 5488539"/>
              <a:gd name="connsiteX2" fmla="*/ 1177114 w 1177114"/>
              <a:gd name="connsiteY2" fmla="*/ 5488539 h 5488539"/>
              <a:gd name="connsiteX3" fmla="*/ 0 w 1177114"/>
              <a:gd name="connsiteY3" fmla="*/ 5482024 h 5488539"/>
              <a:gd name="connsiteX4" fmla="*/ 5431 w 1177114"/>
              <a:gd name="connsiteY4" fmla="*/ 1518105 h 5488539"/>
              <a:gd name="connsiteX5" fmla="*/ 764072 w 1177114"/>
              <a:gd name="connsiteY5" fmla="*/ 770701 h 5488539"/>
              <a:gd name="connsiteX6" fmla="*/ 14088 w 1177114"/>
              <a:gd name="connsiteY6" fmla="*/ 0 h 5488539"/>
              <a:gd name="connsiteX0" fmla="*/ 14088 w 1162213"/>
              <a:gd name="connsiteY0" fmla="*/ 0 h 5482024"/>
              <a:gd name="connsiteX1" fmla="*/ 1161158 w 1162213"/>
              <a:gd name="connsiteY1" fmla="*/ 4378 h 5482024"/>
              <a:gd name="connsiteX2" fmla="*/ 1155014 w 1162213"/>
              <a:gd name="connsiteY2" fmla="*/ 5477490 h 5482024"/>
              <a:gd name="connsiteX3" fmla="*/ 0 w 1162213"/>
              <a:gd name="connsiteY3" fmla="*/ 5482024 h 5482024"/>
              <a:gd name="connsiteX4" fmla="*/ 5431 w 1162213"/>
              <a:gd name="connsiteY4" fmla="*/ 1518105 h 5482024"/>
              <a:gd name="connsiteX5" fmla="*/ 764072 w 1162213"/>
              <a:gd name="connsiteY5" fmla="*/ 770701 h 5482024"/>
              <a:gd name="connsiteX6" fmla="*/ 14088 w 1162213"/>
              <a:gd name="connsiteY6" fmla="*/ 0 h 548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2213" h="5482024">
                <a:moveTo>
                  <a:pt x="14088" y="0"/>
                </a:moveTo>
                <a:lnTo>
                  <a:pt x="1161158" y="4378"/>
                </a:lnTo>
                <a:cubicBezTo>
                  <a:pt x="1166477" y="1825066"/>
                  <a:pt x="1149695" y="3656802"/>
                  <a:pt x="1155014" y="5477490"/>
                </a:cubicBezTo>
                <a:lnTo>
                  <a:pt x="0" y="5482024"/>
                </a:lnTo>
                <a:cubicBezTo>
                  <a:pt x="1810" y="4160718"/>
                  <a:pt x="3621" y="2839411"/>
                  <a:pt x="5431" y="1518105"/>
                </a:cubicBezTo>
                <a:lnTo>
                  <a:pt x="764072" y="770701"/>
                </a:lnTo>
                <a:lnTo>
                  <a:pt x="140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863E6AAD-0D56-E643-BB3D-68DC7D0C043B}"/>
              </a:ext>
            </a:extLst>
          </p:cNvPr>
          <p:cNvSpPr txBox="1">
            <a:spLocks/>
          </p:cNvSpPr>
          <p:nvPr/>
        </p:nvSpPr>
        <p:spPr>
          <a:xfrm>
            <a:off x="2510937" y="473366"/>
            <a:ext cx="9720758" cy="990600"/>
          </a:xfrm>
          <a:prstGeom prst="rect">
            <a:avLst/>
          </a:prstGeom>
        </p:spPr>
        <p:txBody>
          <a:bodyPr anchor="ct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endParaRPr lang="en-US" sz="4000" b="1">
              <a:solidFill>
                <a:schemeClr val="accent1">
                  <a:lumMod val="50000"/>
                </a:schemeClr>
              </a:solidFill>
              <a:latin typeface="Arial" panose="020B0604020202020204" pitchFamily="34" charset="0"/>
              <a:cs typeface="Arial" panose="020B0604020202020204" pitchFamily="34" charset="0"/>
            </a:endParaRPr>
          </a:p>
        </p:txBody>
      </p:sp>
      <p:sp>
        <p:nvSpPr>
          <p:cNvPr id="6" name="Rectangle 5"/>
          <p:cNvSpPr/>
          <p:nvPr/>
        </p:nvSpPr>
        <p:spPr>
          <a:xfrm>
            <a:off x="2563829" y="2000316"/>
            <a:ext cx="8783795" cy="461665"/>
          </a:xfrm>
          <a:prstGeom prst="rect">
            <a:avLst/>
          </a:prstGeom>
        </p:spPr>
        <p:txBody>
          <a:bodyPr wrap="square">
            <a:spAutoFit/>
          </a:bodyPr>
          <a:lstStyle/>
          <a:p>
            <a:pPr marL="182880" indent="-182880">
              <a:spcBef>
                <a:spcPct val="20000"/>
              </a:spcBef>
              <a:buClr>
                <a:srgbClr val="94C600"/>
              </a:buClr>
              <a:buSzPct val="85000"/>
              <a:buFont typeface="Arial" pitchFamily="34" charset="0"/>
              <a:buChar char="•"/>
            </a:pPr>
            <a:endParaRPr lang="en-US" sz="2400">
              <a:solidFill>
                <a:srgbClr val="002060"/>
              </a:solidFill>
              <a:latin typeface="Arial"/>
            </a:endParaRPr>
          </a:p>
        </p:txBody>
      </p:sp>
      <p:pic>
        <p:nvPicPr>
          <p:cNvPr id="12" name="Picture 11">
            <a:extLst>
              <a:ext uri="{FF2B5EF4-FFF2-40B4-BE49-F238E27FC236}">
                <a16:creationId xmlns:a16="http://schemas.microsoft.com/office/drawing/2014/main" id="{F3A6702C-4751-460A-BD1A-D34CFF3973F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23" y="260664"/>
            <a:ext cx="1198110" cy="1203302"/>
          </a:xfrm>
          <a:prstGeom prst="rect">
            <a:avLst/>
          </a:prstGeom>
        </p:spPr>
      </p:pic>
      <p:sp>
        <p:nvSpPr>
          <p:cNvPr id="13" name="Title 1">
            <a:extLst>
              <a:ext uri="{FF2B5EF4-FFF2-40B4-BE49-F238E27FC236}">
                <a16:creationId xmlns:a16="http://schemas.microsoft.com/office/drawing/2014/main" id="{37F82BE5-B89F-4404-9014-AA8BCCC8DDBD}"/>
              </a:ext>
            </a:extLst>
          </p:cNvPr>
          <p:cNvSpPr txBox="1">
            <a:spLocks/>
          </p:cNvSpPr>
          <p:nvPr/>
        </p:nvSpPr>
        <p:spPr>
          <a:xfrm>
            <a:off x="2563830" y="473366"/>
            <a:ext cx="8997956" cy="990600"/>
          </a:xfrm>
          <a:prstGeom prst="rect">
            <a:avLst/>
          </a:prstGeom>
        </p:spPr>
        <p:txBody>
          <a:bodyPr anchor="ct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4000" b="1">
                <a:solidFill>
                  <a:srgbClr val="002F67"/>
                </a:solidFill>
                <a:latin typeface="Arial" panose="020B0604020202020204" pitchFamily="34" charset="0"/>
                <a:cs typeface="Arial" panose="020B0604020202020204" pitchFamily="34" charset="0"/>
              </a:rPr>
              <a:t>CED Grant Awards</a:t>
            </a:r>
          </a:p>
        </p:txBody>
      </p:sp>
      <p:sp>
        <p:nvSpPr>
          <p:cNvPr id="14" name="Rectangle 13">
            <a:extLst>
              <a:ext uri="{FF2B5EF4-FFF2-40B4-BE49-F238E27FC236}">
                <a16:creationId xmlns:a16="http://schemas.microsoft.com/office/drawing/2014/main" id="{183E2201-A3C9-44A0-B2A7-24D9EEB4C157}"/>
              </a:ext>
            </a:extLst>
          </p:cNvPr>
          <p:cNvSpPr/>
          <p:nvPr/>
        </p:nvSpPr>
        <p:spPr>
          <a:xfrm>
            <a:off x="1721041" y="1556460"/>
            <a:ext cx="5967223" cy="5663089"/>
          </a:xfrm>
          <a:prstGeom prst="rect">
            <a:avLst/>
          </a:prstGeom>
        </p:spPr>
        <p:txBody>
          <a:bodyPr wrap="square">
            <a:spAutoFit/>
          </a:bodyPr>
          <a:lstStyle/>
          <a:p>
            <a:pPr marL="182880" indent="-182880">
              <a:spcAft>
                <a:spcPts val="1200"/>
              </a:spcAft>
              <a:buClr>
                <a:srgbClr val="94C600"/>
              </a:buClr>
              <a:buSzPct val="85000"/>
              <a:buFont typeface="Arial" pitchFamily="34" charset="0"/>
              <a:buChar char="•"/>
            </a:pPr>
            <a:r>
              <a:rPr lang="en-US" sz="2400" dirty="0">
                <a:solidFill>
                  <a:srgbClr val="002060"/>
                </a:solidFill>
                <a:latin typeface="Arial"/>
              </a:rPr>
              <a:t>Grants awarded for projects that:</a:t>
            </a:r>
          </a:p>
          <a:p>
            <a:pPr marL="640080" lvl="1" indent="-182880">
              <a:spcAft>
                <a:spcPts val="1200"/>
              </a:spcAft>
              <a:buClr>
                <a:srgbClr val="94C600"/>
              </a:buClr>
              <a:buSzPct val="85000"/>
              <a:buFont typeface="Arial" pitchFamily="34" charset="0"/>
              <a:buChar char="•"/>
            </a:pPr>
            <a:r>
              <a:rPr lang="en-US" sz="2000" dirty="0">
                <a:solidFill>
                  <a:srgbClr val="002060"/>
                </a:solidFill>
                <a:latin typeface="Arial"/>
              </a:rPr>
              <a:t>Develop new products, services, and other commercial activities</a:t>
            </a:r>
          </a:p>
          <a:p>
            <a:pPr marL="640080" lvl="1" indent="-182880">
              <a:spcAft>
                <a:spcPts val="1200"/>
              </a:spcAft>
              <a:buClr>
                <a:srgbClr val="94C600"/>
              </a:buClr>
              <a:buSzPct val="85000"/>
              <a:buFont typeface="Arial" pitchFamily="34" charset="0"/>
              <a:buChar char="•"/>
            </a:pPr>
            <a:r>
              <a:rPr lang="en-US" sz="2000" dirty="0">
                <a:solidFill>
                  <a:srgbClr val="002060"/>
                </a:solidFill>
                <a:latin typeface="Arial"/>
              </a:rPr>
              <a:t>Enhance job creation &amp; business development for individuals with low-income</a:t>
            </a:r>
          </a:p>
          <a:p>
            <a:pPr marL="640080" lvl="1" indent="-182880">
              <a:spcAft>
                <a:spcPts val="1200"/>
              </a:spcAft>
              <a:buClr>
                <a:srgbClr val="94C600"/>
              </a:buClr>
              <a:buSzPct val="85000"/>
              <a:buFont typeface="Arial" pitchFamily="34" charset="0"/>
              <a:buChar char="•"/>
            </a:pPr>
            <a:r>
              <a:rPr lang="en-US" sz="2000" dirty="0">
                <a:solidFill>
                  <a:srgbClr val="002060"/>
                </a:solidFill>
                <a:latin typeface="Arial"/>
              </a:rPr>
              <a:t>Attract additional public and private funds to increase investment</a:t>
            </a:r>
          </a:p>
          <a:p>
            <a:pPr marL="182880" indent="-182880">
              <a:spcAft>
                <a:spcPts val="1200"/>
              </a:spcAft>
              <a:buClr>
                <a:srgbClr val="94C600"/>
              </a:buClr>
              <a:buSzPct val="85000"/>
              <a:buFont typeface="Arial" pitchFamily="34" charset="0"/>
              <a:buChar char="•"/>
            </a:pPr>
            <a:r>
              <a:rPr lang="en-US" sz="2400" dirty="0">
                <a:solidFill>
                  <a:srgbClr val="002060"/>
                </a:solidFill>
                <a:latin typeface="Arial"/>
              </a:rPr>
              <a:t>Projects include commercial kitchens, manufacturing businesses, shopping centers, grocery stores, distribution centers, restaurants, farmer’s markers, agricultural initiatives, business incubators, social enterprises, and more. </a:t>
            </a:r>
          </a:p>
          <a:p>
            <a:pPr marL="182880" indent="-182880">
              <a:spcAft>
                <a:spcPts val="1200"/>
              </a:spcAft>
              <a:buClr>
                <a:srgbClr val="94C600"/>
              </a:buClr>
              <a:buSzPct val="85000"/>
              <a:buFont typeface="Arial" pitchFamily="34" charset="0"/>
              <a:buChar char="•"/>
            </a:pPr>
            <a:r>
              <a:rPr lang="en-US" sz="2400" dirty="0">
                <a:solidFill>
                  <a:srgbClr val="002060"/>
                </a:solidFill>
                <a:latin typeface="Arial"/>
              </a:rPr>
              <a:t> </a:t>
            </a:r>
          </a:p>
        </p:txBody>
      </p:sp>
      <p:pic>
        <p:nvPicPr>
          <p:cNvPr id="2" name="Picture 1">
            <a:extLst>
              <a:ext uri="{FF2B5EF4-FFF2-40B4-BE49-F238E27FC236}">
                <a16:creationId xmlns:a16="http://schemas.microsoft.com/office/drawing/2014/main" id="{4084308D-C021-48C8-94ED-9346976DD4B7}"/>
              </a:ext>
            </a:extLst>
          </p:cNvPr>
          <p:cNvPicPr>
            <a:picLocks noChangeAspect="1"/>
          </p:cNvPicPr>
          <p:nvPr/>
        </p:nvPicPr>
        <p:blipFill rotWithShape="1">
          <a:blip r:embed="rId4"/>
          <a:srcRect l="18008" r="34493"/>
          <a:stretch/>
        </p:blipFill>
        <p:spPr>
          <a:xfrm>
            <a:off x="7846941" y="-9832"/>
            <a:ext cx="4343472" cy="6858000"/>
          </a:xfrm>
          <a:prstGeom prst="rect">
            <a:avLst/>
          </a:prstGeom>
        </p:spPr>
      </p:pic>
    </p:spTree>
    <p:extLst>
      <p:ext uri="{BB962C8B-B14F-4D97-AF65-F5344CB8AC3E}">
        <p14:creationId xmlns:p14="http://schemas.microsoft.com/office/powerpoint/2010/main" val="1261117764"/>
      </p:ext>
    </p:extLst>
  </p:cSld>
  <p:clrMapOvr>
    <a:masterClrMapping/>
  </p:clrMapOvr>
  <mc:AlternateContent xmlns:mc="http://schemas.openxmlformats.org/markup-compatibility/2006" xmlns:p14="http://schemas.microsoft.com/office/powerpoint/2010/main">
    <mc:Choice Requires="p14">
      <p:transition spd="slow" p14:dur="2000" advClick="0" advTm="7000">
        <p:fade/>
      </p:transition>
    </mc:Choice>
    <mc:Fallback xmlns="">
      <p:transition spd="slow" advClick="0" advTm="7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C2180A4-47BE-8F47-9AC0-B0F4BB273EB6}"/>
              </a:ext>
            </a:extLst>
          </p:cNvPr>
          <p:cNvSpPr/>
          <p:nvPr/>
        </p:nvSpPr>
        <p:spPr>
          <a:xfrm>
            <a:off x="1588" y="-9832"/>
            <a:ext cx="2109287" cy="6867832"/>
          </a:xfrm>
          <a:prstGeom prst="rect">
            <a:avLst/>
          </a:prstGeom>
          <a:gradFill flip="none" rotWithShape="1">
            <a:gsLst>
              <a:gs pos="0">
                <a:srgbClr val="B2D333">
                  <a:shade val="30000"/>
                  <a:satMod val="115000"/>
                </a:srgbClr>
              </a:gs>
              <a:gs pos="50000">
                <a:srgbClr val="B2D333">
                  <a:shade val="67500"/>
                  <a:satMod val="115000"/>
                </a:srgbClr>
              </a:gs>
              <a:gs pos="100000">
                <a:srgbClr val="B2D333">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1C12D1B7-2203-6144-AC6C-68B10E20FC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42453" y="5933060"/>
            <a:ext cx="509072" cy="511278"/>
          </a:xfrm>
          <a:prstGeom prst="rect">
            <a:avLst/>
          </a:prstGeom>
        </p:spPr>
      </p:pic>
      <p:sp>
        <p:nvSpPr>
          <p:cNvPr id="16" name="Rectangle 15">
            <a:extLst>
              <a:ext uri="{FF2B5EF4-FFF2-40B4-BE49-F238E27FC236}">
                <a16:creationId xmlns:a16="http://schemas.microsoft.com/office/drawing/2014/main" id="{D439559C-6CF1-3243-A943-9266D06D207A}"/>
              </a:ext>
            </a:extLst>
          </p:cNvPr>
          <p:cNvSpPr/>
          <p:nvPr/>
        </p:nvSpPr>
        <p:spPr>
          <a:xfrm>
            <a:off x="11138361" y="5930839"/>
            <a:ext cx="1052052" cy="511278"/>
          </a:xfrm>
          <a:prstGeom prst="rect">
            <a:avLst/>
          </a:prstGeom>
          <a:solidFill>
            <a:srgbClr val="B2D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CFC2B71-8325-FA4E-992D-0C5EA8886014}"/>
              </a:ext>
            </a:extLst>
          </p:cNvPr>
          <p:cNvSpPr txBox="1"/>
          <p:nvPr/>
        </p:nvSpPr>
        <p:spPr>
          <a:xfrm>
            <a:off x="11347625" y="6011719"/>
            <a:ext cx="442841" cy="338554"/>
          </a:xfrm>
          <a:prstGeom prst="rect">
            <a:avLst/>
          </a:prstGeom>
          <a:noFill/>
        </p:spPr>
        <p:txBody>
          <a:bodyPr wrap="square" rtlCol="0">
            <a:spAutoFit/>
          </a:bodyPr>
          <a:lstStyle/>
          <a:p>
            <a:r>
              <a:rPr lang="en-US" sz="1600" b="1">
                <a:solidFill>
                  <a:schemeClr val="bg1"/>
                </a:solidFill>
                <a:latin typeface="Arial" panose="020B0604020202020204" pitchFamily="34" charset="0"/>
                <a:cs typeface="Arial" panose="020B0604020202020204" pitchFamily="34" charset="0"/>
              </a:rPr>
              <a:t>3</a:t>
            </a:r>
          </a:p>
        </p:txBody>
      </p:sp>
      <p:sp>
        <p:nvSpPr>
          <p:cNvPr id="11" name="Rectangle 13">
            <a:extLst>
              <a:ext uri="{FF2B5EF4-FFF2-40B4-BE49-F238E27FC236}">
                <a16:creationId xmlns:a16="http://schemas.microsoft.com/office/drawing/2014/main" id="{63BCFC74-9743-E848-9E41-6539663B65AA}"/>
              </a:ext>
            </a:extLst>
          </p:cNvPr>
          <p:cNvSpPr/>
          <p:nvPr/>
        </p:nvSpPr>
        <p:spPr>
          <a:xfrm>
            <a:off x="1187669" y="-1467"/>
            <a:ext cx="1457210" cy="6874125"/>
          </a:xfrm>
          <a:custGeom>
            <a:avLst/>
            <a:gdLst>
              <a:gd name="connsiteX0" fmla="*/ 0 w 1436377"/>
              <a:gd name="connsiteY0" fmla="*/ 0 h 4147457"/>
              <a:gd name="connsiteX1" fmla="*/ 1436377 w 1436377"/>
              <a:gd name="connsiteY1" fmla="*/ 0 h 4147457"/>
              <a:gd name="connsiteX2" fmla="*/ 1436377 w 1436377"/>
              <a:gd name="connsiteY2" fmla="*/ 4147457 h 4147457"/>
              <a:gd name="connsiteX3" fmla="*/ 0 w 1436377"/>
              <a:gd name="connsiteY3" fmla="*/ 4147457 h 4147457"/>
              <a:gd name="connsiteX4" fmla="*/ 0 w 1436377"/>
              <a:gd name="connsiteY4" fmla="*/ 0 h 4147457"/>
              <a:gd name="connsiteX0" fmla="*/ 0 w 2677348"/>
              <a:gd name="connsiteY0" fmla="*/ 0 h 4555672"/>
              <a:gd name="connsiteX1" fmla="*/ 2677348 w 2677348"/>
              <a:gd name="connsiteY1" fmla="*/ 408215 h 4555672"/>
              <a:gd name="connsiteX2" fmla="*/ 2677348 w 2677348"/>
              <a:gd name="connsiteY2" fmla="*/ 4555672 h 4555672"/>
              <a:gd name="connsiteX3" fmla="*/ 1240971 w 2677348"/>
              <a:gd name="connsiteY3" fmla="*/ 4555672 h 4555672"/>
              <a:gd name="connsiteX4" fmla="*/ 0 w 2677348"/>
              <a:gd name="connsiteY4" fmla="*/ 0 h 4555672"/>
              <a:gd name="connsiteX0" fmla="*/ 0 w 2677348"/>
              <a:gd name="connsiteY0" fmla="*/ 0 h 4555672"/>
              <a:gd name="connsiteX1" fmla="*/ 2677348 w 2677348"/>
              <a:gd name="connsiteY1" fmla="*/ 408215 h 4555672"/>
              <a:gd name="connsiteX2" fmla="*/ 2677348 w 2677348"/>
              <a:gd name="connsiteY2" fmla="*/ 4555672 h 4555672"/>
              <a:gd name="connsiteX3" fmla="*/ 718457 w 2677348"/>
              <a:gd name="connsiteY3" fmla="*/ 996044 h 4555672"/>
              <a:gd name="connsiteX4" fmla="*/ 0 w 2677348"/>
              <a:gd name="connsiteY4" fmla="*/ 0 h 4555672"/>
              <a:gd name="connsiteX0" fmla="*/ 0 w 2677348"/>
              <a:gd name="connsiteY0" fmla="*/ 0 h 4555672"/>
              <a:gd name="connsiteX1" fmla="*/ 2677348 w 2677348"/>
              <a:gd name="connsiteY1" fmla="*/ 408215 h 4555672"/>
              <a:gd name="connsiteX2" fmla="*/ 2677348 w 2677348"/>
              <a:gd name="connsiteY2" fmla="*/ 4555672 h 4555672"/>
              <a:gd name="connsiteX3" fmla="*/ 865414 w 2677348"/>
              <a:gd name="connsiteY3" fmla="*/ 947059 h 4555672"/>
              <a:gd name="connsiteX4" fmla="*/ 0 w 2677348"/>
              <a:gd name="connsiteY4" fmla="*/ 0 h 4555672"/>
              <a:gd name="connsiteX0" fmla="*/ 0 w 2677348"/>
              <a:gd name="connsiteY0" fmla="*/ 0 h 1681844"/>
              <a:gd name="connsiteX1" fmla="*/ 2677348 w 2677348"/>
              <a:gd name="connsiteY1" fmla="*/ 408215 h 1681844"/>
              <a:gd name="connsiteX2" fmla="*/ 97433 w 2677348"/>
              <a:gd name="connsiteY2" fmla="*/ 1681844 h 1681844"/>
              <a:gd name="connsiteX3" fmla="*/ 865414 w 2677348"/>
              <a:gd name="connsiteY3" fmla="*/ 947059 h 1681844"/>
              <a:gd name="connsiteX4" fmla="*/ 0 w 2677348"/>
              <a:gd name="connsiteY4" fmla="*/ 0 h 1681844"/>
              <a:gd name="connsiteX0" fmla="*/ 0 w 2677348"/>
              <a:gd name="connsiteY0" fmla="*/ 0 h 1681844"/>
              <a:gd name="connsiteX1" fmla="*/ 2677348 w 2677348"/>
              <a:gd name="connsiteY1" fmla="*/ 408215 h 1681844"/>
              <a:gd name="connsiteX2" fmla="*/ 1893577 w 2677348"/>
              <a:gd name="connsiteY2" fmla="*/ 816429 h 1681844"/>
              <a:gd name="connsiteX3" fmla="*/ 97433 w 2677348"/>
              <a:gd name="connsiteY3" fmla="*/ 1681844 h 1681844"/>
              <a:gd name="connsiteX4" fmla="*/ 865414 w 2677348"/>
              <a:gd name="connsiteY4" fmla="*/ 947059 h 1681844"/>
              <a:gd name="connsiteX5" fmla="*/ 0 w 2677348"/>
              <a:gd name="connsiteY5" fmla="*/ 0 h 1681844"/>
              <a:gd name="connsiteX0" fmla="*/ 0 w 2677348"/>
              <a:gd name="connsiteY0" fmla="*/ 0 h 6890658"/>
              <a:gd name="connsiteX1" fmla="*/ 2677348 w 2677348"/>
              <a:gd name="connsiteY1" fmla="*/ 408215 h 6890658"/>
              <a:gd name="connsiteX2" fmla="*/ 146420 w 2677348"/>
              <a:gd name="connsiteY2" fmla="*/ 6890658 h 6890658"/>
              <a:gd name="connsiteX3" fmla="*/ 97433 w 2677348"/>
              <a:gd name="connsiteY3" fmla="*/ 1681844 h 6890658"/>
              <a:gd name="connsiteX4" fmla="*/ 865414 w 2677348"/>
              <a:gd name="connsiteY4" fmla="*/ 947059 h 6890658"/>
              <a:gd name="connsiteX5" fmla="*/ 0 w 2677348"/>
              <a:gd name="connsiteY5" fmla="*/ 0 h 6890658"/>
              <a:gd name="connsiteX0" fmla="*/ 0 w 1550677"/>
              <a:gd name="connsiteY0" fmla="*/ 0 h 6890658"/>
              <a:gd name="connsiteX1" fmla="*/ 1550677 w 1550677"/>
              <a:gd name="connsiteY1" fmla="*/ 32658 h 6890658"/>
              <a:gd name="connsiteX2" fmla="*/ 146420 w 1550677"/>
              <a:gd name="connsiteY2" fmla="*/ 6890658 h 6890658"/>
              <a:gd name="connsiteX3" fmla="*/ 97433 w 1550677"/>
              <a:gd name="connsiteY3" fmla="*/ 1681844 h 6890658"/>
              <a:gd name="connsiteX4" fmla="*/ 865414 w 1550677"/>
              <a:gd name="connsiteY4" fmla="*/ 947059 h 6890658"/>
              <a:gd name="connsiteX5" fmla="*/ 0 w 1550677"/>
              <a:gd name="connsiteY5" fmla="*/ 0 h 6890658"/>
              <a:gd name="connsiteX0" fmla="*/ 0 w 1550677"/>
              <a:gd name="connsiteY0" fmla="*/ 0 h 6890658"/>
              <a:gd name="connsiteX1" fmla="*/ 1550677 w 1550677"/>
              <a:gd name="connsiteY1" fmla="*/ 32658 h 6890658"/>
              <a:gd name="connsiteX2" fmla="*/ 799564 w 1550677"/>
              <a:gd name="connsiteY2" fmla="*/ 3624943 h 6890658"/>
              <a:gd name="connsiteX3" fmla="*/ 146420 w 1550677"/>
              <a:gd name="connsiteY3" fmla="*/ 6890658 h 6890658"/>
              <a:gd name="connsiteX4" fmla="*/ 97433 w 1550677"/>
              <a:gd name="connsiteY4" fmla="*/ 1681844 h 6890658"/>
              <a:gd name="connsiteX5" fmla="*/ 865414 w 1550677"/>
              <a:gd name="connsiteY5" fmla="*/ 947059 h 6890658"/>
              <a:gd name="connsiteX6" fmla="*/ 0 w 1550677"/>
              <a:gd name="connsiteY6" fmla="*/ 0 h 6890658"/>
              <a:gd name="connsiteX0" fmla="*/ 0 w 1550677"/>
              <a:gd name="connsiteY0" fmla="*/ 0 h 6890658"/>
              <a:gd name="connsiteX1" fmla="*/ 1550677 w 1550677"/>
              <a:gd name="connsiteY1" fmla="*/ 32658 h 6890658"/>
              <a:gd name="connsiteX2" fmla="*/ 1436378 w 1550677"/>
              <a:gd name="connsiteY2" fmla="*/ 6874329 h 6890658"/>
              <a:gd name="connsiteX3" fmla="*/ 146420 w 1550677"/>
              <a:gd name="connsiteY3" fmla="*/ 6890658 h 6890658"/>
              <a:gd name="connsiteX4" fmla="*/ 97433 w 1550677"/>
              <a:gd name="connsiteY4" fmla="*/ 1681844 h 6890658"/>
              <a:gd name="connsiteX5" fmla="*/ 865414 w 1550677"/>
              <a:gd name="connsiteY5" fmla="*/ 947059 h 6890658"/>
              <a:gd name="connsiteX6" fmla="*/ 0 w 1550677"/>
              <a:gd name="connsiteY6" fmla="*/ 0 h 6890658"/>
              <a:gd name="connsiteX0" fmla="*/ 0 w 1570341"/>
              <a:gd name="connsiteY0" fmla="*/ 0 h 6890658"/>
              <a:gd name="connsiteX1" fmla="*/ 1570341 w 1570341"/>
              <a:gd name="connsiteY1" fmla="*/ 12993 h 6890658"/>
              <a:gd name="connsiteX2" fmla="*/ 1436378 w 1570341"/>
              <a:gd name="connsiteY2" fmla="*/ 6874329 h 6890658"/>
              <a:gd name="connsiteX3" fmla="*/ 146420 w 1570341"/>
              <a:gd name="connsiteY3" fmla="*/ 6890658 h 6890658"/>
              <a:gd name="connsiteX4" fmla="*/ 97433 w 1570341"/>
              <a:gd name="connsiteY4" fmla="*/ 1681844 h 6890658"/>
              <a:gd name="connsiteX5" fmla="*/ 865414 w 1570341"/>
              <a:gd name="connsiteY5" fmla="*/ 947059 h 6890658"/>
              <a:gd name="connsiteX6" fmla="*/ 0 w 1570341"/>
              <a:gd name="connsiteY6" fmla="*/ 0 h 6890658"/>
              <a:gd name="connsiteX0" fmla="*/ 0 w 1570341"/>
              <a:gd name="connsiteY0" fmla="*/ 6671 h 6877665"/>
              <a:gd name="connsiteX1" fmla="*/ 1570341 w 1570341"/>
              <a:gd name="connsiteY1" fmla="*/ 0 h 6877665"/>
              <a:gd name="connsiteX2" fmla="*/ 1436378 w 1570341"/>
              <a:gd name="connsiteY2" fmla="*/ 6861336 h 6877665"/>
              <a:gd name="connsiteX3" fmla="*/ 146420 w 1570341"/>
              <a:gd name="connsiteY3" fmla="*/ 6877665 h 6877665"/>
              <a:gd name="connsiteX4" fmla="*/ 97433 w 1570341"/>
              <a:gd name="connsiteY4" fmla="*/ 1668851 h 6877665"/>
              <a:gd name="connsiteX5" fmla="*/ 865414 w 1570341"/>
              <a:gd name="connsiteY5" fmla="*/ 934066 h 6877665"/>
              <a:gd name="connsiteX6" fmla="*/ 0 w 1570341"/>
              <a:gd name="connsiteY6" fmla="*/ 6671 h 6877665"/>
              <a:gd name="connsiteX0" fmla="*/ 0 w 1570341"/>
              <a:gd name="connsiteY0" fmla="*/ 6671 h 6877665"/>
              <a:gd name="connsiteX1" fmla="*/ 1570341 w 1570341"/>
              <a:gd name="connsiteY1" fmla="*/ 0 h 6877665"/>
              <a:gd name="connsiteX2" fmla="*/ 1436378 w 1570341"/>
              <a:gd name="connsiteY2" fmla="*/ 6861336 h 6877665"/>
              <a:gd name="connsiteX3" fmla="*/ 8769 w 1570341"/>
              <a:gd name="connsiteY3" fmla="*/ 6877665 h 6877665"/>
              <a:gd name="connsiteX4" fmla="*/ 97433 w 1570341"/>
              <a:gd name="connsiteY4" fmla="*/ 1668851 h 6877665"/>
              <a:gd name="connsiteX5" fmla="*/ 865414 w 1570341"/>
              <a:gd name="connsiteY5" fmla="*/ 934066 h 6877665"/>
              <a:gd name="connsiteX6" fmla="*/ 0 w 1570341"/>
              <a:gd name="connsiteY6" fmla="*/ 6671 h 6877665"/>
              <a:gd name="connsiteX0" fmla="*/ 0 w 1570341"/>
              <a:gd name="connsiteY0" fmla="*/ 6671 h 6877665"/>
              <a:gd name="connsiteX1" fmla="*/ 1570341 w 1570341"/>
              <a:gd name="connsiteY1" fmla="*/ 0 h 6877665"/>
              <a:gd name="connsiteX2" fmla="*/ 1465875 w 1570341"/>
              <a:gd name="connsiteY2" fmla="*/ 6871168 h 6877665"/>
              <a:gd name="connsiteX3" fmla="*/ 8769 w 1570341"/>
              <a:gd name="connsiteY3" fmla="*/ 6877665 h 6877665"/>
              <a:gd name="connsiteX4" fmla="*/ 97433 w 1570341"/>
              <a:gd name="connsiteY4" fmla="*/ 1668851 h 6877665"/>
              <a:gd name="connsiteX5" fmla="*/ 865414 w 1570341"/>
              <a:gd name="connsiteY5" fmla="*/ 934066 h 6877665"/>
              <a:gd name="connsiteX6" fmla="*/ 0 w 1570341"/>
              <a:gd name="connsiteY6" fmla="*/ 6671 h 6877665"/>
              <a:gd name="connsiteX0" fmla="*/ 0 w 1717825"/>
              <a:gd name="connsiteY0" fmla="*/ 16504 h 6887498"/>
              <a:gd name="connsiteX1" fmla="*/ 1717825 w 1717825"/>
              <a:gd name="connsiteY1" fmla="*/ 0 h 6887498"/>
              <a:gd name="connsiteX2" fmla="*/ 1465875 w 1717825"/>
              <a:gd name="connsiteY2" fmla="*/ 6881001 h 6887498"/>
              <a:gd name="connsiteX3" fmla="*/ 8769 w 1717825"/>
              <a:gd name="connsiteY3" fmla="*/ 6887498 h 6887498"/>
              <a:gd name="connsiteX4" fmla="*/ 97433 w 1717825"/>
              <a:gd name="connsiteY4" fmla="*/ 1678684 h 6887498"/>
              <a:gd name="connsiteX5" fmla="*/ 865414 w 1717825"/>
              <a:gd name="connsiteY5" fmla="*/ 943899 h 6887498"/>
              <a:gd name="connsiteX6" fmla="*/ 0 w 1717825"/>
              <a:gd name="connsiteY6" fmla="*/ 16504 h 6887498"/>
              <a:gd name="connsiteX0" fmla="*/ 0 w 1717825"/>
              <a:gd name="connsiteY0" fmla="*/ 0 h 6870994"/>
              <a:gd name="connsiteX1" fmla="*/ 1717825 w 1717825"/>
              <a:gd name="connsiteY1" fmla="*/ 3161 h 6870994"/>
              <a:gd name="connsiteX2" fmla="*/ 1465875 w 1717825"/>
              <a:gd name="connsiteY2" fmla="*/ 6864497 h 6870994"/>
              <a:gd name="connsiteX3" fmla="*/ 8769 w 1717825"/>
              <a:gd name="connsiteY3" fmla="*/ 6870994 h 6870994"/>
              <a:gd name="connsiteX4" fmla="*/ 97433 w 1717825"/>
              <a:gd name="connsiteY4" fmla="*/ 1662180 h 6870994"/>
              <a:gd name="connsiteX5" fmla="*/ 865414 w 1717825"/>
              <a:gd name="connsiteY5" fmla="*/ 927395 h 6870994"/>
              <a:gd name="connsiteX6" fmla="*/ 0 w 1717825"/>
              <a:gd name="connsiteY6" fmla="*/ 0 h 6870994"/>
              <a:gd name="connsiteX0" fmla="*/ 0 w 1717825"/>
              <a:gd name="connsiteY0" fmla="*/ 0 h 6870994"/>
              <a:gd name="connsiteX1" fmla="*/ 1717825 w 1717825"/>
              <a:gd name="connsiteY1" fmla="*/ 3161 h 6870994"/>
              <a:gd name="connsiteX2" fmla="*/ 1711681 w 1717825"/>
              <a:gd name="connsiteY2" fmla="*/ 6864497 h 6870994"/>
              <a:gd name="connsiteX3" fmla="*/ 8769 w 1717825"/>
              <a:gd name="connsiteY3" fmla="*/ 6870994 h 6870994"/>
              <a:gd name="connsiteX4" fmla="*/ 97433 w 1717825"/>
              <a:gd name="connsiteY4" fmla="*/ 1662180 h 6870994"/>
              <a:gd name="connsiteX5" fmla="*/ 865414 w 1717825"/>
              <a:gd name="connsiteY5" fmla="*/ 927395 h 6870994"/>
              <a:gd name="connsiteX6" fmla="*/ 0 w 1717825"/>
              <a:gd name="connsiteY6" fmla="*/ 0 h 6870994"/>
              <a:gd name="connsiteX0" fmla="*/ 148548 w 1866373"/>
              <a:gd name="connsiteY0" fmla="*/ 0 h 6870994"/>
              <a:gd name="connsiteX1" fmla="*/ 1866373 w 1866373"/>
              <a:gd name="connsiteY1" fmla="*/ 3161 h 6870994"/>
              <a:gd name="connsiteX2" fmla="*/ 1860229 w 1866373"/>
              <a:gd name="connsiteY2" fmla="*/ 6864497 h 6870994"/>
              <a:gd name="connsiteX3" fmla="*/ 0 w 1866373"/>
              <a:gd name="connsiteY3" fmla="*/ 6870994 h 6870994"/>
              <a:gd name="connsiteX4" fmla="*/ 245981 w 1866373"/>
              <a:gd name="connsiteY4" fmla="*/ 1662180 h 6870994"/>
              <a:gd name="connsiteX5" fmla="*/ 1013962 w 1866373"/>
              <a:gd name="connsiteY5" fmla="*/ 927395 h 6870994"/>
              <a:gd name="connsiteX6" fmla="*/ 148548 w 1866373"/>
              <a:gd name="connsiteY6" fmla="*/ 0 h 6870994"/>
              <a:gd name="connsiteX0" fmla="*/ 148548 w 1866373"/>
              <a:gd name="connsiteY0" fmla="*/ 0 h 6870994"/>
              <a:gd name="connsiteX1" fmla="*/ 1866373 w 1866373"/>
              <a:gd name="connsiteY1" fmla="*/ 3161 h 6870994"/>
              <a:gd name="connsiteX2" fmla="*/ 1860229 w 1866373"/>
              <a:gd name="connsiteY2" fmla="*/ 6864497 h 6870994"/>
              <a:gd name="connsiteX3" fmla="*/ 0 w 1866373"/>
              <a:gd name="connsiteY3" fmla="*/ 6870994 h 6870994"/>
              <a:gd name="connsiteX4" fmla="*/ 19839 w 1866373"/>
              <a:gd name="connsiteY4" fmla="*/ 1701509 h 6870994"/>
              <a:gd name="connsiteX5" fmla="*/ 1013962 w 1866373"/>
              <a:gd name="connsiteY5" fmla="*/ 927395 h 6870994"/>
              <a:gd name="connsiteX6" fmla="*/ 148548 w 1866373"/>
              <a:gd name="connsiteY6" fmla="*/ 0 h 6870994"/>
              <a:gd name="connsiteX0" fmla="*/ 1064 w 1866373"/>
              <a:gd name="connsiteY0" fmla="*/ 6671 h 6867833"/>
              <a:gd name="connsiteX1" fmla="*/ 1866373 w 1866373"/>
              <a:gd name="connsiteY1" fmla="*/ 0 h 6867833"/>
              <a:gd name="connsiteX2" fmla="*/ 1860229 w 1866373"/>
              <a:gd name="connsiteY2" fmla="*/ 6861336 h 6867833"/>
              <a:gd name="connsiteX3" fmla="*/ 0 w 1866373"/>
              <a:gd name="connsiteY3" fmla="*/ 6867833 h 6867833"/>
              <a:gd name="connsiteX4" fmla="*/ 19839 w 1866373"/>
              <a:gd name="connsiteY4" fmla="*/ 1698348 h 6867833"/>
              <a:gd name="connsiteX5" fmla="*/ 1013962 w 1866373"/>
              <a:gd name="connsiteY5" fmla="*/ 924234 h 6867833"/>
              <a:gd name="connsiteX6" fmla="*/ 1064 w 1866373"/>
              <a:gd name="connsiteY6" fmla="*/ 6671 h 6867833"/>
              <a:gd name="connsiteX0" fmla="*/ 1064 w 1866373"/>
              <a:gd name="connsiteY0" fmla="*/ 6671 h 6867833"/>
              <a:gd name="connsiteX1" fmla="*/ 1866373 w 1866373"/>
              <a:gd name="connsiteY1" fmla="*/ 0 h 6867833"/>
              <a:gd name="connsiteX2" fmla="*/ 1860229 w 1866373"/>
              <a:gd name="connsiteY2" fmla="*/ 6861336 h 6867833"/>
              <a:gd name="connsiteX3" fmla="*/ 0 w 1866373"/>
              <a:gd name="connsiteY3" fmla="*/ 6867833 h 6867833"/>
              <a:gd name="connsiteX4" fmla="*/ 19839 w 1866373"/>
              <a:gd name="connsiteY4" fmla="*/ 1698348 h 6867833"/>
              <a:gd name="connsiteX5" fmla="*/ 915640 w 1866373"/>
              <a:gd name="connsiteY5" fmla="*/ 914402 h 6867833"/>
              <a:gd name="connsiteX6" fmla="*/ 1064 w 1866373"/>
              <a:gd name="connsiteY6" fmla="*/ 6671 h 6867833"/>
              <a:gd name="connsiteX0" fmla="*/ 8657 w 1873966"/>
              <a:gd name="connsiteY0" fmla="*/ 6671 h 6867833"/>
              <a:gd name="connsiteX1" fmla="*/ 1873966 w 1873966"/>
              <a:gd name="connsiteY1" fmla="*/ 0 h 6867833"/>
              <a:gd name="connsiteX2" fmla="*/ 1867822 w 1873966"/>
              <a:gd name="connsiteY2" fmla="*/ 6861336 h 6867833"/>
              <a:gd name="connsiteX3" fmla="*/ 7593 w 1873966"/>
              <a:gd name="connsiteY3" fmla="*/ 6867833 h 6867833"/>
              <a:gd name="connsiteX4" fmla="*/ 0 w 1873966"/>
              <a:gd name="connsiteY4" fmla="*/ 1524776 h 6867833"/>
              <a:gd name="connsiteX5" fmla="*/ 923233 w 1873966"/>
              <a:gd name="connsiteY5" fmla="*/ 914402 h 6867833"/>
              <a:gd name="connsiteX6" fmla="*/ 8657 w 1873966"/>
              <a:gd name="connsiteY6" fmla="*/ 6671 h 6867833"/>
              <a:gd name="connsiteX0" fmla="*/ 8657 w 1873966"/>
              <a:gd name="connsiteY0" fmla="*/ 6671 h 6867833"/>
              <a:gd name="connsiteX1" fmla="*/ 1873966 w 1873966"/>
              <a:gd name="connsiteY1" fmla="*/ 0 h 6867833"/>
              <a:gd name="connsiteX2" fmla="*/ 1867822 w 1873966"/>
              <a:gd name="connsiteY2" fmla="*/ 6861336 h 6867833"/>
              <a:gd name="connsiteX3" fmla="*/ 7593 w 1873966"/>
              <a:gd name="connsiteY3" fmla="*/ 6867833 h 6867833"/>
              <a:gd name="connsiteX4" fmla="*/ 0 w 1873966"/>
              <a:gd name="connsiteY4" fmla="*/ 1524776 h 6867833"/>
              <a:gd name="connsiteX5" fmla="*/ 758641 w 1873966"/>
              <a:gd name="connsiteY5" fmla="*/ 777372 h 6867833"/>
              <a:gd name="connsiteX6" fmla="*/ 8657 w 1873966"/>
              <a:gd name="connsiteY6" fmla="*/ 6671 h 6867833"/>
              <a:gd name="connsiteX0" fmla="*/ 14088 w 1879397"/>
              <a:gd name="connsiteY0" fmla="*/ 6671 h 6861336"/>
              <a:gd name="connsiteX1" fmla="*/ 1879397 w 1879397"/>
              <a:gd name="connsiteY1" fmla="*/ 0 h 6861336"/>
              <a:gd name="connsiteX2" fmla="*/ 1873253 w 1879397"/>
              <a:gd name="connsiteY2" fmla="*/ 6861336 h 6861336"/>
              <a:gd name="connsiteX3" fmla="*/ 0 w 1879397"/>
              <a:gd name="connsiteY3" fmla="*/ 5488695 h 6861336"/>
              <a:gd name="connsiteX4" fmla="*/ 5431 w 1879397"/>
              <a:gd name="connsiteY4" fmla="*/ 1524776 h 6861336"/>
              <a:gd name="connsiteX5" fmla="*/ 764072 w 1879397"/>
              <a:gd name="connsiteY5" fmla="*/ 777372 h 6861336"/>
              <a:gd name="connsiteX6" fmla="*/ 14088 w 1879397"/>
              <a:gd name="connsiteY6" fmla="*/ 6671 h 6861336"/>
              <a:gd name="connsiteX0" fmla="*/ 14088 w 1879397"/>
              <a:gd name="connsiteY0" fmla="*/ 6671 h 5495209"/>
              <a:gd name="connsiteX1" fmla="*/ 1879397 w 1879397"/>
              <a:gd name="connsiteY1" fmla="*/ 0 h 5495209"/>
              <a:gd name="connsiteX2" fmla="*/ 1873253 w 1879397"/>
              <a:gd name="connsiteY2" fmla="*/ 5495209 h 5495209"/>
              <a:gd name="connsiteX3" fmla="*/ 0 w 1879397"/>
              <a:gd name="connsiteY3" fmla="*/ 5488695 h 5495209"/>
              <a:gd name="connsiteX4" fmla="*/ 5431 w 1879397"/>
              <a:gd name="connsiteY4" fmla="*/ 1524776 h 5495209"/>
              <a:gd name="connsiteX5" fmla="*/ 764072 w 1879397"/>
              <a:gd name="connsiteY5" fmla="*/ 777372 h 5495209"/>
              <a:gd name="connsiteX6" fmla="*/ 14088 w 1879397"/>
              <a:gd name="connsiteY6" fmla="*/ 6671 h 5495209"/>
              <a:gd name="connsiteX0" fmla="*/ 14088 w 1873253"/>
              <a:gd name="connsiteY0" fmla="*/ 0 h 5488538"/>
              <a:gd name="connsiteX1" fmla="*/ 1128008 w 1873253"/>
              <a:gd name="connsiteY1" fmla="*/ 15427 h 5488538"/>
              <a:gd name="connsiteX2" fmla="*/ 1873253 w 1873253"/>
              <a:gd name="connsiteY2" fmla="*/ 5488538 h 5488538"/>
              <a:gd name="connsiteX3" fmla="*/ 0 w 1873253"/>
              <a:gd name="connsiteY3" fmla="*/ 5482024 h 5488538"/>
              <a:gd name="connsiteX4" fmla="*/ 5431 w 1873253"/>
              <a:gd name="connsiteY4" fmla="*/ 1518105 h 5488538"/>
              <a:gd name="connsiteX5" fmla="*/ 764072 w 1873253"/>
              <a:gd name="connsiteY5" fmla="*/ 770701 h 5488538"/>
              <a:gd name="connsiteX6" fmla="*/ 14088 w 1873253"/>
              <a:gd name="connsiteY6" fmla="*/ 0 h 5488538"/>
              <a:gd name="connsiteX0" fmla="*/ 14088 w 1188163"/>
              <a:gd name="connsiteY0" fmla="*/ 0 h 5482024"/>
              <a:gd name="connsiteX1" fmla="*/ 1128008 w 1188163"/>
              <a:gd name="connsiteY1" fmla="*/ 15427 h 5482024"/>
              <a:gd name="connsiteX2" fmla="*/ 1188163 w 1188163"/>
              <a:gd name="connsiteY2" fmla="*/ 5477490 h 5482024"/>
              <a:gd name="connsiteX3" fmla="*/ 0 w 1188163"/>
              <a:gd name="connsiteY3" fmla="*/ 5482024 h 5482024"/>
              <a:gd name="connsiteX4" fmla="*/ 5431 w 1188163"/>
              <a:gd name="connsiteY4" fmla="*/ 1518105 h 5482024"/>
              <a:gd name="connsiteX5" fmla="*/ 764072 w 1188163"/>
              <a:gd name="connsiteY5" fmla="*/ 770701 h 5482024"/>
              <a:gd name="connsiteX6" fmla="*/ 14088 w 1188163"/>
              <a:gd name="connsiteY6" fmla="*/ 0 h 5482024"/>
              <a:gd name="connsiteX0" fmla="*/ 14088 w 1188163"/>
              <a:gd name="connsiteY0" fmla="*/ 0 h 5482024"/>
              <a:gd name="connsiteX1" fmla="*/ 1172207 w 1188163"/>
              <a:gd name="connsiteY1" fmla="*/ 15427 h 5482024"/>
              <a:gd name="connsiteX2" fmla="*/ 1188163 w 1188163"/>
              <a:gd name="connsiteY2" fmla="*/ 5477490 h 5482024"/>
              <a:gd name="connsiteX3" fmla="*/ 0 w 1188163"/>
              <a:gd name="connsiteY3" fmla="*/ 5482024 h 5482024"/>
              <a:gd name="connsiteX4" fmla="*/ 5431 w 1188163"/>
              <a:gd name="connsiteY4" fmla="*/ 1518105 h 5482024"/>
              <a:gd name="connsiteX5" fmla="*/ 764072 w 1188163"/>
              <a:gd name="connsiteY5" fmla="*/ 770701 h 5482024"/>
              <a:gd name="connsiteX6" fmla="*/ 14088 w 1188163"/>
              <a:gd name="connsiteY6" fmla="*/ 0 h 5482024"/>
              <a:gd name="connsiteX0" fmla="*/ 14088 w 1188163"/>
              <a:gd name="connsiteY0" fmla="*/ 0 h 5482024"/>
              <a:gd name="connsiteX1" fmla="*/ 1161158 w 1188163"/>
              <a:gd name="connsiteY1" fmla="*/ 4378 h 5482024"/>
              <a:gd name="connsiteX2" fmla="*/ 1188163 w 1188163"/>
              <a:gd name="connsiteY2" fmla="*/ 5477490 h 5482024"/>
              <a:gd name="connsiteX3" fmla="*/ 0 w 1188163"/>
              <a:gd name="connsiteY3" fmla="*/ 5482024 h 5482024"/>
              <a:gd name="connsiteX4" fmla="*/ 5431 w 1188163"/>
              <a:gd name="connsiteY4" fmla="*/ 1518105 h 5482024"/>
              <a:gd name="connsiteX5" fmla="*/ 764072 w 1188163"/>
              <a:gd name="connsiteY5" fmla="*/ 770701 h 5482024"/>
              <a:gd name="connsiteX6" fmla="*/ 14088 w 1188163"/>
              <a:gd name="connsiteY6" fmla="*/ 0 h 5482024"/>
              <a:gd name="connsiteX0" fmla="*/ 14088 w 1177114"/>
              <a:gd name="connsiteY0" fmla="*/ 0 h 5488539"/>
              <a:gd name="connsiteX1" fmla="*/ 1161158 w 1177114"/>
              <a:gd name="connsiteY1" fmla="*/ 4378 h 5488539"/>
              <a:gd name="connsiteX2" fmla="*/ 1177114 w 1177114"/>
              <a:gd name="connsiteY2" fmla="*/ 5488539 h 5488539"/>
              <a:gd name="connsiteX3" fmla="*/ 0 w 1177114"/>
              <a:gd name="connsiteY3" fmla="*/ 5482024 h 5488539"/>
              <a:gd name="connsiteX4" fmla="*/ 5431 w 1177114"/>
              <a:gd name="connsiteY4" fmla="*/ 1518105 h 5488539"/>
              <a:gd name="connsiteX5" fmla="*/ 764072 w 1177114"/>
              <a:gd name="connsiteY5" fmla="*/ 770701 h 5488539"/>
              <a:gd name="connsiteX6" fmla="*/ 14088 w 1177114"/>
              <a:gd name="connsiteY6" fmla="*/ 0 h 5488539"/>
              <a:gd name="connsiteX0" fmla="*/ 14088 w 1162213"/>
              <a:gd name="connsiteY0" fmla="*/ 0 h 5482024"/>
              <a:gd name="connsiteX1" fmla="*/ 1161158 w 1162213"/>
              <a:gd name="connsiteY1" fmla="*/ 4378 h 5482024"/>
              <a:gd name="connsiteX2" fmla="*/ 1155014 w 1162213"/>
              <a:gd name="connsiteY2" fmla="*/ 5477490 h 5482024"/>
              <a:gd name="connsiteX3" fmla="*/ 0 w 1162213"/>
              <a:gd name="connsiteY3" fmla="*/ 5482024 h 5482024"/>
              <a:gd name="connsiteX4" fmla="*/ 5431 w 1162213"/>
              <a:gd name="connsiteY4" fmla="*/ 1518105 h 5482024"/>
              <a:gd name="connsiteX5" fmla="*/ 764072 w 1162213"/>
              <a:gd name="connsiteY5" fmla="*/ 770701 h 5482024"/>
              <a:gd name="connsiteX6" fmla="*/ 14088 w 1162213"/>
              <a:gd name="connsiteY6" fmla="*/ 0 h 548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2213" h="5482024">
                <a:moveTo>
                  <a:pt x="14088" y="0"/>
                </a:moveTo>
                <a:lnTo>
                  <a:pt x="1161158" y="4378"/>
                </a:lnTo>
                <a:cubicBezTo>
                  <a:pt x="1166477" y="1825066"/>
                  <a:pt x="1149695" y="3656802"/>
                  <a:pt x="1155014" y="5477490"/>
                </a:cubicBezTo>
                <a:lnTo>
                  <a:pt x="0" y="5482024"/>
                </a:lnTo>
                <a:cubicBezTo>
                  <a:pt x="1810" y="4160718"/>
                  <a:pt x="3621" y="2839411"/>
                  <a:pt x="5431" y="1518105"/>
                </a:cubicBezTo>
                <a:lnTo>
                  <a:pt x="764072" y="770701"/>
                </a:lnTo>
                <a:lnTo>
                  <a:pt x="140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10;&#10;Description automatically generated">
            <a:extLst>
              <a:ext uri="{FF2B5EF4-FFF2-40B4-BE49-F238E27FC236}">
                <a16:creationId xmlns:a16="http://schemas.microsoft.com/office/drawing/2014/main" id="{46D888C1-5958-A9F7-DDFD-F1F435EEFA23}"/>
              </a:ext>
            </a:extLst>
          </p:cNvPr>
          <p:cNvPicPr>
            <a:picLocks noChangeAspect="1"/>
          </p:cNvPicPr>
          <p:nvPr/>
        </p:nvPicPr>
        <p:blipFill>
          <a:blip r:embed="rId4"/>
          <a:stretch>
            <a:fillRect/>
          </a:stretch>
        </p:blipFill>
        <p:spPr>
          <a:xfrm>
            <a:off x="532672" y="0"/>
            <a:ext cx="11126659" cy="6858000"/>
          </a:xfrm>
          <a:prstGeom prst="rect">
            <a:avLst/>
          </a:prstGeom>
        </p:spPr>
      </p:pic>
    </p:spTree>
    <p:extLst>
      <p:ext uri="{BB962C8B-B14F-4D97-AF65-F5344CB8AC3E}">
        <p14:creationId xmlns:p14="http://schemas.microsoft.com/office/powerpoint/2010/main" val="3250686543"/>
      </p:ext>
    </p:extLst>
  </p:cSld>
  <p:clrMapOvr>
    <a:masterClrMapping/>
  </p:clrMapOvr>
  <mc:AlternateContent xmlns:mc="http://schemas.openxmlformats.org/markup-compatibility/2006" xmlns:p14="http://schemas.microsoft.com/office/powerpoint/2010/main">
    <mc:Choice Requires="p14">
      <p:transition spd="slow" p14:dur="2000" advClick="0" advTm="7000">
        <p:fade/>
      </p:transition>
    </mc:Choice>
    <mc:Fallback xmlns="">
      <p:transition spd="slow" advClick="0" advTm="7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8839200" cy="1143000"/>
          </a:xfrm>
        </p:spPr>
        <p:txBody>
          <a:bodyPr>
            <a:noAutofit/>
          </a:bodyPr>
          <a:lstStyle/>
          <a:p>
            <a:r>
              <a:rPr lang="en-US" dirty="0"/>
              <a:t>SBA Microloan Program</a:t>
            </a:r>
            <a:br>
              <a:rPr lang="en-US" dirty="0"/>
            </a:br>
            <a:r>
              <a:rPr lang="en-US" dirty="0"/>
              <a:t>Example of Successful Microloan Intermediary</a:t>
            </a:r>
          </a:p>
        </p:txBody>
      </p:sp>
      <p:graphicFrame>
        <p:nvGraphicFramePr>
          <p:cNvPr id="6" name="Content Placeholder 5"/>
          <p:cNvGraphicFramePr>
            <a:graphicFrameLocks noGrp="1"/>
          </p:cNvGraphicFramePr>
          <p:nvPr>
            <p:ph idx="1"/>
          </p:nvPr>
        </p:nvGraphicFramePr>
        <p:xfrm>
          <a:off x="1981200" y="1600200"/>
          <a:ext cx="82296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4294967295"/>
          </p:nvPr>
        </p:nvSpPr>
        <p:spPr>
          <a:xfrm>
            <a:off x="8077200" y="6356351"/>
            <a:ext cx="2133600" cy="365125"/>
          </a:xfrm>
          <a:prstGeom prst="rect">
            <a:avLst/>
          </a:prstGeom>
        </p:spPr>
        <p:txBody>
          <a:bodyPr/>
          <a:lstStyle/>
          <a:p>
            <a:fld id="{5AA7C737-F756-4A49-A92D-47319A86EDE5}" type="slidenum">
              <a:rPr lang="en-US" smtClean="0"/>
              <a:t>4</a:t>
            </a:fld>
            <a:endParaRPr lang="en-US"/>
          </a:p>
        </p:txBody>
      </p:sp>
    </p:spTree>
    <p:extLst>
      <p:ext uri="{BB962C8B-B14F-4D97-AF65-F5344CB8AC3E}">
        <p14:creationId xmlns:p14="http://schemas.microsoft.com/office/powerpoint/2010/main" val="1190820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BD22D568-35FD-AA4D-AC3C-54927C92D3E0}"/>
              </a:ext>
            </a:extLst>
          </p:cNvPr>
          <p:cNvSpPr txBox="1">
            <a:spLocks/>
          </p:cNvSpPr>
          <p:nvPr/>
        </p:nvSpPr>
        <p:spPr>
          <a:xfrm>
            <a:off x="2563831" y="1901545"/>
            <a:ext cx="8783793" cy="4110175"/>
          </a:xfrm>
          <a:prstGeom prst="rect">
            <a:avLst/>
          </a:prstGeom>
        </p:spPr>
        <p:txBody>
          <a:bodyP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731520" lvl="2" indent="-457200">
              <a:lnSpc>
                <a:spcPct val="100000"/>
              </a:lnSpc>
              <a:spcBef>
                <a:spcPts val="1200"/>
              </a:spcBef>
              <a:buClr>
                <a:srgbClr val="94C600"/>
              </a:buClr>
              <a:buSzPct val="90000"/>
              <a:buFont typeface=".PingFang SC Regular"/>
              <a:buChar char="－"/>
              <a:defRPr/>
            </a:pPr>
            <a:endParaRPr lang="en-US" sz="2400">
              <a:solidFill>
                <a:srgbClr val="002F67"/>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C2180A4-47BE-8F47-9AC0-B0F4BB273EB6}"/>
              </a:ext>
            </a:extLst>
          </p:cNvPr>
          <p:cNvSpPr/>
          <p:nvPr/>
        </p:nvSpPr>
        <p:spPr>
          <a:xfrm>
            <a:off x="1588" y="-9832"/>
            <a:ext cx="2109287" cy="6867832"/>
          </a:xfrm>
          <a:prstGeom prst="rect">
            <a:avLst/>
          </a:prstGeom>
          <a:gradFill flip="none" rotWithShape="1">
            <a:gsLst>
              <a:gs pos="0">
                <a:srgbClr val="B2D333">
                  <a:shade val="30000"/>
                  <a:satMod val="115000"/>
                </a:srgbClr>
              </a:gs>
              <a:gs pos="50000">
                <a:srgbClr val="B2D333">
                  <a:shade val="67500"/>
                  <a:satMod val="115000"/>
                </a:srgbClr>
              </a:gs>
              <a:gs pos="100000">
                <a:srgbClr val="B2D333">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439559C-6CF1-3243-A943-9266D06D207A}"/>
              </a:ext>
            </a:extLst>
          </p:cNvPr>
          <p:cNvSpPr/>
          <p:nvPr/>
        </p:nvSpPr>
        <p:spPr>
          <a:xfrm>
            <a:off x="11138361" y="5930839"/>
            <a:ext cx="1052052" cy="511278"/>
          </a:xfrm>
          <a:prstGeom prst="rect">
            <a:avLst/>
          </a:prstGeom>
          <a:solidFill>
            <a:srgbClr val="B2D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CFC2B71-8325-FA4E-992D-0C5EA8886014}"/>
              </a:ext>
            </a:extLst>
          </p:cNvPr>
          <p:cNvSpPr txBox="1"/>
          <p:nvPr/>
        </p:nvSpPr>
        <p:spPr>
          <a:xfrm>
            <a:off x="11347625" y="6011719"/>
            <a:ext cx="442841" cy="338554"/>
          </a:xfrm>
          <a:prstGeom prst="rect">
            <a:avLst/>
          </a:prstGeom>
          <a:noFill/>
        </p:spPr>
        <p:txBody>
          <a:bodyPr wrap="square" rtlCol="0">
            <a:spAutoFit/>
          </a:bodyPr>
          <a:lstStyle/>
          <a:p>
            <a:fld id="{1B138D4C-7B64-4815-A40E-83F2AB4486DC}" type="slidenum">
              <a:rPr lang="en-US" sz="1600" b="1" dirty="0">
                <a:solidFill>
                  <a:schemeClr val="bg1"/>
                </a:solidFill>
                <a:latin typeface="Arial" panose="020B0604020202020204" pitchFamily="34" charset="0"/>
                <a:cs typeface="Arial" panose="020B0604020202020204" pitchFamily="34" charset="0"/>
              </a:rPr>
              <a:t>40</a:t>
            </a:fld>
            <a:endParaRPr lang="en-US" sz="1600" b="1">
              <a:solidFill>
                <a:schemeClr val="bg1"/>
              </a:solidFill>
              <a:latin typeface="Arial" panose="020B0604020202020204" pitchFamily="34" charset="0"/>
              <a:cs typeface="Arial" panose="020B0604020202020204" pitchFamily="34" charset="0"/>
            </a:endParaRPr>
          </a:p>
        </p:txBody>
      </p:sp>
      <p:sp>
        <p:nvSpPr>
          <p:cNvPr id="11" name="Rectangle 13">
            <a:extLst>
              <a:ext uri="{FF2B5EF4-FFF2-40B4-BE49-F238E27FC236}">
                <a16:creationId xmlns:a16="http://schemas.microsoft.com/office/drawing/2014/main" id="{63BCFC74-9743-E848-9E41-6539663B65AA}"/>
              </a:ext>
            </a:extLst>
          </p:cNvPr>
          <p:cNvSpPr/>
          <p:nvPr/>
        </p:nvSpPr>
        <p:spPr>
          <a:xfrm>
            <a:off x="1187669" y="-1467"/>
            <a:ext cx="1457210" cy="6874125"/>
          </a:xfrm>
          <a:custGeom>
            <a:avLst/>
            <a:gdLst>
              <a:gd name="connsiteX0" fmla="*/ 0 w 1436377"/>
              <a:gd name="connsiteY0" fmla="*/ 0 h 4147457"/>
              <a:gd name="connsiteX1" fmla="*/ 1436377 w 1436377"/>
              <a:gd name="connsiteY1" fmla="*/ 0 h 4147457"/>
              <a:gd name="connsiteX2" fmla="*/ 1436377 w 1436377"/>
              <a:gd name="connsiteY2" fmla="*/ 4147457 h 4147457"/>
              <a:gd name="connsiteX3" fmla="*/ 0 w 1436377"/>
              <a:gd name="connsiteY3" fmla="*/ 4147457 h 4147457"/>
              <a:gd name="connsiteX4" fmla="*/ 0 w 1436377"/>
              <a:gd name="connsiteY4" fmla="*/ 0 h 4147457"/>
              <a:gd name="connsiteX0" fmla="*/ 0 w 2677348"/>
              <a:gd name="connsiteY0" fmla="*/ 0 h 4555672"/>
              <a:gd name="connsiteX1" fmla="*/ 2677348 w 2677348"/>
              <a:gd name="connsiteY1" fmla="*/ 408215 h 4555672"/>
              <a:gd name="connsiteX2" fmla="*/ 2677348 w 2677348"/>
              <a:gd name="connsiteY2" fmla="*/ 4555672 h 4555672"/>
              <a:gd name="connsiteX3" fmla="*/ 1240971 w 2677348"/>
              <a:gd name="connsiteY3" fmla="*/ 4555672 h 4555672"/>
              <a:gd name="connsiteX4" fmla="*/ 0 w 2677348"/>
              <a:gd name="connsiteY4" fmla="*/ 0 h 4555672"/>
              <a:gd name="connsiteX0" fmla="*/ 0 w 2677348"/>
              <a:gd name="connsiteY0" fmla="*/ 0 h 4555672"/>
              <a:gd name="connsiteX1" fmla="*/ 2677348 w 2677348"/>
              <a:gd name="connsiteY1" fmla="*/ 408215 h 4555672"/>
              <a:gd name="connsiteX2" fmla="*/ 2677348 w 2677348"/>
              <a:gd name="connsiteY2" fmla="*/ 4555672 h 4555672"/>
              <a:gd name="connsiteX3" fmla="*/ 718457 w 2677348"/>
              <a:gd name="connsiteY3" fmla="*/ 996044 h 4555672"/>
              <a:gd name="connsiteX4" fmla="*/ 0 w 2677348"/>
              <a:gd name="connsiteY4" fmla="*/ 0 h 4555672"/>
              <a:gd name="connsiteX0" fmla="*/ 0 w 2677348"/>
              <a:gd name="connsiteY0" fmla="*/ 0 h 4555672"/>
              <a:gd name="connsiteX1" fmla="*/ 2677348 w 2677348"/>
              <a:gd name="connsiteY1" fmla="*/ 408215 h 4555672"/>
              <a:gd name="connsiteX2" fmla="*/ 2677348 w 2677348"/>
              <a:gd name="connsiteY2" fmla="*/ 4555672 h 4555672"/>
              <a:gd name="connsiteX3" fmla="*/ 865414 w 2677348"/>
              <a:gd name="connsiteY3" fmla="*/ 947059 h 4555672"/>
              <a:gd name="connsiteX4" fmla="*/ 0 w 2677348"/>
              <a:gd name="connsiteY4" fmla="*/ 0 h 4555672"/>
              <a:gd name="connsiteX0" fmla="*/ 0 w 2677348"/>
              <a:gd name="connsiteY0" fmla="*/ 0 h 1681844"/>
              <a:gd name="connsiteX1" fmla="*/ 2677348 w 2677348"/>
              <a:gd name="connsiteY1" fmla="*/ 408215 h 1681844"/>
              <a:gd name="connsiteX2" fmla="*/ 97433 w 2677348"/>
              <a:gd name="connsiteY2" fmla="*/ 1681844 h 1681844"/>
              <a:gd name="connsiteX3" fmla="*/ 865414 w 2677348"/>
              <a:gd name="connsiteY3" fmla="*/ 947059 h 1681844"/>
              <a:gd name="connsiteX4" fmla="*/ 0 w 2677348"/>
              <a:gd name="connsiteY4" fmla="*/ 0 h 1681844"/>
              <a:gd name="connsiteX0" fmla="*/ 0 w 2677348"/>
              <a:gd name="connsiteY0" fmla="*/ 0 h 1681844"/>
              <a:gd name="connsiteX1" fmla="*/ 2677348 w 2677348"/>
              <a:gd name="connsiteY1" fmla="*/ 408215 h 1681844"/>
              <a:gd name="connsiteX2" fmla="*/ 1893577 w 2677348"/>
              <a:gd name="connsiteY2" fmla="*/ 816429 h 1681844"/>
              <a:gd name="connsiteX3" fmla="*/ 97433 w 2677348"/>
              <a:gd name="connsiteY3" fmla="*/ 1681844 h 1681844"/>
              <a:gd name="connsiteX4" fmla="*/ 865414 w 2677348"/>
              <a:gd name="connsiteY4" fmla="*/ 947059 h 1681844"/>
              <a:gd name="connsiteX5" fmla="*/ 0 w 2677348"/>
              <a:gd name="connsiteY5" fmla="*/ 0 h 1681844"/>
              <a:gd name="connsiteX0" fmla="*/ 0 w 2677348"/>
              <a:gd name="connsiteY0" fmla="*/ 0 h 6890658"/>
              <a:gd name="connsiteX1" fmla="*/ 2677348 w 2677348"/>
              <a:gd name="connsiteY1" fmla="*/ 408215 h 6890658"/>
              <a:gd name="connsiteX2" fmla="*/ 146420 w 2677348"/>
              <a:gd name="connsiteY2" fmla="*/ 6890658 h 6890658"/>
              <a:gd name="connsiteX3" fmla="*/ 97433 w 2677348"/>
              <a:gd name="connsiteY3" fmla="*/ 1681844 h 6890658"/>
              <a:gd name="connsiteX4" fmla="*/ 865414 w 2677348"/>
              <a:gd name="connsiteY4" fmla="*/ 947059 h 6890658"/>
              <a:gd name="connsiteX5" fmla="*/ 0 w 2677348"/>
              <a:gd name="connsiteY5" fmla="*/ 0 h 6890658"/>
              <a:gd name="connsiteX0" fmla="*/ 0 w 1550677"/>
              <a:gd name="connsiteY0" fmla="*/ 0 h 6890658"/>
              <a:gd name="connsiteX1" fmla="*/ 1550677 w 1550677"/>
              <a:gd name="connsiteY1" fmla="*/ 32658 h 6890658"/>
              <a:gd name="connsiteX2" fmla="*/ 146420 w 1550677"/>
              <a:gd name="connsiteY2" fmla="*/ 6890658 h 6890658"/>
              <a:gd name="connsiteX3" fmla="*/ 97433 w 1550677"/>
              <a:gd name="connsiteY3" fmla="*/ 1681844 h 6890658"/>
              <a:gd name="connsiteX4" fmla="*/ 865414 w 1550677"/>
              <a:gd name="connsiteY4" fmla="*/ 947059 h 6890658"/>
              <a:gd name="connsiteX5" fmla="*/ 0 w 1550677"/>
              <a:gd name="connsiteY5" fmla="*/ 0 h 6890658"/>
              <a:gd name="connsiteX0" fmla="*/ 0 w 1550677"/>
              <a:gd name="connsiteY0" fmla="*/ 0 h 6890658"/>
              <a:gd name="connsiteX1" fmla="*/ 1550677 w 1550677"/>
              <a:gd name="connsiteY1" fmla="*/ 32658 h 6890658"/>
              <a:gd name="connsiteX2" fmla="*/ 799564 w 1550677"/>
              <a:gd name="connsiteY2" fmla="*/ 3624943 h 6890658"/>
              <a:gd name="connsiteX3" fmla="*/ 146420 w 1550677"/>
              <a:gd name="connsiteY3" fmla="*/ 6890658 h 6890658"/>
              <a:gd name="connsiteX4" fmla="*/ 97433 w 1550677"/>
              <a:gd name="connsiteY4" fmla="*/ 1681844 h 6890658"/>
              <a:gd name="connsiteX5" fmla="*/ 865414 w 1550677"/>
              <a:gd name="connsiteY5" fmla="*/ 947059 h 6890658"/>
              <a:gd name="connsiteX6" fmla="*/ 0 w 1550677"/>
              <a:gd name="connsiteY6" fmla="*/ 0 h 6890658"/>
              <a:gd name="connsiteX0" fmla="*/ 0 w 1550677"/>
              <a:gd name="connsiteY0" fmla="*/ 0 h 6890658"/>
              <a:gd name="connsiteX1" fmla="*/ 1550677 w 1550677"/>
              <a:gd name="connsiteY1" fmla="*/ 32658 h 6890658"/>
              <a:gd name="connsiteX2" fmla="*/ 1436378 w 1550677"/>
              <a:gd name="connsiteY2" fmla="*/ 6874329 h 6890658"/>
              <a:gd name="connsiteX3" fmla="*/ 146420 w 1550677"/>
              <a:gd name="connsiteY3" fmla="*/ 6890658 h 6890658"/>
              <a:gd name="connsiteX4" fmla="*/ 97433 w 1550677"/>
              <a:gd name="connsiteY4" fmla="*/ 1681844 h 6890658"/>
              <a:gd name="connsiteX5" fmla="*/ 865414 w 1550677"/>
              <a:gd name="connsiteY5" fmla="*/ 947059 h 6890658"/>
              <a:gd name="connsiteX6" fmla="*/ 0 w 1550677"/>
              <a:gd name="connsiteY6" fmla="*/ 0 h 6890658"/>
              <a:gd name="connsiteX0" fmla="*/ 0 w 1570341"/>
              <a:gd name="connsiteY0" fmla="*/ 0 h 6890658"/>
              <a:gd name="connsiteX1" fmla="*/ 1570341 w 1570341"/>
              <a:gd name="connsiteY1" fmla="*/ 12993 h 6890658"/>
              <a:gd name="connsiteX2" fmla="*/ 1436378 w 1570341"/>
              <a:gd name="connsiteY2" fmla="*/ 6874329 h 6890658"/>
              <a:gd name="connsiteX3" fmla="*/ 146420 w 1570341"/>
              <a:gd name="connsiteY3" fmla="*/ 6890658 h 6890658"/>
              <a:gd name="connsiteX4" fmla="*/ 97433 w 1570341"/>
              <a:gd name="connsiteY4" fmla="*/ 1681844 h 6890658"/>
              <a:gd name="connsiteX5" fmla="*/ 865414 w 1570341"/>
              <a:gd name="connsiteY5" fmla="*/ 947059 h 6890658"/>
              <a:gd name="connsiteX6" fmla="*/ 0 w 1570341"/>
              <a:gd name="connsiteY6" fmla="*/ 0 h 6890658"/>
              <a:gd name="connsiteX0" fmla="*/ 0 w 1570341"/>
              <a:gd name="connsiteY0" fmla="*/ 6671 h 6877665"/>
              <a:gd name="connsiteX1" fmla="*/ 1570341 w 1570341"/>
              <a:gd name="connsiteY1" fmla="*/ 0 h 6877665"/>
              <a:gd name="connsiteX2" fmla="*/ 1436378 w 1570341"/>
              <a:gd name="connsiteY2" fmla="*/ 6861336 h 6877665"/>
              <a:gd name="connsiteX3" fmla="*/ 146420 w 1570341"/>
              <a:gd name="connsiteY3" fmla="*/ 6877665 h 6877665"/>
              <a:gd name="connsiteX4" fmla="*/ 97433 w 1570341"/>
              <a:gd name="connsiteY4" fmla="*/ 1668851 h 6877665"/>
              <a:gd name="connsiteX5" fmla="*/ 865414 w 1570341"/>
              <a:gd name="connsiteY5" fmla="*/ 934066 h 6877665"/>
              <a:gd name="connsiteX6" fmla="*/ 0 w 1570341"/>
              <a:gd name="connsiteY6" fmla="*/ 6671 h 6877665"/>
              <a:gd name="connsiteX0" fmla="*/ 0 w 1570341"/>
              <a:gd name="connsiteY0" fmla="*/ 6671 h 6877665"/>
              <a:gd name="connsiteX1" fmla="*/ 1570341 w 1570341"/>
              <a:gd name="connsiteY1" fmla="*/ 0 h 6877665"/>
              <a:gd name="connsiteX2" fmla="*/ 1436378 w 1570341"/>
              <a:gd name="connsiteY2" fmla="*/ 6861336 h 6877665"/>
              <a:gd name="connsiteX3" fmla="*/ 8769 w 1570341"/>
              <a:gd name="connsiteY3" fmla="*/ 6877665 h 6877665"/>
              <a:gd name="connsiteX4" fmla="*/ 97433 w 1570341"/>
              <a:gd name="connsiteY4" fmla="*/ 1668851 h 6877665"/>
              <a:gd name="connsiteX5" fmla="*/ 865414 w 1570341"/>
              <a:gd name="connsiteY5" fmla="*/ 934066 h 6877665"/>
              <a:gd name="connsiteX6" fmla="*/ 0 w 1570341"/>
              <a:gd name="connsiteY6" fmla="*/ 6671 h 6877665"/>
              <a:gd name="connsiteX0" fmla="*/ 0 w 1570341"/>
              <a:gd name="connsiteY0" fmla="*/ 6671 h 6877665"/>
              <a:gd name="connsiteX1" fmla="*/ 1570341 w 1570341"/>
              <a:gd name="connsiteY1" fmla="*/ 0 h 6877665"/>
              <a:gd name="connsiteX2" fmla="*/ 1465875 w 1570341"/>
              <a:gd name="connsiteY2" fmla="*/ 6871168 h 6877665"/>
              <a:gd name="connsiteX3" fmla="*/ 8769 w 1570341"/>
              <a:gd name="connsiteY3" fmla="*/ 6877665 h 6877665"/>
              <a:gd name="connsiteX4" fmla="*/ 97433 w 1570341"/>
              <a:gd name="connsiteY4" fmla="*/ 1668851 h 6877665"/>
              <a:gd name="connsiteX5" fmla="*/ 865414 w 1570341"/>
              <a:gd name="connsiteY5" fmla="*/ 934066 h 6877665"/>
              <a:gd name="connsiteX6" fmla="*/ 0 w 1570341"/>
              <a:gd name="connsiteY6" fmla="*/ 6671 h 6877665"/>
              <a:gd name="connsiteX0" fmla="*/ 0 w 1717825"/>
              <a:gd name="connsiteY0" fmla="*/ 16504 h 6887498"/>
              <a:gd name="connsiteX1" fmla="*/ 1717825 w 1717825"/>
              <a:gd name="connsiteY1" fmla="*/ 0 h 6887498"/>
              <a:gd name="connsiteX2" fmla="*/ 1465875 w 1717825"/>
              <a:gd name="connsiteY2" fmla="*/ 6881001 h 6887498"/>
              <a:gd name="connsiteX3" fmla="*/ 8769 w 1717825"/>
              <a:gd name="connsiteY3" fmla="*/ 6887498 h 6887498"/>
              <a:gd name="connsiteX4" fmla="*/ 97433 w 1717825"/>
              <a:gd name="connsiteY4" fmla="*/ 1678684 h 6887498"/>
              <a:gd name="connsiteX5" fmla="*/ 865414 w 1717825"/>
              <a:gd name="connsiteY5" fmla="*/ 943899 h 6887498"/>
              <a:gd name="connsiteX6" fmla="*/ 0 w 1717825"/>
              <a:gd name="connsiteY6" fmla="*/ 16504 h 6887498"/>
              <a:gd name="connsiteX0" fmla="*/ 0 w 1717825"/>
              <a:gd name="connsiteY0" fmla="*/ 0 h 6870994"/>
              <a:gd name="connsiteX1" fmla="*/ 1717825 w 1717825"/>
              <a:gd name="connsiteY1" fmla="*/ 3161 h 6870994"/>
              <a:gd name="connsiteX2" fmla="*/ 1465875 w 1717825"/>
              <a:gd name="connsiteY2" fmla="*/ 6864497 h 6870994"/>
              <a:gd name="connsiteX3" fmla="*/ 8769 w 1717825"/>
              <a:gd name="connsiteY3" fmla="*/ 6870994 h 6870994"/>
              <a:gd name="connsiteX4" fmla="*/ 97433 w 1717825"/>
              <a:gd name="connsiteY4" fmla="*/ 1662180 h 6870994"/>
              <a:gd name="connsiteX5" fmla="*/ 865414 w 1717825"/>
              <a:gd name="connsiteY5" fmla="*/ 927395 h 6870994"/>
              <a:gd name="connsiteX6" fmla="*/ 0 w 1717825"/>
              <a:gd name="connsiteY6" fmla="*/ 0 h 6870994"/>
              <a:gd name="connsiteX0" fmla="*/ 0 w 1717825"/>
              <a:gd name="connsiteY0" fmla="*/ 0 h 6870994"/>
              <a:gd name="connsiteX1" fmla="*/ 1717825 w 1717825"/>
              <a:gd name="connsiteY1" fmla="*/ 3161 h 6870994"/>
              <a:gd name="connsiteX2" fmla="*/ 1711681 w 1717825"/>
              <a:gd name="connsiteY2" fmla="*/ 6864497 h 6870994"/>
              <a:gd name="connsiteX3" fmla="*/ 8769 w 1717825"/>
              <a:gd name="connsiteY3" fmla="*/ 6870994 h 6870994"/>
              <a:gd name="connsiteX4" fmla="*/ 97433 w 1717825"/>
              <a:gd name="connsiteY4" fmla="*/ 1662180 h 6870994"/>
              <a:gd name="connsiteX5" fmla="*/ 865414 w 1717825"/>
              <a:gd name="connsiteY5" fmla="*/ 927395 h 6870994"/>
              <a:gd name="connsiteX6" fmla="*/ 0 w 1717825"/>
              <a:gd name="connsiteY6" fmla="*/ 0 h 6870994"/>
              <a:gd name="connsiteX0" fmla="*/ 148548 w 1866373"/>
              <a:gd name="connsiteY0" fmla="*/ 0 h 6870994"/>
              <a:gd name="connsiteX1" fmla="*/ 1866373 w 1866373"/>
              <a:gd name="connsiteY1" fmla="*/ 3161 h 6870994"/>
              <a:gd name="connsiteX2" fmla="*/ 1860229 w 1866373"/>
              <a:gd name="connsiteY2" fmla="*/ 6864497 h 6870994"/>
              <a:gd name="connsiteX3" fmla="*/ 0 w 1866373"/>
              <a:gd name="connsiteY3" fmla="*/ 6870994 h 6870994"/>
              <a:gd name="connsiteX4" fmla="*/ 245981 w 1866373"/>
              <a:gd name="connsiteY4" fmla="*/ 1662180 h 6870994"/>
              <a:gd name="connsiteX5" fmla="*/ 1013962 w 1866373"/>
              <a:gd name="connsiteY5" fmla="*/ 927395 h 6870994"/>
              <a:gd name="connsiteX6" fmla="*/ 148548 w 1866373"/>
              <a:gd name="connsiteY6" fmla="*/ 0 h 6870994"/>
              <a:gd name="connsiteX0" fmla="*/ 148548 w 1866373"/>
              <a:gd name="connsiteY0" fmla="*/ 0 h 6870994"/>
              <a:gd name="connsiteX1" fmla="*/ 1866373 w 1866373"/>
              <a:gd name="connsiteY1" fmla="*/ 3161 h 6870994"/>
              <a:gd name="connsiteX2" fmla="*/ 1860229 w 1866373"/>
              <a:gd name="connsiteY2" fmla="*/ 6864497 h 6870994"/>
              <a:gd name="connsiteX3" fmla="*/ 0 w 1866373"/>
              <a:gd name="connsiteY3" fmla="*/ 6870994 h 6870994"/>
              <a:gd name="connsiteX4" fmla="*/ 19839 w 1866373"/>
              <a:gd name="connsiteY4" fmla="*/ 1701509 h 6870994"/>
              <a:gd name="connsiteX5" fmla="*/ 1013962 w 1866373"/>
              <a:gd name="connsiteY5" fmla="*/ 927395 h 6870994"/>
              <a:gd name="connsiteX6" fmla="*/ 148548 w 1866373"/>
              <a:gd name="connsiteY6" fmla="*/ 0 h 6870994"/>
              <a:gd name="connsiteX0" fmla="*/ 1064 w 1866373"/>
              <a:gd name="connsiteY0" fmla="*/ 6671 h 6867833"/>
              <a:gd name="connsiteX1" fmla="*/ 1866373 w 1866373"/>
              <a:gd name="connsiteY1" fmla="*/ 0 h 6867833"/>
              <a:gd name="connsiteX2" fmla="*/ 1860229 w 1866373"/>
              <a:gd name="connsiteY2" fmla="*/ 6861336 h 6867833"/>
              <a:gd name="connsiteX3" fmla="*/ 0 w 1866373"/>
              <a:gd name="connsiteY3" fmla="*/ 6867833 h 6867833"/>
              <a:gd name="connsiteX4" fmla="*/ 19839 w 1866373"/>
              <a:gd name="connsiteY4" fmla="*/ 1698348 h 6867833"/>
              <a:gd name="connsiteX5" fmla="*/ 1013962 w 1866373"/>
              <a:gd name="connsiteY5" fmla="*/ 924234 h 6867833"/>
              <a:gd name="connsiteX6" fmla="*/ 1064 w 1866373"/>
              <a:gd name="connsiteY6" fmla="*/ 6671 h 6867833"/>
              <a:gd name="connsiteX0" fmla="*/ 1064 w 1866373"/>
              <a:gd name="connsiteY0" fmla="*/ 6671 h 6867833"/>
              <a:gd name="connsiteX1" fmla="*/ 1866373 w 1866373"/>
              <a:gd name="connsiteY1" fmla="*/ 0 h 6867833"/>
              <a:gd name="connsiteX2" fmla="*/ 1860229 w 1866373"/>
              <a:gd name="connsiteY2" fmla="*/ 6861336 h 6867833"/>
              <a:gd name="connsiteX3" fmla="*/ 0 w 1866373"/>
              <a:gd name="connsiteY3" fmla="*/ 6867833 h 6867833"/>
              <a:gd name="connsiteX4" fmla="*/ 19839 w 1866373"/>
              <a:gd name="connsiteY4" fmla="*/ 1698348 h 6867833"/>
              <a:gd name="connsiteX5" fmla="*/ 915640 w 1866373"/>
              <a:gd name="connsiteY5" fmla="*/ 914402 h 6867833"/>
              <a:gd name="connsiteX6" fmla="*/ 1064 w 1866373"/>
              <a:gd name="connsiteY6" fmla="*/ 6671 h 6867833"/>
              <a:gd name="connsiteX0" fmla="*/ 8657 w 1873966"/>
              <a:gd name="connsiteY0" fmla="*/ 6671 h 6867833"/>
              <a:gd name="connsiteX1" fmla="*/ 1873966 w 1873966"/>
              <a:gd name="connsiteY1" fmla="*/ 0 h 6867833"/>
              <a:gd name="connsiteX2" fmla="*/ 1867822 w 1873966"/>
              <a:gd name="connsiteY2" fmla="*/ 6861336 h 6867833"/>
              <a:gd name="connsiteX3" fmla="*/ 7593 w 1873966"/>
              <a:gd name="connsiteY3" fmla="*/ 6867833 h 6867833"/>
              <a:gd name="connsiteX4" fmla="*/ 0 w 1873966"/>
              <a:gd name="connsiteY4" fmla="*/ 1524776 h 6867833"/>
              <a:gd name="connsiteX5" fmla="*/ 923233 w 1873966"/>
              <a:gd name="connsiteY5" fmla="*/ 914402 h 6867833"/>
              <a:gd name="connsiteX6" fmla="*/ 8657 w 1873966"/>
              <a:gd name="connsiteY6" fmla="*/ 6671 h 6867833"/>
              <a:gd name="connsiteX0" fmla="*/ 8657 w 1873966"/>
              <a:gd name="connsiteY0" fmla="*/ 6671 h 6867833"/>
              <a:gd name="connsiteX1" fmla="*/ 1873966 w 1873966"/>
              <a:gd name="connsiteY1" fmla="*/ 0 h 6867833"/>
              <a:gd name="connsiteX2" fmla="*/ 1867822 w 1873966"/>
              <a:gd name="connsiteY2" fmla="*/ 6861336 h 6867833"/>
              <a:gd name="connsiteX3" fmla="*/ 7593 w 1873966"/>
              <a:gd name="connsiteY3" fmla="*/ 6867833 h 6867833"/>
              <a:gd name="connsiteX4" fmla="*/ 0 w 1873966"/>
              <a:gd name="connsiteY4" fmla="*/ 1524776 h 6867833"/>
              <a:gd name="connsiteX5" fmla="*/ 758641 w 1873966"/>
              <a:gd name="connsiteY5" fmla="*/ 777372 h 6867833"/>
              <a:gd name="connsiteX6" fmla="*/ 8657 w 1873966"/>
              <a:gd name="connsiteY6" fmla="*/ 6671 h 6867833"/>
              <a:gd name="connsiteX0" fmla="*/ 14088 w 1879397"/>
              <a:gd name="connsiteY0" fmla="*/ 6671 h 6861336"/>
              <a:gd name="connsiteX1" fmla="*/ 1879397 w 1879397"/>
              <a:gd name="connsiteY1" fmla="*/ 0 h 6861336"/>
              <a:gd name="connsiteX2" fmla="*/ 1873253 w 1879397"/>
              <a:gd name="connsiteY2" fmla="*/ 6861336 h 6861336"/>
              <a:gd name="connsiteX3" fmla="*/ 0 w 1879397"/>
              <a:gd name="connsiteY3" fmla="*/ 5488695 h 6861336"/>
              <a:gd name="connsiteX4" fmla="*/ 5431 w 1879397"/>
              <a:gd name="connsiteY4" fmla="*/ 1524776 h 6861336"/>
              <a:gd name="connsiteX5" fmla="*/ 764072 w 1879397"/>
              <a:gd name="connsiteY5" fmla="*/ 777372 h 6861336"/>
              <a:gd name="connsiteX6" fmla="*/ 14088 w 1879397"/>
              <a:gd name="connsiteY6" fmla="*/ 6671 h 6861336"/>
              <a:gd name="connsiteX0" fmla="*/ 14088 w 1879397"/>
              <a:gd name="connsiteY0" fmla="*/ 6671 h 5495209"/>
              <a:gd name="connsiteX1" fmla="*/ 1879397 w 1879397"/>
              <a:gd name="connsiteY1" fmla="*/ 0 h 5495209"/>
              <a:gd name="connsiteX2" fmla="*/ 1873253 w 1879397"/>
              <a:gd name="connsiteY2" fmla="*/ 5495209 h 5495209"/>
              <a:gd name="connsiteX3" fmla="*/ 0 w 1879397"/>
              <a:gd name="connsiteY3" fmla="*/ 5488695 h 5495209"/>
              <a:gd name="connsiteX4" fmla="*/ 5431 w 1879397"/>
              <a:gd name="connsiteY4" fmla="*/ 1524776 h 5495209"/>
              <a:gd name="connsiteX5" fmla="*/ 764072 w 1879397"/>
              <a:gd name="connsiteY5" fmla="*/ 777372 h 5495209"/>
              <a:gd name="connsiteX6" fmla="*/ 14088 w 1879397"/>
              <a:gd name="connsiteY6" fmla="*/ 6671 h 5495209"/>
              <a:gd name="connsiteX0" fmla="*/ 14088 w 1873253"/>
              <a:gd name="connsiteY0" fmla="*/ 0 h 5488538"/>
              <a:gd name="connsiteX1" fmla="*/ 1128008 w 1873253"/>
              <a:gd name="connsiteY1" fmla="*/ 15427 h 5488538"/>
              <a:gd name="connsiteX2" fmla="*/ 1873253 w 1873253"/>
              <a:gd name="connsiteY2" fmla="*/ 5488538 h 5488538"/>
              <a:gd name="connsiteX3" fmla="*/ 0 w 1873253"/>
              <a:gd name="connsiteY3" fmla="*/ 5482024 h 5488538"/>
              <a:gd name="connsiteX4" fmla="*/ 5431 w 1873253"/>
              <a:gd name="connsiteY4" fmla="*/ 1518105 h 5488538"/>
              <a:gd name="connsiteX5" fmla="*/ 764072 w 1873253"/>
              <a:gd name="connsiteY5" fmla="*/ 770701 h 5488538"/>
              <a:gd name="connsiteX6" fmla="*/ 14088 w 1873253"/>
              <a:gd name="connsiteY6" fmla="*/ 0 h 5488538"/>
              <a:gd name="connsiteX0" fmla="*/ 14088 w 1188163"/>
              <a:gd name="connsiteY0" fmla="*/ 0 h 5482024"/>
              <a:gd name="connsiteX1" fmla="*/ 1128008 w 1188163"/>
              <a:gd name="connsiteY1" fmla="*/ 15427 h 5482024"/>
              <a:gd name="connsiteX2" fmla="*/ 1188163 w 1188163"/>
              <a:gd name="connsiteY2" fmla="*/ 5477490 h 5482024"/>
              <a:gd name="connsiteX3" fmla="*/ 0 w 1188163"/>
              <a:gd name="connsiteY3" fmla="*/ 5482024 h 5482024"/>
              <a:gd name="connsiteX4" fmla="*/ 5431 w 1188163"/>
              <a:gd name="connsiteY4" fmla="*/ 1518105 h 5482024"/>
              <a:gd name="connsiteX5" fmla="*/ 764072 w 1188163"/>
              <a:gd name="connsiteY5" fmla="*/ 770701 h 5482024"/>
              <a:gd name="connsiteX6" fmla="*/ 14088 w 1188163"/>
              <a:gd name="connsiteY6" fmla="*/ 0 h 5482024"/>
              <a:gd name="connsiteX0" fmla="*/ 14088 w 1188163"/>
              <a:gd name="connsiteY0" fmla="*/ 0 h 5482024"/>
              <a:gd name="connsiteX1" fmla="*/ 1172207 w 1188163"/>
              <a:gd name="connsiteY1" fmla="*/ 15427 h 5482024"/>
              <a:gd name="connsiteX2" fmla="*/ 1188163 w 1188163"/>
              <a:gd name="connsiteY2" fmla="*/ 5477490 h 5482024"/>
              <a:gd name="connsiteX3" fmla="*/ 0 w 1188163"/>
              <a:gd name="connsiteY3" fmla="*/ 5482024 h 5482024"/>
              <a:gd name="connsiteX4" fmla="*/ 5431 w 1188163"/>
              <a:gd name="connsiteY4" fmla="*/ 1518105 h 5482024"/>
              <a:gd name="connsiteX5" fmla="*/ 764072 w 1188163"/>
              <a:gd name="connsiteY5" fmla="*/ 770701 h 5482024"/>
              <a:gd name="connsiteX6" fmla="*/ 14088 w 1188163"/>
              <a:gd name="connsiteY6" fmla="*/ 0 h 5482024"/>
              <a:gd name="connsiteX0" fmla="*/ 14088 w 1188163"/>
              <a:gd name="connsiteY0" fmla="*/ 0 h 5482024"/>
              <a:gd name="connsiteX1" fmla="*/ 1161158 w 1188163"/>
              <a:gd name="connsiteY1" fmla="*/ 4378 h 5482024"/>
              <a:gd name="connsiteX2" fmla="*/ 1188163 w 1188163"/>
              <a:gd name="connsiteY2" fmla="*/ 5477490 h 5482024"/>
              <a:gd name="connsiteX3" fmla="*/ 0 w 1188163"/>
              <a:gd name="connsiteY3" fmla="*/ 5482024 h 5482024"/>
              <a:gd name="connsiteX4" fmla="*/ 5431 w 1188163"/>
              <a:gd name="connsiteY4" fmla="*/ 1518105 h 5482024"/>
              <a:gd name="connsiteX5" fmla="*/ 764072 w 1188163"/>
              <a:gd name="connsiteY5" fmla="*/ 770701 h 5482024"/>
              <a:gd name="connsiteX6" fmla="*/ 14088 w 1188163"/>
              <a:gd name="connsiteY6" fmla="*/ 0 h 5482024"/>
              <a:gd name="connsiteX0" fmla="*/ 14088 w 1177114"/>
              <a:gd name="connsiteY0" fmla="*/ 0 h 5488539"/>
              <a:gd name="connsiteX1" fmla="*/ 1161158 w 1177114"/>
              <a:gd name="connsiteY1" fmla="*/ 4378 h 5488539"/>
              <a:gd name="connsiteX2" fmla="*/ 1177114 w 1177114"/>
              <a:gd name="connsiteY2" fmla="*/ 5488539 h 5488539"/>
              <a:gd name="connsiteX3" fmla="*/ 0 w 1177114"/>
              <a:gd name="connsiteY3" fmla="*/ 5482024 h 5488539"/>
              <a:gd name="connsiteX4" fmla="*/ 5431 w 1177114"/>
              <a:gd name="connsiteY4" fmla="*/ 1518105 h 5488539"/>
              <a:gd name="connsiteX5" fmla="*/ 764072 w 1177114"/>
              <a:gd name="connsiteY5" fmla="*/ 770701 h 5488539"/>
              <a:gd name="connsiteX6" fmla="*/ 14088 w 1177114"/>
              <a:gd name="connsiteY6" fmla="*/ 0 h 5488539"/>
              <a:gd name="connsiteX0" fmla="*/ 14088 w 1162213"/>
              <a:gd name="connsiteY0" fmla="*/ 0 h 5482024"/>
              <a:gd name="connsiteX1" fmla="*/ 1161158 w 1162213"/>
              <a:gd name="connsiteY1" fmla="*/ 4378 h 5482024"/>
              <a:gd name="connsiteX2" fmla="*/ 1155014 w 1162213"/>
              <a:gd name="connsiteY2" fmla="*/ 5477490 h 5482024"/>
              <a:gd name="connsiteX3" fmla="*/ 0 w 1162213"/>
              <a:gd name="connsiteY3" fmla="*/ 5482024 h 5482024"/>
              <a:gd name="connsiteX4" fmla="*/ 5431 w 1162213"/>
              <a:gd name="connsiteY4" fmla="*/ 1518105 h 5482024"/>
              <a:gd name="connsiteX5" fmla="*/ 764072 w 1162213"/>
              <a:gd name="connsiteY5" fmla="*/ 770701 h 5482024"/>
              <a:gd name="connsiteX6" fmla="*/ 14088 w 1162213"/>
              <a:gd name="connsiteY6" fmla="*/ 0 h 548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2213" h="5482024">
                <a:moveTo>
                  <a:pt x="14088" y="0"/>
                </a:moveTo>
                <a:lnTo>
                  <a:pt x="1161158" y="4378"/>
                </a:lnTo>
                <a:cubicBezTo>
                  <a:pt x="1166477" y="1825066"/>
                  <a:pt x="1149695" y="3656802"/>
                  <a:pt x="1155014" y="5477490"/>
                </a:cubicBezTo>
                <a:lnTo>
                  <a:pt x="0" y="5482024"/>
                </a:lnTo>
                <a:cubicBezTo>
                  <a:pt x="1810" y="4160718"/>
                  <a:pt x="3621" y="2839411"/>
                  <a:pt x="5431" y="1518105"/>
                </a:cubicBezTo>
                <a:lnTo>
                  <a:pt x="764072" y="770701"/>
                </a:lnTo>
                <a:lnTo>
                  <a:pt x="140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863E6AAD-0D56-E643-BB3D-68DC7D0C043B}"/>
              </a:ext>
            </a:extLst>
          </p:cNvPr>
          <p:cNvSpPr txBox="1">
            <a:spLocks/>
          </p:cNvSpPr>
          <p:nvPr/>
        </p:nvSpPr>
        <p:spPr>
          <a:xfrm>
            <a:off x="2510937" y="473366"/>
            <a:ext cx="9720758" cy="990600"/>
          </a:xfrm>
          <a:prstGeom prst="rect">
            <a:avLst/>
          </a:prstGeom>
        </p:spPr>
        <p:txBody>
          <a:bodyPr anchor="ct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4000" b="1" dirty="0">
                <a:solidFill>
                  <a:schemeClr val="accent1">
                    <a:lumMod val="50000"/>
                  </a:schemeClr>
                </a:solidFill>
                <a:latin typeface="Arial" panose="020B0604020202020204" pitchFamily="34" charset="0"/>
                <a:cs typeface="Arial" panose="020B0604020202020204" pitchFamily="34" charset="0"/>
              </a:rPr>
              <a:t>How can the CED Program &amp; CDFIs Collaborate?</a:t>
            </a:r>
          </a:p>
        </p:txBody>
      </p:sp>
      <p:sp>
        <p:nvSpPr>
          <p:cNvPr id="6" name="Rectangle 5"/>
          <p:cNvSpPr/>
          <p:nvPr/>
        </p:nvSpPr>
        <p:spPr>
          <a:xfrm>
            <a:off x="2110875" y="2026014"/>
            <a:ext cx="8783795" cy="4323107"/>
          </a:xfrm>
          <a:prstGeom prst="rect">
            <a:avLst/>
          </a:prstGeom>
        </p:spPr>
        <p:txBody>
          <a:bodyPr wrap="square">
            <a:spAutoFit/>
          </a:bodyPr>
          <a:lstStyle/>
          <a:p>
            <a:pPr marL="342900" indent="-342900">
              <a:lnSpc>
                <a:spcPct val="107000"/>
              </a:lnSpc>
              <a:spcAft>
                <a:spcPts val="800"/>
              </a:spcAft>
              <a:buFont typeface="Calibri" panose="020F0502020204030204" pitchFamily="34" charset="0"/>
              <a:buChar char="-"/>
              <a:tabLst>
                <a:tab pos="457200" algn="l"/>
              </a:tabLst>
            </a:pPr>
            <a:r>
              <a:rPr lang="en-US" sz="2400" dirty="0">
                <a:solidFill>
                  <a:srgbClr val="002060"/>
                </a:solidFill>
                <a:latin typeface="Arial"/>
              </a:rPr>
              <a:t>Leverage CED and CDFI funds together to have a bigger impact in bringing capital to underserved communities.</a:t>
            </a:r>
          </a:p>
          <a:p>
            <a:pPr marL="342900" indent="-342900">
              <a:lnSpc>
                <a:spcPct val="107000"/>
              </a:lnSpc>
              <a:spcAft>
                <a:spcPts val="800"/>
              </a:spcAft>
              <a:buFont typeface="Calibri" panose="020F0502020204030204" pitchFamily="34" charset="0"/>
              <a:buChar char="-"/>
              <a:tabLst>
                <a:tab pos="457200" algn="l"/>
              </a:tabLst>
            </a:pPr>
            <a:r>
              <a:rPr lang="en-US" sz="2400" dirty="0">
                <a:solidFill>
                  <a:srgbClr val="002060"/>
                </a:solidFill>
                <a:latin typeface="Arial"/>
              </a:rPr>
              <a:t>Benefit from the similar, mission-driven approaches to community development between CED grantees and CDFIs to foster partnership in underserved communities.</a:t>
            </a:r>
          </a:p>
          <a:p>
            <a:pPr marL="342900" indent="-342900">
              <a:lnSpc>
                <a:spcPct val="107000"/>
              </a:lnSpc>
              <a:spcAft>
                <a:spcPts val="800"/>
              </a:spcAft>
              <a:buFont typeface="Calibri" panose="020F0502020204030204" pitchFamily="34" charset="0"/>
              <a:buChar char="-"/>
              <a:tabLst>
                <a:tab pos="457200" algn="l"/>
              </a:tabLst>
            </a:pPr>
            <a:r>
              <a:rPr lang="en-US" sz="2400" dirty="0">
                <a:solidFill>
                  <a:srgbClr val="002060"/>
                </a:solidFill>
                <a:latin typeface="Arial"/>
              </a:rPr>
              <a:t>Expand financial products and credit services being provided and/or providing services. </a:t>
            </a:r>
          </a:p>
          <a:p>
            <a:pPr marL="342900" indent="-342900">
              <a:lnSpc>
                <a:spcPct val="107000"/>
              </a:lnSpc>
              <a:spcAft>
                <a:spcPts val="800"/>
              </a:spcAft>
              <a:buFont typeface="Calibri" panose="020F0502020204030204" pitchFamily="34" charset="0"/>
              <a:buChar char="-"/>
              <a:tabLst>
                <a:tab pos="457200" algn="l"/>
              </a:tabLst>
            </a:pPr>
            <a:r>
              <a:rPr lang="en-US" sz="2400" dirty="0">
                <a:solidFill>
                  <a:srgbClr val="002060"/>
                </a:solidFill>
                <a:latin typeface="Arial"/>
              </a:rPr>
              <a:t>Explore parentships to assist new CDFI organizations in becoming a certified CDFI through CDFI Technical Assistance funds.</a:t>
            </a:r>
          </a:p>
        </p:txBody>
      </p:sp>
      <p:pic>
        <p:nvPicPr>
          <p:cNvPr id="12" name="Picture 11">
            <a:extLst>
              <a:ext uri="{FF2B5EF4-FFF2-40B4-BE49-F238E27FC236}">
                <a16:creationId xmlns:a16="http://schemas.microsoft.com/office/drawing/2014/main" id="{F3A6702C-4751-460A-BD1A-D34CFF3973F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23" y="260664"/>
            <a:ext cx="1198110" cy="1203302"/>
          </a:xfrm>
          <a:prstGeom prst="rect">
            <a:avLst/>
          </a:prstGeom>
        </p:spPr>
      </p:pic>
    </p:spTree>
    <p:extLst>
      <p:ext uri="{BB962C8B-B14F-4D97-AF65-F5344CB8AC3E}">
        <p14:creationId xmlns:p14="http://schemas.microsoft.com/office/powerpoint/2010/main" val="3376221057"/>
      </p:ext>
    </p:extLst>
  </p:cSld>
  <p:clrMapOvr>
    <a:masterClrMapping/>
  </p:clrMapOvr>
  <mc:AlternateContent xmlns:mc="http://schemas.openxmlformats.org/markup-compatibility/2006" xmlns:p14="http://schemas.microsoft.com/office/powerpoint/2010/main">
    <mc:Choice Requires="p14">
      <p:transition spd="slow" p14:dur="2000" advClick="0" advTm="7000">
        <p:fade/>
      </p:transition>
    </mc:Choice>
    <mc:Fallback xmlns="">
      <p:transition spd="slow" advClick="0" advTm="7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BD22D568-35FD-AA4D-AC3C-54927C92D3E0}"/>
              </a:ext>
            </a:extLst>
          </p:cNvPr>
          <p:cNvSpPr txBox="1">
            <a:spLocks/>
          </p:cNvSpPr>
          <p:nvPr/>
        </p:nvSpPr>
        <p:spPr>
          <a:xfrm>
            <a:off x="2563831" y="1901545"/>
            <a:ext cx="8783793" cy="4110175"/>
          </a:xfrm>
          <a:prstGeom prst="rect">
            <a:avLst/>
          </a:prstGeom>
        </p:spPr>
        <p:txBody>
          <a:bodyP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731520" lvl="2" indent="-457200">
              <a:lnSpc>
                <a:spcPct val="100000"/>
              </a:lnSpc>
              <a:spcBef>
                <a:spcPts val="1200"/>
              </a:spcBef>
              <a:buClr>
                <a:srgbClr val="94C600"/>
              </a:buClr>
              <a:buSzPct val="90000"/>
              <a:buFont typeface=".PingFang SC Regular"/>
              <a:buChar char="－"/>
              <a:defRPr/>
            </a:pPr>
            <a:endParaRPr lang="en-US" sz="2400">
              <a:solidFill>
                <a:srgbClr val="002F67"/>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C2180A4-47BE-8F47-9AC0-B0F4BB273EB6}"/>
              </a:ext>
            </a:extLst>
          </p:cNvPr>
          <p:cNvSpPr/>
          <p:nvPr/>
        </p:nvSpPr>
        <p:spPr>
          <a:xfrm>
            <a:off x="1588" y="-9832"/>
            <a:ext cx="2109287" cy="6867832"/>
          </a:xfrm>
          <a:prstGeom prst="rect">
            <a:avLst/>
          </a:prstGeom>
          <a:gradFill flip="none" rotWithShape="1">
            <a:gsLst>
              <a:gs pos="0">
                <a:srgbClr val="B2D333">
                  <a:shade val="30000"/>
                  <a:satMod val="115000"/>
                </a:srgbClr>
              </a:gs>
              <a:gs pos="50000">
                <a:srgbClr val="B2D333">
                  <a:shade val="67500"/>
                  <a:satMod val="115000"/>
                </a:srgbClr>
              </a:gs>
              <a:gs pos="100000">
                <a:srgbClr val="B2D333">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439559C-6CF1-3243-A943-9266D06D207A}"/>
              </a:ext>
            </a:extLst>
          </p:cNvPr>
          <p:cNvSpPr/>
          <p:nvPr/>
        </p:nvSpPr>
        <p:spPr>
          <a:xfrm>
            <a:off x="11138361" y="5930839"/>
            <a:ext cx="1052052" cy="511278"/>
          </a:xfrm>
          <a:prstGeom prst="rect">
            <a:avLst/>
          </a:prstGeom>
          <a:solidFill>
            <a:srgbClr val="B2D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CFC2B71-8325-FA4E-992D-0C5EA8886014}"/>
              </a:ext>
            </a:extLst>
          </p:cNvPr>
          <p:cNvSpPr txBox="1"/>
          <p:nvPr/>
        </p:nvSpPr>
        <p:spPr>
          <a:xfrm>
            <a:off x="11347625" y="6011719"/>
            <a:ext cx="442841" cy="338554"/>
          </a:xfrm>
          <a:prstGeom prst="rect">
            <a:avLst/>
          </a:prstGeom>
          <a:noFill/>
        </p:spPr>
        <p:txBody>
          <a:bodyPr wrap="square" rtlCol="0">
            <a:spAutoFit/>
          </a:bodyPr>
          <a:lstStyle/>
          <a:p>
            <a:fld id="{1B138D4C-7B64-4815-A40E-83F2AB4486DC}" type="slidenum">
              <a:rPr lang="en-US" sz="1600" b="1" dirty="0">
                <a:solidFill>
                  <a:schemeClr val="bg1"/>
                </a:solidFill>
                <a:latin typeface="Arial" panose="020B0604020202020204" pitchFamily="34" charset="0"/>
                <a:cs typeface="Arial" panose="020B0604020202020204" pitchFamily="34" charset="0"/>
              </a:rPr>
              <a:t>41</a:t>
            </a:fld>
            <a:endParaRPr lang="en-US" sz="1600" b="1">
              <a:solidFill>
                <a:schemeClr val="bg1"/>
              </a:solidFill>
              <a:latin typeface="Arial" panose="020B0604020202020204" pitchFamily="34" charset="0"/>
              <a:cs typeface="Arial" panose="020B0604020202020204" pitchFamily="34" charset="0"/>
            </a:endParaRPr>
          </a:p>
        </p:txBody>
      </p:sp>
      <p:sp>
        <p:nvSpPr>
          <p:cNvPr id="11" name="Rectangle 13">
            <a:extLst>
              <a:ext uri="{FF2B5EF4-FFF2-40B4-BE49-F238E27FC236}">
                <a16:creationId xmlns:a16="http://schemas.microsoft.com/office/drawing/2014/main" id="{63BCFC74-9743-E848-9E41-6539663B65AA}"/>
              </a:ext>
            </a:extLst>
          </p:cNvPr>
          <p:cNvSpPr/>
          <p:nvPr/>
        </p:nvSpPr>
        <p:spPr>
          <a:xfrm>
            <a:off x="1187669" y="-1467"/>
            <a:ext cx="1457210" cy="6874125"/>
          </a:xfrm>
          <a:custGeom>
            <a:avLst/>
            <a:gdLst>
              <a:gd name="connsiteX0" fmla="*/ 0 w 1436377"/>
              <a:gd name="connsiteY0" fmla="*/ 0 h 4147457"/>
              <a:gd name="connsiteX1" fmla="*/ 1436377 w 1436377"/>
              <a:gd name="connsiteY1" fmla="*/ 0 h 4147457"/>
              <a:gd name="connsiteX2" fmla="*/ 1436377 w 1436377"/>
              <a:gd name="connsiteY2" fmla="*/ 4147457 h 4147457"/>
              <a:gd name="connsiteX3" fmla="*/ 0 w 1436377"/>
              <a:gd name="connsiteY3" fmla="*/ 4147457 h 4147457"/>
              <a:gd name="connsiteX4" fmla="*/ 0 w 1436377"/>
              <a:gd name="connsiteY4" fmla="*/ 0 h 4147457"/>
              <a:gd name="connsiteX0" fmla="*/ 0 w 2677348"/>
              <a:gd name="connsiteY0" fmla="*/ 0 h 4555672"/>
              <a:gd name="connsiteX1" fmla="*/ 2677348 w 2677348"/>
              <a:gd name="connsiteY1" fmla="*/ 408215 h 4555672"/>
              <a:gd name="connsiteX2" fmla="*/ 2677348 w 2677348"/>
              <a:gd name="connsiteY2" fmla="*/ 4555672 h 4555672"/>
              <a:gd name="connsiteX3" fmla="*/ 1240971 w 2677348"/>
              <a:gd name="connsiteY3" fmla="*/ 4555672 h 4555672"/>
              <a:gd name="connsiteX4" fmla="*/ 0 w 2677348"/>
              <a:gd name="connsiteY4" fmla="*/ 0 h 4555672"/>
              <a:gd name="connsiteX0" fmla="*/ 0 w 2677348"/>
              <a:gd name="connsiteY0" fmla="*/ 0 h 4555672"/>
              <a:gd name="connsiteX1" fmla="*/ 2677348 w 2677348"/>
              <a:gd name="connsiteY1" fmla="*/ 408215 h 4555672"/>
              <a:gd name="connsiteX2" fmla="*/ 2677348 w 2677348"/>
              <a:gd name="connsiteY2" fmla="*/ 4555672 h 4555672"/>
              <a:gd name="connsiteX3" fmla="*/ 718457 w 2677348"/>
              <a:gd name="connsiteY3" fmla="*/ 996044 h 4555672"/>
              <a:gd name="connsiteX4" fmla="*/ 0 w 2677348"/>
              <a:gd name="connsiteY4" fmla="*/ 0 h 4555672"/>
              <a:gd name="connsiteX0" fmla="*/ 0 w 2677348"/>
              <a:gd name="connsiteY0" fmla="*/ 0 h 4555672"/>
              <a:gd name="connsiteX1" fmla="*/ 2677348 w 2677348"/>
              <a:gd name="connsiteY1" fmla="*/ 408215 h 4555672"/>
              <a:gd name="connsiteX2" fmla="*/ 2677348 w 2677348"/>
              <a:gd name="connsiteY2" fmla="*/ 4555672 h 4555672"/>
              <a:gd name="connsiteX3" fmla="*/ 865414 w 2677348"/>
              <a:gd name="connsiteY3" fmla="*/ 947059 h 4555672"/>
              <a:gd name="connsiteX4" fmla="*/ 0 w 2677348"/>
              <a:gd name="connsiteY4" fmla="*/ 0 h 4555672"/>
              <a:gd name="connsiteX0" fmla="*/ 0 w 2677348"/>
              <a:gd name="connsiteY0" fmla="*/ 0 h 1681844"/>
              <a:gd name="connsiteX1" fmla="*/ 2677348 w 2677348"/>
              <a:gd name="connsiteY1" fmla="*/ 408215 h 1681844"/>
              <a:gd name="connsiteX2" fmla="*/ 97433 w 2677348"/>
              <a:gd name="connsiteY2" fmla="*/ 1681844 h 1681844"/>
              <a:gd name="connsiteX3" fmla="*/ 865414 w 2677348"/>
              <a:gd name="connsiteY3" fmla="*/ 947059 h 1681844"/>
              <a:gd name="connsiteX4" fmla="*/ 0 w 2677348"/>
              <a:gd name="connsiteY4" fmla="*/ 0 h 1681844"/>
              <a:gd name="connsiteX0" fmla="*/ 0 w 2677348"/>
              <a:gd name="connsiteY0" fmla="*/ 0 h 1681844"/>
              <a:gd name="connsiteX1" fmla="*/ 2677348 w 2677348"/>
              <a:gd name="connsiteY1" fmla="*/ 408215 h 1681844"/>
              <a:gd name="connsiteX2" fmla="*/ 1893577 w 2677348"/>
              <a:gd name="connsiteY2" fmla="*/ 816429 h 1681844"/>
              <a:gd name="connsiteX3" fmla="*/ 97433 w 2677348"/>
              <a:gd name="connsiteY3" fmla="*/ 1681844 h 1681844"/>
              <a:gd name="connsiteX4" fmla="*/ 865414 w 2677348"/>
              <a:gd name="connsiteY4" fmla="*/ 947059 h 1681844"/>
              <a:gd name="connsiteX5" fmla="*/ 0 w 2677348"/>
              <a:gd name="connsiteY5" fmla="*/ 0 h 1681844"/>
              <a:gd name="connsiteX0" fmla="*/ 0 w 2677348"/>
              <a:gd name="connsiteY0" fmla="*/ 0 h 6890658"/>
              <a:gd name="connsiteX1" fmla="*/ 2677348 w 2677348"/>
              <a:gd name="connsiteY1" fmla="*/ 408215 h 6890658"/>
              <a:gd name="connsiteX2" fmla="*/ 146420 w 2677348"/>
              <a:gd name="connsiteY2" fmla="*/ 6890658 h 6890658"/>
              <a:gd name="connsiteX3" fmla="*/ 97433 w 2677348"/>
              <a:gd name="connsiteY3" fmla="*/ 1681844 h 6890658"/>
              <a:gd name="connsiteX4" fmla="*/ 865414 w 2677348"/>
              <a:gd name="connsiteY4" fmla="*/ 947059 h 6890658"/>
              <a:gd name="connsiteX5" fmla="*/ 0 w 2677348"/>
              <a:gd name="connsiteY5" fmla="*/ 0 h 6890658"/>
              <a:gd name="connsiteX0" fmla="*/ 0 w 1550677"/>
              <a:gd name="connsiteY0" fmla="*/ 0 h 6890658"/>
              <a:gd name="connsiteX1" fmla="*/ 1550677 w 1550677"/>
              <a:gd name="connsiteY1" fmla="*/ 32658 h 6890658"/>
              <a:gd name="connsiteX2" fmla="*/ 146420 w 1550677"/>
              <a:gd name="connsiteY2" fmla="*/ 6890658 h 6890658"/>
              <a:gd name="connsiteX3" fmla="*/ 97433 w 1550677"/>
              <a:gd name="connsiteY3" fmla="*/ 1681844 h 6890658"/>
              <a:gd name="connsiteX4" fmla="*/ 865414 w 1550677"/>
              <a:gd name="connsiteY4" fmla="*/ 947059 h 6890658"/>
              <a:gd name="connsiteX5" fmla="*/ 0 w 1550677"/>
              <a:gd name="connsiteY5" fmla="*/ 0 h 6890658"/>
              <a:gd name="connsiteX0" fmla="*/ 0 w 1550677"/>
              <a:gd name="connsiteY0" fmla="*/ 0 h 6890658"/>
              <a:gd name="connsiteX1" fmla="*/ 1550677 w 1550677"/>
              <a:gd name="connsiteY1" fmla="*/ 32658 h 6890658"/>
              <a:gd name="connsiteX2" fmla="*/ 799564 w 1550677"/>
              <a:gd name="connsiteY2" fmla="*/ 3624943 h 6890658"/>
              <a:gd name="connsiteX3" fmla="*/ 146420 w 1550677"/>
              <a:gd name="connsiteY3" fmla="*/ 6890658 h 6890658"/>
              <a:gd name="connsiteX4" fmla="*/ 97433 w 1550677"/>
              <a:gd name="connsiteY4" fmla="*/ 1681844 h 6890658"/>
              <a:gd name="connsiteX5" fmla="*/ 865414 w 1550677"/>
              <a:gd name="connsiteY5" fmla="*/ 947059 h 6890658"/>
              <a:gd name="connsiteX6" fmla="*/ 0 w 1550677"/>
              <a:gd name="connsiteY6" fmla="*/ 0 h 6890658"/>
              <a:gd name="connsiteX0" fmla="*/ 0 w 1550677"/>
              <a:gd name="connsiteY0" fmla="*/ 0 h 6890658"/>
              <a:gd name="connsiteX1" fmla="*/ 1550677 w 1550677"/>
              <a:gd name="connsiteY1" fmla="*/ 32658 h 6890658"/>
              <a:gd name="connsiteX2" fmla="*/ 1436378 w 1550677"/>
              <a:gd name="connsiteY2" fmla="*/ 6874329 h 6890658"/>
              <a:gd name="connsiteX3" fmla="*/ 146420 w 1550677"/>
              <a:gd name="connsiteY3" fmla="*/ 6890658 h 6890658"/>
              <a:gd name="connsiteX4" fmla="*/ 97433 w 1550677"/>
              <a:gd name="connsiteY4" fmla="*/ 1681844 h 6890658"/>
              <a:gd name="connsiteX5" fmla="*/ 865414 w 1550677"/>
              <a:gd name="connsiteY5" fmla="*/ 947059 h 6890658"/>
              <a:gd name="connsiteX6" fmla="*/ 0 w 1550677"/>
              <a:gd name="connsiteY6" fmla="*/ 0 h 6890658"/>
              <a:gd name="connsiteX0" fmla="*/ 0 w 1570341"/>
              <a:gd name="connsiteY0" fmla="*/ 0 h 6890658"/>
              <a:gd name="connsiteX1" fmla="*/ 1570341 w 1570341"/>
              <a:gd name="connsiteY1" fmla="*/ 12993 h 6890658"/>
              <a:gd name="connsiteX2" fmla="*/ 1436378 w 1570341"/>
              <a:gd name="connsiteY2" fmla="*/ 6874329 h 6890658"/>
              <a:gd name="connsiteX3" fmla="*/ 146420 w 1570341"/>
              <a:gd name="connsiteY3" fmla="*/ 6890658 h 6890658"/>
              <a:gd name="connsiteX4" fmla="*/ 97433 w 1570341"/>
              <a:gd name="connsiteY4" fmla="*/ 1681844 h 6890658"/>
              <a:gd name="connsiteX5" fmla="*/ 865414 w 1570341"/>
              <a:gd name="connsiteY5" fmla="*/ 947059 h 6890658"/>
              <a:gd name="connsiteX6" fmla="*/ 0 w 1570341"/>
              <a:gd name="connsiteY6" fmla="*/ 0 h 6890658"/>
              <a:gd name="connsiteX0" fmla="*/ 0 w 1570341"/>
              <a:gd name="connsiteY0" fmla="*/ 6671 h 6877665"/>
              <a:gd name="connsiteX1" fmla="*/ 1570341 w 1570341"/>
              <a:gd name="connsiteY1" fmla="*/ 0 h 6877665"/>
              <a:gd name="connsiteX2" fmla="*/ 1436378 w 1570341"/>
              <a:gd name="connsiteY2" fmla="*/ 6861336 h 6877665"/>
              <a:gd name="connsiteX3" fmla="*/ 146420 w 1570341"/>
              <a:gd name="connsiteY3" fmla="*/ 6877665 h 6877665"/>
              <a:gd name="connsiteX4" fmla="*/ 97433 w 1570341"/>
              <a:gd name="connsiteY4" fmla="*/ 1668851 h 6877665"/>
              <a:gd name="connsiteX5" fmla="*/ 865414 w 1570341"/>
              <a:gd name="connsiteY5" fmla="*/ 934066 h 6877665"/>
              <a:gd name="connsiteX6" fmla="*/ 0 w 1570341"/>
              <a:gd name="connsiteY6" fmla="*/ 6671 h 6877665"/>
              <a:gd name="connsiteX0" fmla="*/ 0 w 1570341"/>
              <a:gd name="connsiteY0" fmla="*/ 6671 h 6877665"/>
              <a:gd name="connsiteX1" fmla="*/ 1570341 w 1570341"/>
              <a:gd name="connsiteY1" fmla="*/ 0 h 6877665"/>
              <a:gd name="connsiteX2" fmla="*/ 1436378 w 1570341"/>
              <a:gd name="connsiteY2" fmla="*/ 6861336 h 6877665"/>
              <a:gd name="connsiteX3" fmla="*/ 8769 w 1570341"/>
              <a:gd name="connsiteY3" fmla="*/ 6877665 h 6877665"/>
              <a:gd name="connsiteX4" fmla="*/ 97433 w 1570341"/>
              <a:gd name="connsiteY4" fmla="*/ 1668851 h 6877665"/>
              <a:gd name="connsiteX5" fmla="*/ 865414 w 1570341"/>
              <a:gd name="connsiteY5" fmla="*/ 934066 h 6877665"/>
              <a:gd name="connsiteX6" fmla="*/ 0 w 1570341"/>
              <a:gd name="connsiteY6" fmla="*/ 6671 h 6877665"/>
              <a:gd name="connsiteX0" fmla="*/ 0 w 1570341"/>
              <a:gd name="connsiteY0" fmla="*/ 6671 h 6877665"/>
              <a:gd name="connsiteX1" fmla="*/ 1570341 w 1570341"/>
              <a:gd name="connsiteY1" fmla="*/ 0 h 6877665"/>
              <a:gd name="connsiteX2" fmla="*/ 1465875 w 1570341"/>
              <a:gd name="connsiteY2" fmla="*/ 6871168 h 6877665"/>
              <a:gd name="connsiteX3" fmla="*/ 8769 w 1570341"/>
              <a:gd name="connsiteY3" fmla="*/ 6877665 h 6877665"/>
              <a:gd name="connsiteX4" fmla="*/ 97433 w 1570341"/>
              <a:gd name="connsiteY4" fmla="*/ 1668851 h 6877665"/>
              <a:gd name="connsiteX5" fmla="*/ 865414 w 1570341"/>
              <a:gd name="connsiteY5" fmla="*/ 934066 h 6877665"/>
              <a:gd name="connsiteX6" fmla="*/ 0 w 1570341"/>
              <a:gd name="connsiteY6" fmla="*/ 6671 h 6877665"/>
              <a:gd name="connsiteX0" fmla="*/ 0 w 1717825"/>
              <a:gd name="connsiteY0" fmla="*/ 16504 h 6887498"/>
              <a:gd name="connsiteX1" fmla="*/ 1717825 w 1717825"/>
              <a:gd name="connsiteY1" fmla="*/ 0 h 6887498"/>
              <a:gd name="connsiteX2" fmla="*/ 1465875 w 1717825"/>
              <a:gd name="connsiteY2" fmla="*/ 6881001 h 6887498"/>
              <a:gd name="connsiteX3" fmla="*/ 8769 w 1717825"/>
              <a:gd name="connsiteY3" fmla="*/ 6887498 h 6887498"/>
              <a:gd name="connsiteX4" fmla="*/ 97433 w 1717825"/>
              <a:gd name="connsiteY4" fmla="*/ 1678684 h 6887498"/>
              <a:gd name="connsiteX5" fmla="*/ 865414 w 1717825"/>
              <a:gd name="connsiteY5" fmla="*/ 943899 h 6887498"/>
              <a:gd name="connsiteX6" fmla="*/ 0 w 1717825"/>
              <a:gd name="connsiteY6" fmla="*/ 16504 h 6887498"/>
              <a:gd name="connsiteX0" fmla="*/ 0 w 1717825"/>
              <a:gd name="connsiteY0" fmla="*/ 0 h 6870994"/>
              <a:gd name="connsiteX1" fmla="*/ 1717825 w 1717825"/>
              <a:gd name="connsiteY1" fmla="*/ 3161 h 6870994"/>
              <a:gd name="connsiteX2" fmla="*/ 1465875 w 1717825"/>
              <a:gd name="connsiteY2" fmla="*/ 6864497 h 6870994"/>
              <a:gd name="connsiteX3" fmla="*/ 8769 w 1717825"/>
              <a:gd name="connsiteY3" fmla="*/ 6870994 h 6870994"/>
              <a:gd name="connsiteX4" fmla="*/ 97433 w 1717825"/>
              <a:gd name="connsiteY4" fmla="*/ 1662180 h 6870994"/>
              <a:gd name="connsiteX5" fmla="*/ 865414 w 1717825"/>
              <a:gd name="connsiteY5" fmla="*/ 927395 h 6870994"/>
              <a:gd name="connsiteX6" fmla="*/ 0 w 1717825"/>
              <a:gd name="connsiteY6" fmla="*/ 0 h 6870994"/>
              <a:gd name="connsiteX0" fmla="*/ 0 w 1717825"/>
              <a:gd name="connsiteY0" fmla="*/ 0 h 6870994"/>
              <a:gd name="connsiteX1" fmla="*/ 1717825 w 1717825"/>
              <a:gd name="connsiteY1" fmla="*/ 3161 h 6870994"/>
              <a:gd name="connsiteX2" fmla="*/ 1711681 w 1717825"/>
              <a:gd name="connsiteY2" fmla="*/ 6864497 h 6870994"/>
              <a:gd name="connsiteX3" fmla="*/ 8769 w 1717825"/>
              <a:gd name="connsiteY3" fmla="*/ 6870994 h 6870994"/>
              <a:gd name="connsiteX4" fmla="*/ 97433 w 1717825"/>
              <a:gd name="connsiteY4" fmla="*/ 1662180 h 6870994"/>
              <a:gd name="connsiteX5" fmla="*/ 865414 w 1717825"/>
              <a:gd name="connsiteY5" fmla="*/ 927395 h 6870994"/>
              <a:gd name="connsiteX6" fmla="*/ 0 w 1717825"/>
              <a:gd name="connsiteY6" fmla="*/ 0 h 6870994"/>
              <a:gd name="connsiteX0" fmla="*/ 148548 w 1866373"/>
              <a:gd name="connsiteY0" fmla="*/ 0 h 6870994"/>
              <a:gd name="connsiteX1" fmla="*/ 1866373 w 1866373"/>
              <a:gd name="connsiteY1" fmla="*/ 3161 h 6870994"/>
              <a:gd name="connsiteX2" fmla="*/ 1860229 w 1866373"/>
              <a:gd name="connsiteY2" fmla="*/ 6864497 h 6870994"/>
              <a:gd name="connsiteX3" fmla="*/ 0 w 1866373"/>
              <a:gd name="connsiteY3" fmla="*/ 6870994 h 6870994"/>
              <a:gd name="connsiteX4" fmla="*/ 245981 w 1866373"/>
              <a:gd name="connsiteY4" fmla="*/ 1662180 h 6870994"/>
              <a:gd name="connsiteX5" fmla="*/ 1013962 w 1866373"/>
              <a:gd name="connsiteY5" fmla="*/ 927395 h 6870994"/>
              <a:gd name="connsiteX6" fmla="*/ 148548 w 1866373"/>
              <a:gd name="connsiteY6" fmla="*/ 0 h 6870994"/>
              <a:gd name="connsiteX0" fmla="*/ 148548 w 1866373"/>
              <a:gd name="connsiteY0" fmla="*/ 0 h 6870994"/>
              <a:gd name="connsiteX1" fmla="*/ 1866373 w 1866373"/>
              <a:gd name="connsiteY1" fmla="*/ 3161 h 6870994"/>
              <a:gd name="connsiteX2" fmla="*/ 1860229 w 1866373"/>
              <a:gd name="connsiteY2" fmla="*/ 6864497 h 6870994"/>
              <a:gd name="connsiteX3" fmla="*/ 0 w 1866373"/>
              <a:gd name="connsiteY3" fmla="*/ 6870994 h 6870994"/>
              <a:gd name="connsiteX4" fmla="*/ 19839 w 1866373"/>
              <a:gd name="connsiteY4" fmla="*/ 1701509 h 6870994"/>
              <a:gd name="connsiteX5" fmla="*/ 1013962 w 1866373"/>
              <a:gd name="connsiteY5" fmla="*/ 927395 h 6870994"/>
              <a:gd name="connsiteX6" fmla="*/ 148548 w 1866373"/>
              <a:gd name="connsiteY6" fmla="*/ 0 h 6870994"/>
              <a:gd name="connsiteX0" fmla="*/ 1064 w 1866373"/>
              <a:gd name="connsiteY0" fmla="*/ 6671 h 6867833"/>
              <a:gd name="connsiteX1" fmla="*/ 1866373 w 1866373"/>
              <a:gd name="connsiteY1" fmla="*/ 0 h 6867833"/>
              <a:gd name="connsiteX2" fmla="*/ 1860229 w 1866373"/>
              <a:gd name="connsiteY2" fmla="*/ 6861336 h 6867833"/>
              <a:gd name="connsiteX3" fmla="*/ 0 w 1866373"/>
              <a:gd name="connsiteY3" fmla="*/ 6867833 h 6867833"/>
              <a:gd name="connsiteX4" fmla="*/ 19839 w 1866373"/>
              <a:gd name="connsiteY4" fmla="*/ 1698348 h 6867833"/>
              <a:gd name="connsiteX5" fmla="*/ 1013962 w 1866373"/>
              <a:gd name="connsiteY5" fmla="*/ 924234 h 6867833"/>
              <a:gd name="connsiteX6" fmla="*/ 1064 w 1866373"/>
              <a:gd name="connsiteY6" fmla="*/ 6671 h 6867833"/>
              <a:gd name="connsiteX0" fmla="*/ 1064 w 1866373"/>
              <a:gd name="connsiteY0" fmla="*/ 6671 h 6867833"/>
              <a:gd name="connsiteX1" fmla="*/ 1866373 w 1866373"/>
              <a:gd name="connsiteY1" fmla="*/ 0 h 6867833"/>
              <a:gd name="connsiteX2" fmla="*/ 1860229 w 1866373"/>
              <a:gd name="connsiteY2" fmla="*/ 6861336 h 6867833"/>
              <a:gd name="connsiteX3" fmla="*/ 0 w 1866373"/>
              <a:gd name="connsiteY3" fmla="*/ 6867833 h 6867833"/>
              <a:gd name="connsiteX4" fmla="*/ 19839 w 1866373"/>
              <a:gd name="connsiteY4" fmla="*/ 1698348 h 6867833"/>
              <a:gd name="connsiteX5" fmla="*/ 915640 w 1866373"/>
              <a:gd name="connsiteY5" fmla="*/ 914402 h 6867833"/>
              <a:gd name="connsiteX6" fmla="*/ 1064 w 1866373"/>
              <a:gd name="connsiteY6" fmla="*/ 6671 h 6867833"/>
              <a:gd name="connsiteX0" fmla="*/ 8657 w 1873966"/>
              <a:gd name="connsiteY0" fmla="*/ 6671 h 6867833"/>
              <a:gd name="connsiteX1" fmla="*/ 1873966 w 1873966"/>
              <a:gd name="connsiteY1" fmla="*/ 0 h 6867833"/>
              <a:gd name="connsiteX2" fmla="*/ 1867822 w 1873966"/>
              <a:gd name="connsiteY2" fmla="*/ 6861336 h 6867833"/>
              <a:gd name="connsiteX3" fmla="*/ 7593 w 1873966"/>
              <a:gd name="connsiteY3" fmla="*/ 6867833 h 6867833"/>
              <a:gd name="connsiteX4" fmla="*/ 0 w 1873966"/>
              <a:gd name="connsiteY4" fmla="*/ 1524776 h 6867833"/>
              <a:gd name="connsiteX5" fmla="*/ 923233 w 1873966"/>
              <a:gd name="connsiteY5" fmla="*/ 914402 h 6867833"/>
              <a:gd name="connsiteX6" fmla="*/ 8657 w 1873966"/>
              <a:gd name="connsiteY6" fmla="*/ 6671 h 6867833"/>
              <a:gd name="connsiteX0" fmla="*/ 8657 w 1873966"/>
              <a:gd name="connsiteY0" fmla="*/ 6671 h 6867833"/>
              <a:gd name="connsiteX1" fmla="*/ 1873966 w 1873966"/>
              <a:gd name="connsiteY1" fmla="*/ 0 h 6867833"/>
              <a:gd name="connsiteX2" fmla="*/ 1867822 w 1873966"/>
              <a:gd name="connsiteY2" fmla="*/ 6861336 h 6867833"/>
              <a:gd name="connsiteX3" fmla="*/ 7593 w 1873966"/>
              <a:gd name="connsiteY3" fmla="*/ 6867833 h 6867833"/>
              <a:gd name="connsiteX4" fmla="*/ 0 w 1873966"/>
              <a:gd name="connsiteY4" fmla="*/ 1524776 h 6867833"/>
              <a:gd name="connsiteX5" fmla="*/ 758641 w 1873966"/>
              <a:gd name="connsiteY5" fmla="*/ 777372 h 6867833"/>
              <a:gd name="connsiteX6" fmla="*/ 8657 w 1873966"/>
              <a:gd name="connsiteY6" fmla="*/ 6671 h 6867833"/>
              <a:gd name="connsiteX0" fmla="*/ 14088 w 1879397"/>
              <a:gd name="connsiteY0" fmla="*/ 6671 h 6861336"/>
              <a:gd name="connsiteX1" fmla="*/ 1879397 w 1879397"/>
              <a:gd name="connsiteY1" fmla="*/ 0 h 6861336"/>
              <a:gd name="connsiteX2" fmla="*/ 1873253 w 1879397"/>
              <a:gd name="connsiteY2" fmla="*/ 6861336 h 6861336"/>
              <a:gd name="connsiteX3" fmla="*/ 0 w 1879397"/>
              <a:gd name="connsiteY3" fmla="*/ 5488695 h 6861336"/>
              <a:gd name="connsiteX4" fmla="*/ 5431 w 1879397"/>
              <a:gd name="connsiteY4" fmla="*/ 1524776 h 6861336"/>
              <a:gd name="connsiteX5" fmla="*/ 764072 w 1879397"/>
              <a:gd name="connsiteY5" fmla="*/ 777372 h 6861336"/>
              <a:gd name="connsiteX6" fmla="*/ 14088 w 1879397"/>
              <a:gd name="connsiteY6" fmla="*/ 6671 h 6861336"/>
              <a:gd name="connsiteX0" fmla="*/ 14088 w 1879397"/>
              <a:gd name="connsiteY0" fmla="*/ 6671 h 5495209"/>
              <a:gd name="connsiteX1" fmla="*/ 1879397 w 1879397"/>
              <a:gd name="connsiteY1" fmla="*/ 0 h 5495209"/>
              <a:gd name="connsiteX2" fmla="*/ 1873253 w 1879397"/>
              <a:gd name="connsiteY2" fmla="*/ 5495209 h 5495209"/>
              <a:gd name="connsiteX3" fmla="*/ 0 w 1879397"/>
              <a:gd name="connsiteY3" fmla="*/ 5488695 h 5495209"/>
              <a:gd name="connsiteX4" fmla="*/ 5431 w 1879397"/>
              <a:gd name="connsiteY4" fmla="*/ 1524776 h 5495209"/>
              <a:gd name="connsiteX5" fmla="*/ 764072 w 1879397"/>
              <a:gd name="connsiteY5" fmla="*/ 777372 h 5495209"/>
              <a:gd name="connsiteX6" fmla="*/ 14088 w 1879397"/>
              <a:gd name="connsiteY6" fmla="*/ 6671 h 5495209"/>
              <a:gd name="connsiteX0" fmla="*/ 14088 w 1873253"/>
              <a:gd name="connsiteY0" fmla="*/ 0 h 5488538"/>
              <a:gd name="connsiteX1" fmla="*/ 1128008 w 1873253"/>
              <a:gd name="connsiteY1" fmla="*/ 15427 h 5488538"/>
              <a:gd name="connsiteX2" fmla="*/ 1873253 w 1873253"/>
              <a:gd name="connsiteY2" fmla="*/ 5488538 h 5488538"/>
              <a:gd name="connsiteX3" fmla="*/ 0 w 1873253"/>
              <a:gd name="connsiteY3" fmla="*/ 5482024 h 5488538"/>
              <a:gd name="connsiteX4" fmla="*/ 5431 w 1873253"/>
              <a:gd name="connsiteY4" fmla="*/ 1518105 h 5488538"/>
              <a:gd name="connsiteX5" fmla="*/ 764072 w 1873253"/>
              <a:gd name="connsiteY5" fmla="*/ 770701 h 5488538"/>
              <a:gd name="connsiteX6" fmla="*/ 14088 w 1873253"/>
              <a:gd name="connsiteY6" fmla="*/ 0 h 5488538"/>
              <a:gd name="connsiteX0" fmla="*/ 14088 w 1188163"/>
              <a:gd name="connsiteY0" fmla="*/ 0 h 5482024"/>
              <a:gd name="connsiteX1" fmla="*/ 1128008 w 1188163"/>
              <a:gd name="connsiteY1" fmla="*/ 15427 h 5482024"/>
              <a:gd name="connsiteX2" fmla="*/ 1188163 w 1188163"/>
              <a:gd name="connsiteY2" fmla="*/ 5477490 h 5482024"/>
              <a:gd name="connsiteX3" fmla="*/ 0 w 1188163"/>
              <a:gd name="connsiteY3" fmla="*/ 5482024 h 5482024"/>
              <a:gd name="connsiteX4" fmla="*/ 5431 w 1188163"/>
              <a:gd name="connsiteY4" fmla="*/ 1518105 h 5482024"/>
              <a:gd name="connsiteX5" fmla="*/ 764072 w 1188163"/>
              <a:gd name="connsiteY5" fmla="*/ 770701 h 5482024"/>
              <a:gd name="connsiteX6" fmla="*/ 14088 w 1188163"/>
              <a:gd name="connsiteY6" fmla="*/ 0 h 5482024"/>
              <a:gd name="connsiteX0" fmla="*/ 14088 w 1188163"/>
              <a:gd name="connsiteY0" fmla="*/ 0 h 5482024"/>
              <a:gd name="connsiteX1" fmla="*/ 1172207 w 1188163"/>
              <a:gd name="connsiteY1" fmla="*/ 15427 h 5482024"/>
              <a:gd name="connsiteX2" fmla="*/ 1188163 w 1188163"/>
              <a:gd name="connsiteY2" fmla="*/ 5477490 h 5482024"/>
              <a:gd name="connsiteX3" fmla="*/ 0 w 1188163"/>
              <a:gd name="connsiteY3" fmla="*/ 5482024 h 5482024"/>
              <a:gd name="connsiteX4" fmla="*/ 5431 w 1188163"/>
              <a:gd name="connsiteY4" fmla="*/ 1518105 h 5482024"/>
              <a:gd name="connsiteX5" fmla="*/ 764072 w 1188163"/>
              <a:gd name="connsiteY5" fmla="*/ 770701 h 5482024"/>
              <a:gd name="connsiteX6" fmla="*/ 14088 w 1188163"/>
              <a:gd name="connsiteY6" fmla="*/ 0 h 5482024"/>
              <a:gd name="connsiteX0" fmla="*/ 14088 w 1188163"/>
              <a:gd name="connsiteY0" fmla="*/ 0 h 5482024"/>
              <a:gd name="connsiteX1" fmla="*/ 1161158 w 1188163"/>
              <a:gd name="connsiteY1" fmla="*/ 4378 h 5482024"/>
              <a:gd name="connsiteX2" fmla="*/ 1188163 w 1188163"/>
              <a:gd name="connsiteY2" fmla="*/ 5477490 h 5482024"/>
              <a:gd name="connsiteX3" fmla="*/ 0 w 1188163"/>
              <a:gd name="connsiteY3" fmla="*/ 5482024 h 5482024"/>
              <a:gd name="connsiteX4" fmla="*/ 5431 w 1188163"/>
              <a:gd name="connsiteY4" fmla="*/ 1518105 h 5482024"/>
              <a:gd name="connsiteX5" fmla="*/ 764072 w 1188163"/>
              <a:gd name="connsiteY5" fmla="*/ 770701 h 5482024"/>
              <a:gd name="connsiteX6" fmla="*/ 14088 w 1188163"/>
              <a:gd name="connsiteY6" fmla="*/ 0 h 5482024"/>
              <a:gd name="connsiteX0" fmla="*/ 14088 w 1177114"/>
              <a:gd name="connsiteY0" fmla="*/ 0 h 5488539"/>
              <a:gd name="connsiteX1" fmla="*/ 1161158 w 1177114"/>
              <a:gd name="connsiteY1" fmla="*/ 4378 h 5488539"/>
              <a:gd name="connsiteX2" fmla="*/ 1177114 w 1177114"/>
              <a:gd name="connsiteY2" fmla="*/ 5488539 h 5488539"/>
              <a:gd name="connsiteX3" fmla="*/ 0 w 1177114"/>
              <a:gd name="connsiteY3" fmla="*/ 5482024 h 5488539"/>
              <a:gd name="connsiteX4" fmla="*/ 5431 w 1177114"/>
              <a:gd name="connsiteY4" fmla="*/ 1518105 h 5488539"/>
              <a:gd name="connsiteX5" fmla="*/ 764072 w 1177114"/>
              <a:gd name="connsiteY5" fmla="*/ 770701 h 5488539"/>
              <a:gd name="connsiteX6" fmla="*/ 14088 w 1177114"/>
              <a:gd name="connsiteY6" fmla="*/ 0 h 5488539"/>
              <a:gd name="connsiteX0" fmla="*/ 14088 w 1162213"/>
              <a:gd name="connsiteY0" fmla="*/ 0 h 5482024"/>
              <a:gd name="connsiteX1" fmla="*/ 1161158 w 1162213"/>
              <a:gd name="connsiteY1" fmla="*/ 4378 h 5482024"/>
              <a:gd name="connsiteX2" fmla="*/ 1155014 w 1162213"/>
              <a:gd name="connsiteY2" fmla="*/ 5477490 h 5482024"/>
              <a:gd name="connsiteX3" fmla="*/ 0 w 1162213"/>
              <a:gd name="connsiteY3" fmla="*/ 5482024 h 5482024"/>
              <a:gd name="connsiteX4" fmla="*/ 5431 w 1162213"/>
              <a:gd name="connsiteY4" fmla="*/ 1518105 h 5482024"/>
              <a:gd name="connsiteX5" fmla="*/ 764072 w 1162213"/>
              <a:gd name="connsiteY5" fmla="*/ 770701 h 5482024"/>
              <a:gd name="connsiteX6" fmla="*/ 14088 w 1162213"/>
              <a:gd name="connsiteY6" fmla="*/ 0 h 548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2213" h="5482024">
                <a:moveTo>
                  <a:pt x="14088" y="0"/>
                </a:moveTo>
                <a:lnTo>
                  <a:pt x="1161158" y="4378"/>
                </a:lnTo>
                <a:cubicBezTo>
                  <a:pt x="1166477" y="1825066"/>
                  <a:pt x="1149695" y="3656802"/>
                  <a:pt x="1155014" y="5477490"/>
                </a:cubicBezTo>
                <a:lnTo>
                  <a:pt x="0" y="5482024"/>
                </a:lnTo>
                <a:cubicBezTo>
                  <a:pt x="1810" y="4160718"/>
                  <a:pt x="3621" y="2839411"/>
                  <a:pt x="5431" y="1518105"/>
                </a:cubicBezTo>
                <a:lnTo>
                  <a:pt x="764072" y="770701"/>
                </a:lnTo>
                <a:lnTo>
                  <a:pt x="140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863E6AAD-0D56-E643-BB3D-68DC7D0C043B}"/>
              </a:ext>
            </a:extLst>
          </p:cNvPr>
          <p:cNvSpPr txBox="1">
            <a:spLocks/>
          </p:cNvSpPr>
          <p:nvPr/>
        </p:nvSpPr>
        <p:spPr>
          <a:xfrm>
            <a:off x="2510937" y="473366"/>
            <a:ext cx="9720758" cy="990600"/>
          </a:xfrm>
          <a:prstGeom prst="rect">
            <a:avLst/>
          </a:prstGeom>
        </p:spPr>
        <p:txBody>
          <a:bodyPr anchor="ct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endParaRPr lang="en-US" sz="4000" b="1">
              <a:solidFill>
                <a:schemeClr val="accent1">
                  <a:lumMod val="50000"/>
                </a:schemeClr>
              </a:solidFill>
              <a:latin typeface="Arial" panose="020B0604020202020204" pitchFamily="34" charset="0"/>
              <a:cs typeface="Arial" panose="020B0604020202020204" pitchFamily="34" charset="0"/>
            </a:endParaRPr>
          </a:p>
        </p:txBody>
      </p:sp>
      <p:sp>
        <p:nvSpPr>
          <p:cNvPr id="6" name="Rectangle 5"/>
          <p:cNvSpPr/>
          <p:nvPr/>
        </p:nvSpPr>
        <p:spPr>
          <a:xfrm>
            <a:off x="2563829" y="2000316"/>
            <a:ext cx="8783795" cy="461665"/>
          </a:xfrm>
          <a:prstGeom prst="rect">
            <a:avLst/>
          </a:prstGeom>
        </p:spPr>
        <p:txBody>
          <a:bodyPr wrap="square">
            <a:spAutoFit/>
          </a:bodyPr>
          <a:lstStyle/>
          <a:p>
            <a:pPr marL="182880" indent="-182880">
              <a:spcBef>
                <a:spcPct val="20000"/>
              </a:spcBef>
              <a:buClr>
                <a:srgbClr val="94C600"/>
              </a:buClr>
              <a:buSzPct val="85000"/>
              <a:buFont typeface="Arial" pitchFamily="34" charset="0"/>
              <a:buChar char="•"/>
            </a:pPr>
            <a:endParaRPr lang="en-US" sz="2400">
              <a:solidFill>
                <a:srgbClr val="002060"/>
              </a:solidFill>
              <a:latin typeface="Arial"/>
            </a:endParaRPr>
          </a:p>
        </p:txBody>
      </p:sp>
      <p:pic>
        <p:nvPicPr>
          <p:cNvPr id="12" name="Picture 11">
            <a:extLst>
              <a:ext uri="{FF2B5EF4-FFF2-40B4-BE49-F238E27FC236}">
                <a16:creationId xmlns:a16="http://schemas.microsoft.com/office/drawing/2014/main" id="{F3A6702C-4751-460A-BD1A-D34CFF3973F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23" y="260664"/>
            <a:ext cx="1198110" cy="1203302"/>
          </a:xfrm>
          <a:prstGeom prst="rect">
            <a:avLst/>
          </a:prstGeom>
        </p:spPr>
      </p:pic>
      <p:sp>
        <p:nvSpPr>
          <p:cNvPr id="13" name="Title 1">
            <a:extLst>
              <a:ext uri="{FF2B5EF4-FFF2-40B4-BE49-F238E27FC236}">
                <a16:creationId xmlns:a16="http://schemas.microsoft.com/office/drawing/2014/main" id="{37F82BE5-B89F-4404-9014-AA8BCCC8DDBD}"/>
              </a:ext>
            </a:extLst>
          </p:cNvPr>
          <p:cNvSpPr txBox="1">
            <a:spLocks/>
          </p:cNvSpPr>
          <p:nvPr/>
        </p:nvSpPr>
        <p:spPr>
          <a:xfrm>
            <a:off x="2563830" y="473366"/>
            <a:ext cx="9496408" cy="990600"/>
          </a:xfrm>
          <a:prstGeom prst="rect">
            <a:avLst/>
          </a:prstGeom>
        </p:spPr>
        <p:txBody>
          <a:bodyPr anchor="ct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4000" b="1" dirty="0">
                <a:solidFill>
                  <a:srgbClr val="002F67"/>
                </a:solidFill>
                <a:latin typeface="Arial" panose="020B0604020202020204" pitchFamily="34" charset="0"/>
                <a:cs typeface="Arial" panose="020B0604020202020204" pitchFamily="34" charset="0"/>
              </a:rPr>
              <a:t>Funding Opportunities in FY 2023</a:t>
            </a:r>
          </a:p>
        </p:txBody>
      </p:sp>
      <p:sp>
        <p:nvSpPr>
          <p:cNvPr id="14" name="Rectangle 13">
            <a:extLst>
              <a:ext uri="{FF2B5EF4-FFF2-40B4-BE49-F238E27FC236}">
                <a16:creationId xmlns:a16="http://schemas.microsoft.com/office/drawing/2014/main" id="{183E2201-A3C9-44A0-B2A7-24D9EEB4C157}"/>
              </a:ext>
            </a:extLst>
          </p:cNvPr>
          <p:cNvSpPr/>
          <p:nvPr/>
        </p:nvSpPr>
        <p:spPr>
          <a:xfrm>
            <a:off x="1943629" y="1472332"/>
            <a:ext cx="9720758" cy="4770537"/>
          </a:xfrm>
          <a:prstGeom prst="rect">
            <a:avLst/>
          </a:prstGeom>
        </p:spPr>
        <p:txBody>
          <a:bodyPr wrap="square">
            <a:spAutoFit/>
          </a:bodyPr>
          <a:lstStyle/>
          <a:p>
            <a:pPr marL="182880" indent="-182880">
              <a:spcAft>
                <a:spcPts val="1200"/>
              </a:spcAft>
              <a:buClr>
                <a:srgbClr val="94C600"/>
              </a:buClr>
              <a:buSzPct val="85000"/>
              <a:buFont typeface="Arial" pitchFamily="34" charset="0"/>
              <a:buChar char="•"/>
            </a:pPr>
            <a:r>
              <a:rPr lang="en-US" sz="2400" dirty="0">
                <a:solidFill>
                  <a:srgbClr val="002060"/>
                </a:solidFill>
                <a:latin typeface="Arial"/>
              </a:rPr>
              <a:t>Community Economic Development Projects </a:t>
            </a:r>
            <a:br>
              <a:rPr lang="en-US" sz="2400" dirty="0">
                <a:solidFill>
                  <a:srgbClr val="002060"/>
                </a:solidFill>
                <a:latin typeface="Arial"/>
              </a:rPr>
            </a:br>
            <a:r>
              <a:rPr lang="en-US" sz="2400" dirty="0">
                <a:solidFill>
                  <a:srgbClr val="002060"/>
                </a:solidFill>
                <a:latin typeface="Arial"/>
              </a:rPr>
              <a:t>(HHS-2021-ACF OCS-EE_1965) </a:t>
            </a:r>
          </a:p>
          <a:p>
            <a:pPr marL="182880" indent="-182880">
              <a:spcAft>
                <a:spcPts val="1200"/>
              </a:spcAft>
              <a:buClr>
                <a:srgbClr val="94C600"/>
              </a:buClr>
              <a:buSzPct val="85000"/>
              <a:buFont typeface="Arial" pitchFamily="34" charset="0"/>
              <a:buChar char="•"/>
            </a:pPr>
            <a:r>
              <a:rPr lang="en-US" sz="2400" dirty="0">
                <a:solidFill>
                  <a:srgbClr val="002060"/>
                </a:solidFill>
                <a:latin typeface="Arial"/>
              </a:rPr>
              <a:t>Community Economic Development Focus on Energy Communities (HHS-2022-ACF-OCS-EE-0081)</a:t>
            </a:r>
          </a:p>
          <a:p>
            <a:pPr marL="182880" indent="-182880">
              <a:spcAft>
                <a:spcPts val="1200"/>
              </a:spcAft>
              <a:buClr>
                <a:srgbClr val="94C600"/>
              </a:buClr>
              <a:buSzPct val="85000"/>
              <a:buFont typeface="Arial" pitchFamily="34" charset="0"/>
              <a:buChar char="•"/>
            </a:pPr>
            <a:r>
              <a:rPr lang="en-US" sz="2400" dirty="0">
                <a:solidFill>
                  <a:srgbClr val="002F67"/>
                </a:solidFill>
                <a:latin typeface="Arial" panose="020B0604020202020204" pitchFamily="34" charset="0"/>
                <a:ea typeface="Times" panose="02020603050405020304" pitchFamily="18" charset="0"/>
                <a:cs typeface="Arial" panose="020B0604020202020204" pitchFamily="34" charset="0"/>
              </a:rPr>
              <a:t>Community Economic Development Planning Grants </a:t>
            </a:r>
            <a:br>
              <a:rPr lang="en-US" sz="2400" dirty="0">
                <a:solidFill>
                  <a:srgbClr val="002F67"/>
                </a:solidFill>
                <a:latin typeface="Arial" panose="020B0604020202020204" pitchFamily="34" charset="0"/>
                <a:ea typeface="Times" panose="02020603050405020304" pitchFamily="18" charset="0"/>
                <a:cs typeface="Arial" panose="020B0604020202020204" pitchFamily="34" charset="0"/>
              </a:rPr>
            </a:br>
            <a:r>
              <a:rPr lang="en-US" sz="2400" dirty="0">
                <a:solidFill>
                  <a:srgbClr val="002F67"/>
                </a:solidFill>
                <a:latin typeface="Arial" panose="020B0604020202020204" pitchFamily="34" charset="0"/>
                <a:ea typeface="Times" panose="02020603050405020304" pitchFamily="18" charset="0"/>
                <a:cs typeface="Arial" panose="020B0604020202020204" pitchFamily="34" charset="0"/>
              </a:rPr>
              <a:t>(HHS-2023-ACF-OCS-EE-0056)</a:t>
            </a:r>
          </a:p>
          <a:p>
            <a:pPr>
              <a:spcAft>
                <a:spcPts val="1200"/>
              </a:spcAft>
              <a:buClr>
                <a:srgbClr val="94C600"/>
              </a:buClr>
              <a:buSzPct val="85000"/>
            </a:pPr>
            <a:endParaRPr lang="en-US" sz="2400" dirty="0">
              <a:solidFill>
                <a:srgbClr val="002F67"/>
              </a:solidFill>
              <a:latin typeface="Arial" panose="020B0604020202020204" pitchFamily="34" charset="0"/>
              <a:ea typeface="Times" panose="02020603050405020304" pitchFamily="18" charset="0"/>
              <a:cs typeface="Arial" panose="020B0604020202020204" pitchFamily="34" charset="0"/>
            </a:endParaRPr>
          </a:p>
          <a:p>
            <a:pPr marL="228600" lvl="1">
              <a:spcAft>
                <a:spcPts val="1200"/>
              </a:spcAft>
              <a:buClr>
                <a:srgbClr val="94C600"/>
              </a:buClr>
              <a:buSzPct val="85000"/>
            </a:pPr>
            <a:r>
              <a:rPr lang="en-US" sz="2400" i="1" dirty="0">
                <a:solidFill>
                  <a:srgbClr val="002060"/>
                </a:solidFill>
                <a:latin typeface="Arial"/>
              </a:rPr>
              <a:t>Access opportunities and forecasts on Grants.gov (search by CFDA number: 93.570) or on the CED Website (</a:t>
            </a:r>
            <a:r>
              <a:rPr lang="en-US" sz="2400" i="1" dirty="0">
                <a:solidFill>
                  <a:srgbClr val="002060"/>
                </a:solidFill>
                <a:latin typeface="Arial"/>
                <a:hlinkClick r:id="rId4"/>
              </a:rPr>
              <a:t>https://www.acf.hhs.gov/ocs/outreach-material/ced-announcement-apply-ced-grant</a:t>
            </a:r>
            <a:r>
              <a:rPr lang="en-US" sz="2400" i="1" dirty="0">
                <a:solidFill>
                  <a:srgbClr val="002060"/>
                </a:solidFill>
                <a:latin typeface="Arial"/>
              </a:rPr>
              <a:t>) </a:t>
            </a:r>
          </a:p>
        </p:txBody>
      </p:sp>
    </p:spTree>
    <p:extLst>
      <p:ext uri="{BB962C8B-B14F-4D97-AF65-F5344CB8AC3E}">
        <p14:creationId xmlns:p14="http://schemas.microsoft.com/office/powerpoint/2010/main" val="2078458588"/>
      </p:ext>
    </p:extLst>
  </p:cSld>
  <p:clrMapOvr>
    <a:masterClrMapping/>
  </p:clrMapOvr>
  <mc:AlternateContent xmlns:mc="http://schemas.openxmlformats.org/markup-compatibility/2006" xmlns:p14="http://schemas.microsoft.com/office/powerpoint/2010/main">
    <mc:Choice Requires="p14">
      <p:transition spd="slow" p14:dur="2000" advClick="0" advTm="7000">
        <p:fade/>
      </p:transition>
    </mc:Choice>
    <mc:Fallback xmlns="">
      <p:transition spd="slow" advClick="0" advTm="7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BD22D568-35FD-AA4D-AC3C-54927C92D3E0}"/>
              </a:ext>
            </a:extLst>
          </p:cNvPr>
          <p:cNvSpPr txBox="1">
            <a:spLocks/>
          </p:cNvSpPr>
          <p:nvPr/>
        </p:nvSpPr>
        <p:spPr>
          <a:xfrm>
            <a:off x="2563831" y="1901545"/>
            <a:ext cx="8783793" cy="4110175"/>
          </a:xfrm>
          <a:prstGeom prst="rect">
            <a:avLst/>
          </a:prstGeom>
        </p:spPr>
        <p:txBody>
          <a:bodyP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731520" lvl="2" indent="-457200">
              <a:lnSpc>
                <a:spcPct val="100000"/>
              </a:lnSpc>
              <a:spcBef>
                <a:spcPts val="1200"/>
              </a:spcBef>
              <a:buClr>
                <a:srgbClr val="94C600"/>
              </a:buClr>
              <a:buSzPct val="90000"/>
              <a:buFont typeface=".PingFang SC Regular"/>
              <a:buChar char="－"/>
              <a:defRPr/>
            </a:pPr>
            <a:endParaRPr lang="en-US" sz="2400">
              <a:solidFill>
                <a:srgbClr val="002F67"/>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C2180A4-47BE-8F47-9AC0-B0F4BB273EB6}"/>
              </a:ext>
            </a:extLst>
          </p:cNvPr>
          <p:cNvSpPr/>
          <p:nvPr/>
        </p:nvSpPr>
        <p:spPr>
          <a:xfrm>
            <a:off x="1588" y="-9832"/>
            <a:ext cx="2109287" cy="6867832"/>
          </a:xfrm>
          <a:prstGeom prst="rect">
            <a:avLst/>
          </a:prstGeom>
          <a:gradFill flip="none" rotWithShape="1">
            <a:gsLst>
              <a:gs pos="0">
                <a:srgbClr val="B2D333">
                  <a:shade val="30000"/>
                  <a:satMod val="115000"/>
                </a:srgbClr>
              </a:gs>
              <a:gs pos="50000">
                <a:srgbClr val="B2D333">
                  <a:shade val="67500"/>
                  <a:satMod val="115000"/>
                </a:srgbClr>
              </a:gs>
              <a:gs pos="100000">
                <a:srgbClr val="B2D333">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439559C-6CF1-3243-A943-9266D06D207A}"/>
              </a:ext>
            </a:extLst>
          </p:cNvPr>
          <p:cNvSpPr/>
          <p:nvPr/>
        </p:nvSpPr>
        <p:spPr>
          <a:xfrm>
            <a:off x="11138361" y="5930839"/>
            <a:ext cx="1052052" cy="511278"/>
          </a:xfrm>
          <a:prstGeom prst="rect">
            <a:avLst/>
          </a:prstGeom>
          <a:solidFill>
            <a:srgbClr val="B2D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CFC2B71-8325-FA4E-992D-0C5EA8886014}"/>
              </a:ext>
            </a:extLst>
          </p:cNvPr>
          <p:cNvSpPr txBox="1"/>
          <p:nvPr/>
        </p:nvSpPr>
        <p:spPr>
          <a:xfrm>
            <a:off x="11347625" y="6011719"/>
            <a:ext cx="442841" cy="338554"/>
          </a:xfrm>
          <a:prstGeom prst="rect">
            <a:avLst/>
          </a:prstGeom>
          <a:noFill/>
        </p:spPr>
        <p:txBody>
          <a:bodyPr wrap="square" rtlCol="0">
            <a:spAutoFit/>
          </a:bodyPr>
          <a:lstStyle/>
          <a:p>
            <a:fld id="{1B138D4C-7B64-4815-A40E-83F2AB4486DC}" type="slidenum">
              <a:rPr lang="en-US" sz="1600" b="1" dirty="0">
                <a:solidFill>
                  <a:schemeClr val="bg1"/>
                </a:solidFill>
                <a:latin typeface="Arial" panose="020B0604020202020204" pitchFamily="34" charset="0"/>
                <a:cs typeface="Arial" panose="020B0604020202020204" pitchFamily="34" charset="0"/>
              </a:rPr>
              <a:t>42</a:t>
            </a:fld>
            <a:endParaRPr lang="en-US" sz="1600" b="1">
              <a:solidFill>
                <a:schemeClr val="bg1"/>
              </a:solidFill>
              <a:latin typeface="Arial" panose="020B0604020202020204" pitchFamily="34" charset="0"/>
              <a:cs typeface="Arial" panose="020B0604020202020204" pitchFamily="34" charset="0"/>
            </a:endParaRPr>
          </a:p>
        </p:txBody>
      </p:sp>
      <p:sp>
        <p:nvSpPr>
          <p:cNvPr id="11" name="Rectangle 13">
            <a:extLst>
              <a:ext uri="{FF2B5EF4-FFF2-40B4-BE49-F238E27FC236}">
                <a16:creationId xmlns:a16="http://schemas.microsoft.com/office/drawing/2014/main" id="{63BCFC74-9743-E848-9E41-6539663B65AA}"/>
              </a:ext>
            </a:extLst>
          </p:cNvPr>
          <p:cNvSpPr/>
          <p:nvPr/>
        </p:nvSpPr>
        <p:spPr>
          <a:xfrm>
            <a:off x="1187669" y="-1467"/>
            <a:ext cx="1457210" cy="6874125"/>
          </a:xfrm>
          <a:custGeom>
            <a:avLst/>
            <a:gdLst>
              <a:gd name="connsiteX0" fmla="*/ 0 w 1436377"/>
              <a:gd name="connsiteY0" fmla="*/ 0 h 4147457"/>
              <a:gd name="connsiteX1" fmla="*/ 1436377 w 1436377"/>
              <a:gd name="connsiteY1" fmla="*/ 0 h 4147457"/>
              <a:gd name="connsiteX2" fmla="*/ 1436377 w 1436377"/>
              <a:gd name="connsiteY2" fmla="*/ 4147457 h 4147457"/>
              <a:gd name="connsiteX3" fmla="*/ 0 w 1436377"/>
              <a:gd name="connsiteY3" fmla="*/ 4147457 h 4147457"/>
              <a:gd name="connsiteX4" fmla="*/ 0 w 1436377"/>
              <a:gd name="connsiteY4" fmla="*/ 0 h 4147457"/>
              <a:gd name="connsiteX0" fmla="*/ 0 w 2677348"/>
              <a:gd name="connsiteY0" fmla="*/ 0 h 4555672"/>
              <a:gd name="connsiteX1" fmla="*/ 2677348 w 2677348"/>
              <a:gd name="connsiteY1" fmla="*/ 408215 h 4555672"/>
              <a:gd name="connsiteX2" fmla="*/ 2677348 w 2677348"/>
              <a:gd name="connsiteY2" fmla="*/ 4555672 h 4555672"/>
              <a:gd name="connsiteX3" fmla="*/ 1240971 w 2677348"/>
              <a:gd name="connsiteY3" fmla="*/ 4555672 h 4555672"/>
              <a:gd name="connsiteX4" fmla="*/ 0 w 2677348"/>
              <a:gd name="connsiteY4" fmla="*/ 0 h 4555672"/>
              <a:gd name="connsiteX0" fmla="*/ 0 w 2677348"/>
              <a:gd name="connsiteY0" fmla="*/ 0 h 4555672"/>
              <a:gd name="connsiteX1" fmla="*/ 2677348 w 2677348"/>
              <a:gd name="connsiteY1" fmla="*/ 408215 h 4555672"/>
              <a:gd name="connsiteX2" fmla="*/ 2677348 w 2677348"/>
              <a:gd name="connsiteY2" fmla="*/ 4555672 h 4555672"/>
              <a:gd name="connsiteX3" fmla="*/ 718457 w 2677348"/>
              <a:gd name="connsiteY3" fmla="*/ 996044 h 4555672"/>
              <a:gd name="connsiteX4" fmla="*/ 0 w 2677348"/>
              <a:gd name="connsiteY4" fmla="*/ 0 h 4555672"/>
              <a:gd name="connsiteX0" fmla="*/ 0 w 2677348"/>
              <a:gd name="connsiteY0" fmla="*/ 0 h 4555672"/>
              <a:gd name="connsiteX1" fmla="*/ 2677348 w 2677348"/>
              <a:gd name="connsiteY1" fmla="*/ 408215 h 4555672"/>
              <a:gd name="connsiteX2" fmla="*/ 2677348 w 2677348"/>
              <a:gd name="connsiteY2" fmla="*/ 4555672 h 4555672"/>
              <a:gd name="connsiteX3" fmla="*/ 865414 w 2677348"/>
              <a:gd name="connsiteY3" fmla="*/ 947059 h 4555672"/>
              <a:gd name="connsiteX4" fmla="*/ 0 w 2677348"/>
              <a:gd name="connsiteY4" fmla="*/ 0 h 4555672"/>
              <a:gd name="connsiteX0" fmla="*/ 0 w 2677348"/>
              <a:gd name="connsiteY0" fmla="*/ 0 h 1681844"/>
              <a:gd name="connsiteX1" fmla="*/ 2677348 w 2677348"/>
              <a:gd name="connsiteY1" fmla="*/ 408215 h 1681844"/>
              <a:gd name="connsiteX2" fmla="*/ 97433 w 2677348"/>
              <a:gd name="connsiteY2" fmla="*/ 1681844 h 1681844"/>
              <a:gd name="connsiteX3" fmla="*/ 865414 w 2677348"/>
              <a:gd name="connsiteY3" fmla="*/ 947059 h 1681844"/>
              <a:gd name="connsiteX4" fmla="*/ 0 w 2677348"/>
              <a:gd name="connsiteY4" fmla="*/ 0 h 1681844"/>
              <a:gd name="connsiteX0" fmla="*/ 0 w 2677348"/>
              <a:gd name="connsiteY0" fmla="*/ 0 h 1681844"/>
              <a:gd name="connsiteX1" fmla="*/ 2677348 w 2677348"/>
              <a:gd name="connsiteY1" fmla="*/ 408215 h 1681844"/>
              <a:gd name="connsiteX2" fmla="*/ 1893577 w 2677348"/>
              <a:gd name="connsiteY2" fmla="*/ 816429 h 1681844"/>
              <a:gd name="connsiteX3" fmla="*/ 97433 w 2677348"/>
              <a:gd name="connsiteY3" fmla="*/ 1681844 h 1681844"/>
              <a:gd name="connsiteX4" fmla="*/ 865414 w 2677348"/>
              <a:gd name="connsiteY4" fmla="*/ 947059 h 1681844"/>
              <a:gd name="connsiteX5" fmla="*/ 0 w 2677348"/>
              <a:gd name="connsiteY5" fmla="*/ 0 h 1681844"/>
              <a:gd name="connsiteX0" fmla="*/ 0 w 2677348"/>
              <a:gd name="connsiteY0" fmla="*/ 0 h 6890658"/>
              <a:gd name="connsiteX1" fmla="*/ 2677348 w 2677348"/>
              <a:gd name="connsiteY1" fmla="*/ 408215 h 6890658"/>
              <a:gd name="connsiteX2" fmla="*/ 146420 w 2677348"/>
              <a:gd name="connsiteY2" fmla="*/ 6890658 h 6890658"/>
              <a:gd name="connsiteX3" fmla="*/ 97433 w 2677348"/>
              <a:gd name="connsiteY3" fmla="*/ 1681844 h 6890658"/>
              <a:gd name="connsiteX4" fmla="*/ 865414 w 2677348"/>
              <a:gd name="connsiteY4" fmla="*/ 947059 h 6890658"/>
              <a:gd name="connsiteX5" fmla="*/ 0 w 2677348"/>
              <a:gd name="connsiteY5" fmla="*/ 0 h 6890658"/>
              <a:gd name="connsiteX0" fmla="*/ 0 w 1550677"/>
              <a:gd name="connsiteY0" fmla="*/ 0 h 6890658"/>
              <a:gd name="connsiteX1" fmla="*/ 1550677 w 1550677"/>
              <a:gd name="connsiteY1" fmla="*/ 32658 h 6890658"/>
              <a:gd name="connsiteX2" fmla="*/ 146420 w 1550677"/>
              <a:gd name="connsiteY2" fmla="*/ 6890658 h 6890658"/>
              <a:gd name="connsiteX3" fmla="*/ 97433 w 1550677"/>
              <a:gd name="connsiteY3" fmla="*/ 1681844 h 6890658"/>
              <a:gd name="connsiteX4" fmla="*/ 865414 w 1550677"/>
              <a:gd name="connsiteY4" fmla="*/ 947059 h 6890658"/>
              <a:gd name="connsiteX5" fmla="*/ 0 w 1550677"/>
              <a:gd name="connsiteY5" fmla="*/ 0 h 6890658"/>
              <a:gd name="connsiteX0" fmla="*/ 0 w 1550677"/>
              <a:gd name="connsiteY0" fmla="*/ 0 h 6890658"/>
              <a:gd name="connsiteX1" fmla="*/ 1550677 w 1550677"/>
              <a:gd name="connsiteY1" fmla="*/ 32658 h 6890658"/>
              <a:gd name="connsiteX2" fmla="*/ 799564 w 1550677"/>
              <a:gd name="connsiteY2" fmla="*/ 3624943 h 6890658"/>
              <a:gd name="connsiteX3" fmla="*/ 146420 w 1550677"/>
              <a:gd name="connsiteY3" fmla="*/ 6890658 h 6890658"/>
              <a:gd name="connsiteX4" fmla="*/ 97433 w 1550677"/>
              <a:gd name="connsiteY4" fmla="*/ 1681844 h 6890658"/>
              <a:gd name="connsiteX5" fmla="*/ 865414 w 1550677"/>
              <a:gd name="connsiteY5" fmla="*/ 947059 h 6890658"/>
              <a:gd name="connsiteX6" fmla="*/ 0 w 1550677"/>
              <a:gd name="connsiteY6" fmla="*/ 0 h 6890658"/>
              <a:gd name="connsiteX0" fmla="*/ 0 w 1550677"/>
              <a:gd name="connsiteY0" fmla="*/ 0 h 6890658"/>
              <a:gd name="connsiteX1" fmla="*/ 1550677 w 1550677"/>
              <a:gd name="connsiteY1" fmla="*/ 32658 h 6890658"/>
              <a:gd name="connsiteX2" fmla="*/ 1436378 w 1550677"/>
              <a:gd name="connsiteY2" fmla="*/ 6874329 h 6890658"/>
              <a:gd name="connsiteX3" fmla="*/ 146420 w 1550677"/>
              <a:gd name="connsiteY3" fmla="*/ 6890658 h 6890658"/>
              <a:gd name="connsiteX4" fmla="*/ 97433 w 1550677"/>
              <a:gd name="connsiteY4" fmla="*/ 1681844 h 6890658"/>
              <a:gd name="connsiteX5" fmla="*/ 865414 w 1550677"/>
              <a:gd name="connsiteY5" fmla="*/ 947059 h 6890658"/>
              <a:gd name="connsiteX6" fmla="*/ 0 w 1550677"/>
              <a:gd name="connsiteY6" fmla="*/ 0 h 6890658"/>
              <a:gd name="connsiteX0" fmla="*/ 0 w 1570341"/>
              <a:gd name="connsiteY0" fmla="*/ 0 h 6890658"/>
              <a:gd name="connsiteX1" fmla="*/ 1570341 w 1570341"/>
              <a:gd name="connsiteY1" fmla="*/ 12993 h 6890658"/>
              <a:gd name="connsiteX2" fmla="*/ 1436378 w 1570341"/>
              <a:gd name="connsiteY2" fmla="*/ 6874329 h 6890658"/>
              <a:gd name="connsiteX3" fmla="*/ 146420 w 1570341"/>
              <a:gd name="connsiteY3" fmla="*/ 6890658 h 6890658"/>
              <a:gd name="connsiteX4" fmla="*/ 97433 w 1570341"/>
              <a:gd name="connsiteY4" fmla="*/ 1681844 h 6890658"/>
              <a:gd name="connsiteX5" fmla="*/ 865414 w 1570341"/>
              <a:gd name="connsiteY5" fmla="*/ 947059 h 6890658"/>
              <a:gd name="connsiteX6" fmla="*/ 0 w 1570341"/>
              <a:gd name="connsiteY6" fmla="*/ 0 h 6890658"/>
              <a:gd name="connsiteX0" fmla="*/ 0 w 1570341"/>
              <a:gd name="connsiteY0" fmla="*/ 6671 h 6877665"/>
              <a:gd name="connsiteX1" fmla="*/ 1570341 w 1570341"/>
              <a:gd name="connsiteY1" fmla="*/ 0 h 6877665"/>
              <a:gd name="connsiteX2" fmla="*/ 1436378 w 1570341"/>
              <a:gd name="connsiteY2" fmla="*/ 6861336 h 6877665"/>
              <a:gd name="connsiteX3" fmla="*/ 146420 w 1570341"/>
              <a:gd name="connsiteY3" fmla="*/ 6877665 h 6877665"/>
              <a:gd name="connsiteX4" fmla="*/ 97433 w 1570341"/>
              <a:gd name="connsiteY4" fmla="*/ 1668851 h 6877665"/>
              <a:gd name="connsiteX5" fmla="*/ 865414 w 1570341"/>
              <a:gd name="connsiteY5" fmla="*/ 934066 h 6877665"/>
              <a:gd name="connsiteX6" fmla="*/ 0 w 1570341"/>
              <a:gd name="connsiteY6" fmla="*/ 6671 h 6877665"/>
              <a:gd name="connsiteX0" fmla="*/ 0 w 1570341"/>
              <a:gd name="connsiteY0" fmla="*/ 6671 h 6877665"/>
              <a:gd name="connsiteX1" fmla="*/ 1570341 w 1570341"/>
              <a:gd name="connsiteY1" fmla="*/ 0 h 6877665"/>
              <a:gd name="connsiteX2" fmla="*/ 1436378 w 1570341"/>
              <a:gd name="connsiteY2" fmla="*/ 6861336 h 6877665"/>
              <a:gd name="connsiteX3" fmla="*/ 8769 w 1570341"/>
              <a:gd name="connsiteY3" fmla="*/ 6877665 h 6877665"/>
              <a:gd name="connsiteX4" fmla="*/ 97433 w 1570341"/>
              <a:gd name="connsiteY4" fmla="*/ 1668851 h 6877665"/>
              <a:gd name="connsiteX5" fmla="*/ 865414 w 1570341"/>
              <a:gd name="connsiteY5" fmla="*/ 934066 h 6877665"/>
              <a:gd name="connsiteX6" fmla="*/ 0 w 1570341"/>
              <a:gd name="connsiteY6" fmla="*/ 6671 h 6877665"/>
              <a:gd name="connsiteX0" fmla="*/ 0 w 1570341"/>
              <a:gd name="connsiteY0" fmla="*/ 6671 h 6877665"/>
              <a:gd name="connsiteX1" fmla="*/ 1570341 w 1570341"/>
              <a:gd name="connsiteY1" fmla="*/ 0 h 6877665"/>
              <a:gd name="connsiteX2" fmla="*/ 1465875 w 1570341"/>
              <a:gd name="connsiteY2" fmla="*/ 6871168 h 6877665"/>
              <a:gd name="connsiteX3" fmla="*/ 8769 w 1570341"/>
              <a:gd name="connsiteY3" fmla="*/ 6877665 h 6877665"/>
              <a:gd name="connsiteX4" fmla="*/ 97433 w 1570341"/>
              <a:gd name="connsiteY4" fmla="*/ 1668851 h 6877665"/>
              <a:gd name="connsiteX5" fmla="*/ 865414 w 1570341"/>
              <a:gd name="connsiteY5" fmla="*/ 934066 h 6877665"/>
              <a:gd name="connsiteX6" fmla="*/ 0 w 1570341"/>
              <a:gd name="connsiteY6" fmla="*/ 6671 h 6877665"/>
              <a:gd name="connsiteX0" fmla="*/ 0 w 1717825"/>
              <a:gd name="connsiteY0" fmla="*/ 16504 h 6887498"/>
              <a:gd name="connsiteX1" fmla="*/ 1717825 w 1717825"/>
              <a:gd name="connsiteY1" fmla="*/ 0 h 6887498"/>
              <a:gd name="connsiteX2" fmla="*/ 1465875 w 1717825"/>
              <a:gd name="connsiteY2" fmla="*/ 6881001 h 6887498"/>
              <a:gd name="connsiteX3" fmla="*/ 8769 w 1717825"/>
              <a:gd name="connsiteY3" fmla="*/ 6887498 h 6887498"/>
              <a:gd name="connsiteX4" fmla="*/ 97433 w 1717825"/>
              <a:gd name="connsiteY4" fmla="*/ 1678684 h 6887498"/>
              <a:gd name="connsiteX5" fmla="*/ 865414 w 1717825"/>
              <a:gd name="connsiteY5" fmla="*/ 943899 h 6887498"/>
              <a:gd name="connsiteX6" fmla="*/ 0 w 1717825"/>
              <a:gd name="connsiteY6" fmla="*/ 16504 h 6887498"/>
              <a:gd name="connsiteX0" fmla="*/ 0 w 1717825"/>
              <a:gd name="connsiteY0" fmla="*/ 0 h 6870994"/>
              <a:gd name="connsiteX1" fmla="*/ 1717825 w 1717825"/>
              <a:gd name="connsiteY1" fmla="*/ 3161 h 6870994"/>
              <a:gd name="connsiteX2" fmla="*/ 1465875 w 1717825"/>
              <a:gd name="connsiteY2" fmla="*/ 6864497 h 6870994"/>
              <a:gd name="connsiteX3" fmla="*/ 8769 w 1717825"/>
              <a:gd name="connsiteY3" fmla="*/ 6870994 h 6870994"/>
              <a:gd name="connsiteX4" fmla="*/ 97433 w 1717825"/>
              <a:gd name="connsiteY4" fmla="*/ 1662180 h 6870994"/>
              <a:gd name="connsiteX5" fmla="*/ 865414 w 1717825"/>
              <a:gd name="connsiteY5" fmla="*/ 927395 h 6870994"/>
              <a:gd name="connsiteX6" fmla="*/ 0 w 1717825"/>
              <a:gd name="connsiteY6" fmla="*/ 0 h 6870994"/>
              <a:gd name="connsiteX0" fmla="*/ 0 w 1717825"/>
              <a:gd name="connsiteY0" fmla="*/ 0 h 6870994"/>
              <a:gd name="connsiteX1" fmla="*/ 1717825 w 1717825"/>
              <a:gd name="connsiteY1" fmla="*/ 3161 h 6870994"/>
              <a:gd name="connsiteX2" fmla="*/ 1711681 w 1717825"/>
              <a:gd name="connsiteY2" fmla="*/ 6864497 h 6870994"/>
              <a:gd name="connsiteX3" fmla="*/ 8769 w 1717825"/>
              <a:gd name="connsiteY3" fmla="*/ 6870994 h 6870994"/>
              <a:gd name="connsiteX4" fmla="*/ 97433 w 1717825"/>
              <a:gd name="connsiteY4" fmla="*/ 1662180 h 6870994"/>
              <a:gd name="connsiteX5" fmla="*/ 865414 w 1717825"/>
              <a:gd name="connsiteY5" fmla="*/ 927395 h 6870994"/>
              <a:gd name="connsiteX6" fmla="*/ 0 w 1717825"/>
              <a:gd name="connsiteY6" fmla="*/ 0 h 6870994"/>
              <a:gd name="connsiteX0" fmla="*/ 148548 w 1866373"/>
              <a:gd name="connsiteY0" fmla="*/ 0 h 6870994"/>
              <a:gd name="connsiteX1" fmla="*/ 1866373 w 1866373"/>
              <a:gd name="connsiteY1" fmla="*/ 3161 h 6870994"/>
              <a:gd name="connsiteX2" fmla="*/ 1860229 w 1866373"/>
              <a:gd name="connsiteY2" fmla="*/ 6864497 h 6870994"/>
              <a:gd name="connsiteX3" fmla="*/ 0 w 1866373"/>
              <a:gd name="connsiteY3" fmla="*/ 6870994 h 6870994"/>
              <a:gd name="connsiteX4" fmla="*/ 245981 w 1866373"/>
              <a:gd name="connsiteY4" fmla="*/ 1662180 h 6870994"/>
              <a:gd name="connsiteX5" fmla="*/ 1013962 w 1866373"/>
              <a:gd name="connsiteY5" fmla="*/ 927395 h 6870994"/>
              <a:gd name="connsiteX6" fmla="*/ 148548 w 1866373"/>
              <a:gd name="connsiteY6" fmla="*/ 0 h 6870994"/>
              <a:gd name="connsiteX0" fmla="*/ 148548 w 1866373"/>
              <a:gd name="connsiteY0" fmla="*/ 0 h 6870994"/>
              <a:gd name="connsiteX1" fmla="*/ 1866373 w 1866373"/>
              <a:gd name="connsiteY1" fmla="*/ 3161 h 6870994"/>
              <a:gd name="connsiteX2" fmla="*/ 1860229 w 1866373"/>
              <a:gd name="connsiteY2" fmla="*/ 6864497 h 6870994"/>
              <a:gd name="connsiteX3" fmla="*/ 0 w 1866373"/>
              <a:gd name="connsiteY3" fmla="*/ 6870994 h 6870994"/>
              <a:gd name="connsiteX4" fmla="*/ 19839 w 1866373"/>
              <a:gd name="connsiteY4" fmla="*/ 1701509 h 6870994"/>
              <a:gd name="connsiteX5" fmla="*/ 1013962 w 1866373"/>
              <a:gd name="connsiteY5" fmla="*/ 927395 h 6870994"/>
              <a:gd name="connsiteX6" fmla="*/ 148548 w 1866373"/>
              <a:gd name="connsiteY6" fmla="*/ 0 h 6870994"/>
              <a:gd name="connsiteX0" fmla="*/ 1064 w 1866373"/>
              <a:gd name="connsiteY0" fmla="*/ 6671 h 6867833"/>
              <a:gd name="connsiteX1" fmla="*/ 1866373 w 1866373"/>
              <a:gd name="connsiteY1" fmla="*/ 0 h 6867833"/>
              <a:gd name="connsiteX2" fmla="*/ 1860229 w 1866373"/>
              <a:gd name="connsiteY2" fmla="*/ 6861336 h 6867833"/>
              <a:gd name="connsiteX3" fmla="*/ 0 w 1866373"/>
              <a:gd name="connsiteY3" fmla="*/ 6867833 h 6867833"/>
              <a:gd name="connsiteX4" fmla="*/ 19839 w 1866373"/>
              <a:gd name="connsiteY4" fmla="*/ 1698348 h 6867833"/>
              <a:gd name="connsiteX5" fmla="*/ 1013962 w 1866373"/>
              <a:gd name="connsiteY5" fmla="*/ 924234 h 6867833"/>
              <a:gd name="connsiteX6" fmla="*/ 1064 w 1866373"/>
              <a:gd name="connsiteY6" fmla="*/ 6671 h 6867833"/>
              <a:gd name="connsiteX0" fmla="*/ 1064 w 1866373"/>
              <a:gd name="connsiteY0" fmla="*/ 6671 h 6867833"/>
              <a:gd name="connsiteX1" fmla="*/ 1866373 w 1866373"/>
              <a:gd name="connsiteY1" fmla="*/ 0 h 6867833"/>
              <a:gd name="connsiteX2" fmla="*/ 1860229 w 1866373"/>
              <a:gd name="connsiteY2" fmla="*/ 6861336 h 6867833"/>
              <a:gd name="connsiteX3" fmla="*/ 0 w 1866373"/>
              <a:gd name="connsiteY3" fmla="*/ 6867833 h 6867833"/>
              <a:gd name="connsiteX4" fmla="*/ 19839 w 1866373"/>
              <a:gd name="connsiteY4" fmla="*/ 1698348 h 6867833"/>
              <a:gd name="connsiteX5" fmla="*/ 915640 w 1866373"/>
              <a:gd name="connsiteY5" fmla="*/ 914402 h 6867833"/>
              <a:gd name="connsiteX6" fmla="*/ 1064 w 1866373"/>
              <a:gd name="connsiteY6" fmla="*/ 6671 h 6867833"/>
              <a:gd name="connsiteX0" fmla="*/ 8657 w 1873966"/>
              <a:gd name="connsiteY0" fmla="*/ 6671 h 6867833"/>
              <a:gd name="connsiteX1" fmla="*/ 1873966 w 1873966"/>
              <a:gd name="connsiteY1" fmla="*/ 0 h 6867833"/>
              <a:gd name="connsiteX2" fmla="*/ 1867822 w 1873966"/>
              <a:gd name="connsiteY2" fmla="*/ 6861336 h 6867833"/>
              <a:gd name="connsiteX3" fmla="*/ 7593 w 1873966"/>
              <a:gd name="connsiteY3" fmla="*/ 6867833 h 6867833"/>
              <a:gd name="connsiteX4" fmla="*/ 0 w 1873966"/>
              <a:gd name="connsiteY4" fmla="*/ 1524776 h 6867833"/>
              <a:gd name="connsiteX5" fmla="*/ 923233 w 1873966"/>
              <a:gd name="connsiteY5" fmla="*/ 914402 h 6867833"/>
              <a:gd name="connsiteX6" fmla="*/ 8657 w 1873966"/>
              <a:gd name="connsiteY6" fmla="*/ 6671 h 6867833"/>
              <a:gd name="connsiteX0" fmla="*/ 8657 w 1873966"/>
              <a:gd name="connsiteY0" fmla="*/ 6671 h 6867833"/>
              <a:gd name="connsiteX1" fmla="*/ 1873966 w 1873966"/>
              <a:gd name="connsiteY1" fmla="*/ 0 h 6867833"/>
              <a:gd name="connsiteX2" fmla="*/ 1867822 w 1873966"/>
              <a:gd name="connsiteY2" fmla="*/ 6861336 h 6867833"/>
              <a:gd name="connsiteX3" fmla="*/ 7593 w 1873966"/>
              <a:gd name="connsiteY3" fmla="*/ 6867833 h 6867833"/>
              <a:gd name="connsiteX4" fmla="*/ 0 w 1873966"/>
              <a:gd name="connsiteY4" fmla="*/ 1524776 h 6867833"/>
              <a:gd name="connsiteX5" fmla="*/ 758641 w 1873966"/>
              <a:gd name="connsiteY5" fmla="*/ 777372 h 6867833"/>
              <a:gd name="connsiteX6" fmla="*/ 8657 w 1873966"/>
              <a:gd name="connsiteY6" fmla="*/ 6671 h 6867833"/>
              <a:gd name="connsiteX0" fmla="*/ 14088 w 1879397"/>
              <a:gd name="connsiteY0" fmla="*/ 6671 h 6861336"/>
              <a:gd name="connsiteX1" fmla="*/ 1879397 w 1879397"/>
              <a:gd name="connsiteY1" fmla="*/ 0 h 6861336"/>
              <a:gd name="connsiteX2" fmla="*/ 1873253 w 1879397"/>
              <a:gd name="connsiteY2" fmla="*/ 6861336 h 6861336"/>
              <a:gd name="connsiteX3" fmla="*/ 0 w 1879397"/>
              <a:gd name="connsiteY3" fmla="*/ 5488695 h 6861336"/>
              <a:gd name="connsiteX4" fmla="*/ 5431 w 1879397"/>
              <a:gd name="connsiteY4" fmla="*/ 1524776 h 6861336"/>
              <a:gd name="connsiteX5" fmla="*/ 764072 w 1879397"/>
              <a:gd name="connsiteY5" fmla="*/ 777372 h 6861336"/>
              <a:gd name="connsiteX6" fmla="*/ 14088 w 1879397"/>
              <a:gd name="connsiteY6" fmla="*/ 6671 h 6861336"/>
              <a:gd name="connsiteX0" fmla="*/ 14088 w 1879397"/>
              <a:gd name="connsiteY0" fmla="*/ 6671 h 5495209"/>
              <a:gd name="connsiteX1" fmla="*/ 1879397 w 1879397"/>
              <a:gd name="connsiteY1" fmla="*/ 0 h 5495209"/>
              <a:gd name="connsiteX2" fmla="*/ 1873253 w 1879397"/>
              <a:gd name="connsiteY2" fmla="*/ 5495209 h 5495209"/>
              <a:gd name="connsiteX3" fmla="*/ 0 w 1879397"/>
              <a:gd name="connsiteY3" fmla="*/ 5488695 h 5495209"/>
              <a:gd name="connsiteX4" fmla="*/ 5431 w 1879397"/>
              <a:gd name="connsiteY4" fmla="*/ 1524776 h 5495209"/>
              <a:gd name="connsiteX5" fmla="*/ 764072 w 1879397"/>
              <a:gd name="connsiteY5" fmla="*/ 777372 h 5495209"/>
              <a:gd name="connsiteX6" fmla="*/ 14088 w 1879397"/>
              <a:gd name="connsiteY6" fmla="*/ 6671 h 5495209"/>
              <a:gd name="connsiteX0" fmla="*/ 14088 w 1873253"/>
              <a:gd name="connsiteY0" fmla="*/ 0 h 5488538"/>
              <a:gd name="connsiteX1" fmla="*/ 1128008 w 1873253"/>
              <a:gd name="connsiteY1" fmla="*/ 15427 h 5488538"/>
              <a:gd name="connsiteX2" fmla="*/ 1873253 w 1873253"/>
              <a:gd name="connsiteY2" fmla="*/ 5488538 h 5488538"/>
              <a:gd name="connsiteX3" fmla="*/ 0 w 1873253"/>
              <a:gd name="connsiteY3" fmla="*/ 5482024 h 5488538"/>
              <a:gd name="connsiteX4" fmla="*/ 5431 w 1873253"/>
              <a:gd name="connsiteY4" fmla="*/ 1518105 h 5488538"/>
              <a:gd name="connsiteX5" fmla="*/ 764072 w 1873253"/>
              <a:gd name="connsiteY5" fmla="*/ 770701 h 5488538"/>
              <a:gd name="connsiteX6" fmla="*/ 14088 w 1873253"/>
              <a:gd name="connsiteY6" fmla="*/ 0 h 5488538"/>
              <a:gd name="connsiteX0" fmla="*/ 14088 w 1188163"/>
              <a:gd name="connsiteY0" fmla="*/ 0 h 5482024"/>
              <a:gd name="connsiteX1" fmla="*/ 1128008 w 1188163"/>
              <a:gd name="connsiteY1" fmla="*/ 15427 h 5482024"/>
              <a:gd name="connsiteX2" fmla="*/ 1188163 w 1188163"/>
              <a:gd name="connsiteY2" fmla="*/ 5477490 h 5482024"/>
              <a:gd name="connsiteX3" fmla="*/ 0 w 1188163"/>
              <a:gd name="connsiteY3" fmla="*/ 5482024 h 5482024"/>
              <a:gd name="connsiteX4" fmla="*/ 5431 w 1188163"/>
              <a:gd name="connsiteY4" fmla="*/ 1518105 h 5482024"/>
              <a:gd name="connsiteX5" fmla="*/ 764072 w 1188163"/>
              <a:gd name="connsiteY5" fmla="*/ 770701 h 5482024"/>
              <a:gd name="connsiteX6" fmla="*/ 14088 w 1188163"/>
              <a:gd name="connsiteY6" fmla="*/ 0 h 5482024"/>
              <a:gd name="connsiteX0" fmla="*/ 14088 w 1188163"/>
              <a:gd name="connsiteY0" fmla="*/ 0 h 5482024"/>
              <a:gd name="connsiteX1" fmla="*/ 1172207 w 1188163"/>
              <a:gd name="connsiteY1" fmla="*/ 15427 h 5482024"/>
              <a:gd name="connsiteX2" fmla="*/ 1188163 w 1188163"/>
              <a:gd name="connsiteY2" fmla="*/ 5477490 h 5482024"/>
              <a:gd name="connsiteX3" fmla="*/ 0 w 1188163"/>
              <a:gd name="connsiteY3" fmla="*/ 5482024 h 5482024"/>
              <a:gd name="connsiteX4" fmla="*/ 5431 w 1188163"/>
              <a:gd name="connsiteY4" fmla="*/ 1518105 h 5482024"/>
              <a:gd name="connsiteX5" fmla="*/ 764072 w 1188163"/>
              <a:gd name="connsiteY5" fmla="*/ 770701 h 5482024"/>
              <a:gd name="connsiteX6" fmla="*/ 14088 w 1188163"/>
              <a:gd name="connsiteY6" fmla="*/ 0 h 5482024"/>
              <a:gd name="connsiteX0" fmla="*/ 14088 w 1188163"/>
              <a:gd name="connsiteY0" fmla="*/ 0 h 5482024"/>
              <a:gd name="connsiteX1" fmla="*/ 1161158 w 1188163"/>
              <a:gd name="connsiteY1" fmla="*/ 4378 h 5482024"/>
              <a:gd name="connsiteX2" fmla="*/ 1188163 w 1188163"/>
              <a:gd name="connsiteY2" fmla="*/ 5477490 h 5482024"/>
              <a:gd name="connsiteX3" fmla="*/ 0 w 1188163"/>
              <a:gd name="connsiteY3" fmla="*/ 5482024 h 5482024"/>
              <a:gd name="connsiteX4" fmla="*/ 5431 w 1188163"/>
              <a:gd name="connsiteY4" fmla="*/ 1518105 h 5482024"/>
              <a:gd name="connsiteX5" fmla="*/ 764072 w 1188163"/>
              <a:gd name="connsiteY5" fmla="*/ 770701 h 5482024"/>
              <a:gd name="connsiteX6" fmla="*/ 14088 w 1188163"/>
              <a:gd name="connsiteY6" fmla="*/ 0 h 5482024"/>
              <a:gd name="connsiteX0" fmla="*/ 14088 w 1177114"/>
              <a:gd name="connsiteY0" fmla="*/ 0 h 5488539"/>
              <a:gd name="connsiteX1" fmla="*/ 1161158 w 1177114"/>
              <a:gd name="connsiteY1" fmla="*/ 4378 h 5488539"/>
              <a:gd name="connsiteX2" fmla="*/ 1177114 w 1177114"/>
              <a:gd name="connsiteY2" fmla="*/ 5488539 h 5488539"/>
              <a:gd name="connsiteX3" fmla="*/ 0 w 1177114"/>
              <a:gd name="connsiteY3" fmla="*/ 5482024 h 5488539"/>
              <a:gd name="connsiteX4" fmla="*/ 5431 w 1177114"/>
              <a:gd name="connsiteY4" fmla="*/ 1518105 h 5488539"/>
              <a:gd name="connsiteX5" fmla="*/ 764072 w 1177114"/>
              <a:gd name="connsiteY5" fmla="*/ 770701 h 5488539"/>
              <a:gd name="connsiteX6" fmla="*/ 14088 w 1177114"/>
              <a:gd name="connsiteY6" fmla="*/ 0 h 5488539"/>
              <a:gd name="connsiteX0" fmla="*/ 14088 w 1162213"/>
              <a:gd name="connsiteY0" fmla="*/ 0 h 5482024"/>
              <a:gd name="connsiteX1" fmla="*/ 1161158 w 1162213"/>
              <a:gd name="connsiteY1" fmla="*/ 4378 h 5482024"/>
              <a:gd name="connsiteX2" fmla="*/ 1155014 w 1162213"/>
              <a:gd name="connsiteY2" fmla="*/ 5477490 h 5482024"/>
              <a:gd name="connsiteX3" fmla="*/ 0 w 1162213"/>
              <a:gd name="connsiteY3" fmla="*/ 5482024 h 5482024"/>
              <a:gd name="connsiteX4" fmla="*/ 5431 w 1162213"/>
              <a:gd name="connsiteY4" fmla="*/ 1518105 h 5482024"/>
              <a:gd name="connsiteX5" fmla="*/ 764072 w 1162213"/>
              <a:gd name="connsiteY5" fmla="*/ 770701 h 5482024"/>
              <a:gd name="connsiteX6" fmla="*/ 14088 w 1162213"/>
              <a:gd name="connsiteY6" fmla="*/ 0 h 548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2213" h="5482024">
                <a:moveTo>
                  <a:pt x="14088" y="0"/>
                </a:moveTo>
                <a:lnTo>
                  <a:pt x="1161158" y="4378"/>
                </a:lnTo>
                <a:cubicBezTo>
                  <a:pt x="1166477" y="1825066"/>
                  <a:pt x="1149695" y="3656802"/>
                  <a:pt x="1155014" y="5477490"/>
                </a:cubicBezTo>
                <a:lnTo>
                  <a:pt x="0" y="5482024"/>
                </a:lnTo>
                <a:cubicBezTo>
                  <a:pt x="1810" y="4160718"/>
                  <a:pt x="3621" y="2839411"/>
                  <a:pt x="5431" y="1518105"/>
                </a:cubicBezTo>
                <a:lnTo>
                  <a:pt x="764072" y="770701"/>
                </a:lnTo>
                <a:lnTo>
                  <a:pt x="140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863E6AAD-0D56-E643-BB3D-68DC7D0C043B}"/>
              </a:ext>
            </a:extLst>
          </p:cNvPr>
          <p:cNvSpPr txBox="1">
            <a:spLocks/>
          </p:cNvSpPr>
          <p:nvPr/>
        </p:nvSpPr>
        <p:spPr>
          <a:xfrm>
            <a:off x="2510937" y="473366"/>
            <a:ext cx="9720758" cy="990600"/>
          </a:xfrm>
          <a:prstGeom prst="rect">
            <a:avLst/>
          </a:prstGeom>
        </p:spPr>
        <p:txBody>
          <a:bodyPr anchor="ct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endParaRPr lang="en-US" sz="4000" b="1">
              <a:solidFill>
                <a:schemeClr val="accent1">
                  <a:lumMod val="50000"/>
                </a:schemeClr>
              </a:solidFill>
              <a:latin typeface="Arial" panose="020B0604020202020204" pitchFamily="34" charset="0"/>
              <a:cs typeface="Arial" panose="020B0604020202020204" pitchFamily="34" charset="0"/>
            </a:endParaRPr>
          </a:p>
        </p:txBody>
      </p:sp>
      <p:sp>
        <p:nvSpPr>
          <p:cNvPr id="6" name="Rectangle 5"/>
          <p:cNvSpPr/>
          <p:nvPr/>
        </p:nvSpPr>
        <p:spPr>
          <a:xfrm>
            <a:off x="2563829" y="2000316"/>
            <a:ext cx="8783795" cy="461665"/>
          </a:xfrm>
          <a:prstGeom prst="rect">
            <a:avLst/>
          </a:prstGeom>
        </p:spPr>
        <p:txBody>
          <a:bodyPr wrap="square">
            <a:spAutoFit/>
          </a:bodyPr>
          <a:lstStyle/>
          <a:p>
            <a:pPr marL="182880" indent="-182880">
              <a:spcBef>
                <a:spcPct val="20000"/>
              </a:spcBef>
              <a:buClr>
                <a:srgbClr val="94C600"/>
              </a:buClr>
              <a:buSzPct val="85000"/>
              <a:buFont typeface="Arial" pitchFamily="34" charset="0"/>
              <a:buChar char="•"/>
            </a:pPr>
            <a:endParaRPr lang="en-US" sz="2400">
              <a:solidFill>
                <a:srgbClr val="002060"/>
              </a:solidFill>
              <a:latin typeface="Arial"/>
            </a:endParaRPr>
          </a:p>
        </p:txBody>
      </p:sp>
      <p:pic>
        <p:nvPicPr>
          <p:cNvPr id="12" name="Picture 11">
            <a:extLst>
              <a:ext uri="{FF2B5EF4-FFF2-40B4-BE49-F238E27FC236}">
                <a16:creationId xmlns:a16="http://schemas.microsoft.com/office/drawing/2014/main" id="{F3A6702C-4751-460A-BD1A-D34CFF3973F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23" y="260664"/>
            <a:ext cx="1198110" cy="1203302"/>
          </a:xfrm>
          <a:prstGeom prst="rect">
            <a:avLst/>
          </a:prstGeom>
        </p:spPr>
      </p:pic>
      <p:sp>
        <p:nvSpPr>
          <p:cNvPr id="13" name="Title 1">
            <a:extLst>
              <a:ext uri="{FF2B5EF4-FFF2-40B4-BE49-F238E27FC236}">
                <a16:creationId xmlns:a16="http://schemas.microsoft.com/office/drawing/2014/main" id="{37F82BE5-B89F-4404-9014-AA8BCCC8DDBD}"/>
              </a:ext>
            </a:extLst>
          </p:cNvPr>
          <p:cNvSpPr txBox="1">
            <a:spLocks/>
          </p:cNvSpPr>
          <p:nvPr/>
        </p:nvSpPr>
        <p:spPr>
          <a:xfrm>
            <a:off x="2563830" y="473366"/>
            <a:ext cx="9496408" cy="990600"/>
          </a:xfrm>
          <a:prstGeom prst="rect">
            <a:avLst/>
          </a:prstGeom>
        </p:spPr>
        <p:txBody>
          <a:bodyPr anchor="ct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4400" b="1" dirty="0">
                <a:solidFill>
                  <a:srgbClr val="002F67"/>
                </a:solidFill>
                <a:latin typeface="Arial" panose="020B0604020202020204" pitchFamily="34" charset="0"/>
                <a:cs typeface="Arial" panose="020B0604020202020204" pitchFamily="34" charset="0"/>
              </a:rPr>
              <a:t>2023 CED Projects</a:t>
            </a:r>
          </a:p>
        </p:txBody>
      </p:sp>
      <p:sp>
        <p:nvSpPr>
          <p:cNvPr id="14" name="Rectangle 13">
            <a:extLst>
              <a:ext uri="{FF2B5EF4-FFF2-40B4-BE49-F238E27FC236}">
                <a16:creationId xmlns:a16="http://schemas.microsoft.com/office/drawing/2014/main" id="{183E2201-A3C9-44A0-B2A7-24D9EEB4C157}"/>
              </a:ext>
            </a:extLst>
          </p:cNvPr>
          <p:cNvSpPr/>
          <p:nvPr/>
        </p:nvSpPr>
        <p:spPr>
          <a:xfrm>
            <a:off x="1981379" y="1745752"/>
            <a:ext cx="9366244" cy="3877985"/>
          </a:xfrm>
          <a:prstGeom prst="rect">
            <a:avLst/>
          </a:prstGeom>
        </p:spPr>
        <p:txBody>
          <a:bodyPr wrap="square">
            <a:spAutoFit/>
          </a:bodyPr>
          <a:lstStyle/>
          <a:p>
            <a:pPr marL="182880" indent="-182880">
              <a:spcAft>
                <a:spcPts val="1200"/>
              </a:spcAft>
              <a:buClr>
                <a:srgbClr val="94C600"/>
              </a:buClr>
              <a:buSzPct val="85000"/>
              <a:buFont typeface="Arial" pitchFamily="34" charset="0"/>
              <a:buChar char="•"/>
            </a:pPr>
            <a:r>
              <a:rPr lang="en-US" sz="2400" dirty="0">
                <a:solidFill>
                  <a:srgbClr val="002F67"/>
                </a:solidFill>
                <a:latin typeface="Arial" panose="020B0604020202020204" pitchFamily="34" charset="0"/>
                <a:cs typeface="Arial" panose="020B0604020202020204" pitchFamily="34" charset="0"/>
              </a:rPr>
              <a:t>CED HHS_2021_ACF OCS-EE_1965</a:t>
            </a:r>
          </a:p>
          <a:p>
            <a:pPr marL="182880" indent="-182880">
              <a:spcAft>
                <a:spcPts val="1200"/>
              </a:spcAft>
              <a:buClr>
                <a:srgbClr val="94C600"/>
              </a:buClr>
              <a:buSzPct val="85000"/>
              <a:buFont typeface="Arial" pitchFamily="34" charset="0"/>
              <a:buChar char="•"/>
            </a:pPr>
            <a:r>
              <a:rPr lang="en-US" sz="2400" dirty="0">
                <a:solidFill>
                  <a:srgbClr val="002060"/>
                </a:solidFill>
                <a:latin typeface="Arial"/>
              </a:rPr>
              <a:t>Applications due </a:t>
            </a:r>
            <a:r>
              <a:rPr lang="en-US" sz="2400" b="1" u="sng" dirty="0">
                <a:solidFill>
                  <a:srgbClr val="002060"/>
                </a:solidFill>
                <a:latin typeface="Arial"/>
              </a:rPr>
              <a:t>May 8, 2023</a:t>
            </a:r>
          </a:p>
          <a:p>
            <a:pPr marL="182880" indent="-182880">
              <a:spcAft>
                <a:spcPts val="1200"/>
              </a:spcAft>
              <a:buClr>
                <a:srgbClr val="94C600"/>
              </a:buClr>
              <a:buSzPct val="85000"/>
              <a:buFont typeface="Arial" pitchFamily="34" charset="0"/>
              <a:buChar char="•"/>
            </a:pPr>
            <a:r>
              <a:rPr lang="en-US" sz="2400" dirty="0">
                <a:solidFill>
                  <a:srgbClr val="002060"/>
                </a:solidFill>
                <a:latin typeface="Arial"/>
              </a:rPr>
              <a:t>Awards made by September 30, 2023</a:t>
            </a:r>
          </a:p>
          <a:p>
            <a:pPr marL="182880" indent="-182880">
              <a:spcAft>
                <a:spcPts val="1200"/>
              </a:spcAft>
              <a:buClr>
                <a:srgbClr val="94C600"/>
              </a:buClr>
              <a:buSzPct val="85000"/>
              <a:buFont typeface="Arial" pitchFamily="34" charset="0"/>
              <a:buChar char="•"/>
            </a:pPr>
            <a:r>
              <a:rPr lang="en-US" sz="2400" dirty="0">
                <a:solidFill>
                  <a:srgbClr val="002060"/>
                </a:solidFill>
                <a:latin typeface="Arial"/>
              </a:rPr>
              <a:t>Funding estimates:</a:t>
            </a:r>
          </a:p>
          <a:p>
            <a:pPr marL="640080" lvl="1" indent="-182880">
              <a:spcAft>
                <a:spcPts val="1200"/>
              </a:spcAft>
              <a:buClr>
                <a:srgbClr val="94C600"/>
              </a:buClr>
              <a:buSzPct val="85000"/>
              <a:buFont typeface="Arial" pitchFamily="34" charset="0"/>
              <a:buChar char="•"/>
            </a:pPr>
            <a:r>
              <a:rPr lang="en-US" sz="2000" dirty="0">
                <a:solidFill>
                  <a:srgbClr val="002060"/>
                </a:solidFill>
                <a:latin typeface="Arial"/>
              </a:rPr>
              <a:t>Estimated Funding Available: $12,300,000</a:t>
            </a:r>
          </a:p>
          <a:p>
            <a:pPr marL="640080" lvl="1" indent="-182880">
              <a:spcAft>
                <a:spcPts val="1200"/>
              </a:spcAft>
              <a:buClr>
                <a:srgbClr val="94C600"/>
              </a:buClr>
              <a:buSzPct val="85000"/>
              <a:buFont typeface="Arial" pitchFamily="34" charset="0"/>
              <a:buChar char="•"/>
            </a:pPr>
            <a:r>
              <a:rPr lang="en-US" sz="2000" dirty="0">
                <a:solidFill>
                  <a:srgbClr val="002060"/>
                </a:solidFill>
                <a:latin typeface="Arial"/>
              </a:rPr>
              <a:t>Expected Number of Awards: 15</a:t>
            </a:r>
          </a:p>
          <a:p>
            <a:pPr marL="640080" lvl="1" indent="-182880">
              <a:spcAft>
                <a:spcPts val="1200"/>
              </a:spcAft>
              <a:buClr>
                <a:srgbClr val="94C600"/>
              </a:buClr>
              <a:buSzPct val="85000"/>
              <a:buFont typeface="Arial" pitchFamily="34" charset="0"/>
              <a:buChar char="•"/>
            </a:pPr>
            <a:r>
              <a:rPr lang="en-US" sz="2000" dirty="0">
                <a:solidFill>
                  <a:srgbClr val="002060"/>
                </a:solidFill>
                <a:latin typeface="Arial"/>
              </a:rPr>
              <a:t>Award Ceiling: $800,000</a:t>
            </a:r>
          </a:p>
          <a:p>
            <a:pPr marL="640080" lvl="1" indent="-182880">
              <a:spcAft>
                <a:spcPts val="1200"/>
              </a:spcAft>
              <a:buClr>
                <a:srgbClr val="94C600"/>
              </a:buClr>
              <a:buSzPct val="85000"/>
              <a:buFont typeface="Arial" pitchFamily="34" charset="0"/>
              <a:buChar char="•"/>
            </a:pPr>
            <a:r>
              <a:rPr lang="en-US" sz="2000" dirty="0">
                <a:solidFill>
                  <a:srgbClr val="002060"/>
                </a:solidFill>
                <a:latin typeface="Arial"/>
              </a:rPr>
              <a:t>Award Floor: $100,000</a:t>
            </a:r>
          </a:p>
        </p:txBody>
      </p:sp>
    </p:spTree>
    <p:extLst>
      <p:ext uri="{BB962C8B-B14F-4D97-AF65-F5344CB8AC3E}">
        <p14:creationId xmlns:p14="http://schemas.microsoft.com/office/powerpoint/2010/main" val="1254068612"/>
      </p:ext>
    </p:extLst>
  </p:cSld>
  <p:clrMapOvr>
    <a:masterClrMapping/>
  </p:clrMapOvr>
  <mc:AlternateContent xmlns:mc="http://schemas.openxmlformats.org/markup-compatibility/2006" xmlns:p14="http://schemas.microsoft.com/office/powerpoint/2010/main">
    <mc:Choice Requires="p14">
      <p:transition spd="slow" p14:dur="2000" advClick="0" advTm="7000">
        <p:fade/>
      </p:transition>
    </mc:Choice>
    <mc:Fallback xmlns="">
      <p:transition spd="slow" advClick="0" advTm="7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BD22D568-35FD-AA4D-AC3C-54927C92D3E0}"/>
              </a:ext>
            </a:extLst>
          </p:cNvPr>
          <p:cNvSpPr txBox="1">
            <a:spLocks/>
          </p:cNvSpPr>
          <p:nvPr/>
        </p:nvSpPr>
        <p:spPr>
          <a:xfrm>
            <a:off x="2563831" y="1901545"/>
            <a:ext cx="8783793" cy="4110175"/>
          </a:xfrm>
          <a:prstGeom prst="rect">
            <a:avLst/>
          </a:prstGeom>
        </p:spPr>
        <p:txBody>
          <a:bodyP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731520" lvl="2" indent="-457200">
              <a:lnSpc>
                <a:spcPct val="100000"/>
              </a:lnSpc>
              <a:spcBef>
                <a:spcPts val="1200"/>
              </a:spcBef>
              <a:buClr>
                <a:srgbClr val="94C600"/>
              </a:buClr>
              <a:buSzPct val="90000"/>
              <a:buFont typeface=".PingFang SC Regular"/>
              <a:buChar char="－"/>
              <a:defRPr/>
            </a:pPr>
            <a:endParaRPr lang="en-US" sz="2400">
              <a:solidFill>
                <a:srgbClr val="002F67"/>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C2180A4-47BE-8F47-9AC0-B0F4BB273EB6}"/>
              </a:ext>
            </a:extLst>
          </p:cNvPr>
          <p:cNvSpPr/>
          <p:nvPr/>
        </p:nvSpPr>
        <p:spPr>
          <a:xfrm>
            <a:off x="1588" y="-9832"/>
            <a:ext cx="2109287" cy="6867832"/>
          </a:xfrm>
          <a:prstGeom prst="rect">
            <a:avLst/>
          </a:prstGeom>
          <a:gradFill flip="none" rotWithShape="1">
            <a:gsLst>
              <a:gs pos="0">
                <a:srgbClr val="B2D333">
                  <a:shade val="30000"/>
                  <a:satMod val="115000"/>
                </a:srgbClr>
              </a:gs>
              <a:gs pos="50000">
                <a:srgbClr val="B2D333">
                  <a:shade val="67500"/>
                  <a:satMod val="115000"/>
                </a:srgbClr>
              </a:gs>
              <a:gs pos="100000">
                <a:srgbClr val="B2D333">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439559C-6CF1-3243-A943-9266D06D207A}"/>
              </a:ext>
            </a:extLst>
          </p:cNvPr>
          <p:cNvSpPr/>
          <p:nvPr/>
        </p:nvSpPr>
        <p:spPr>
          <a:xfrm>
            <a:off x="11138361" y="5930839"/>
            <a:ext cx="1052052" cy="511278"/>
          </a:xfrm>
          <a:prstGeom prst="rect">
            <a:avLst/>
          </a:prstGeom>
          <a:solidFill>
            <a:srgbClr val="B2D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CFC2B71-8325-FA4E-992D-0C5EA8886014}"/>
              </a:ext>
            </a:extLst>
          </p:cNvPr>
          <p:cNvSpPr txBox="1"/>
          <p:nvPr/>
        </p:nvSpPr>
        <p:spPr>
          <a:xfrm>
            <a:off x="11347625" y="6011719"/>
            <a:ext cx="442841" cy="338554"/>
          </a:xfrm>
          <a:prstGeom prst="rect">
            <a:avLst/>
          </a:prstGeom>
          <a:noFill/>
        </p:spPr>
        <p:txBody>
          <a:bodyPr wrap="square" rtlCol="0">
            <a:spAutoFit/>
          </a:bodyPr>
          <a:lstStyle/>
          <a:p>
            <a:fld id="{1B138D4C-7B64-4815-A40E-83F2AB4486DC}" type="slidenum">
              <a:rPr lang="en-US" sz="1600" b="1" dirty="0">
                <a:solidFill>
                  <a:schemeClr val="bg1"/>
                </a:solidFill>
                <a:latin typeface="Arial" panose="020B0604020202020204" pitchFamily="34" charset="0"/>
                <a:cs typeface="Arial" panose="020B0604020202020204" pitchFamily="34" charset="0"/>
              </a:rPr>
              <a:t>43</a:t>
            </a:fld>
            <a:endParaRPr lang="en-US" sz="1600" b="1">
              <a:solidFill>
                <a:schemeClr val="bg1"/>
              </a:solidFill>
              <a:latin typeface="Arial" panose="020B0604020202020204" pitchFamily="34" charset="0"/>
              <a:cs typeface="Arial" panose="020B0604020202020204" pitchFamily="34" charset="0"/>
            </a:endParaRPr>
          </a:p>
        </p:txBody>
      </p:sp>
      <p:sp>
        <p:nvSpPr>
          <p:cNvPr id="11" name="Rectangle 13">
            <a:extLst>
              <a:ext uri="{FF2B5EF4-FFF2-40B4-BE49-F238E27FC236}">
                <a16:creationId xmlns:a16="http://schemas.microsoft.com/office/drawing/2014/main" id="{63BCFC74-9743-E848-9E41-6539663B65AA}"/>
              </a:ext>
            </a:extLst>
          </p:cNvPr>
          <p:cNvSpPr/>
          <p:nvPr/>
        </p:nvSpPr>
        <p:spPr>
          <a:xfrm>
            <a:off x="1187669" y="-1467"/>
            <a:ext cx="1457210" cy="6874125"/>
          </a:xfrm>
          <a:custGeom>
            <a:avLst/>
            <a:gdLst>
              <a:gd name="connsiteX0" fmla="*/ 0 w 1436377"/>
              <a:gd name="connsiteY0" fmla="*/ 0 h 4147457"/>
              <a:gd name="connsiteX1" fmla="*/ 1436377 w 1436377"/>
              <a:gd name="connsiteY1" fmla="*/ 0 h 4147457"/>
              <a:gd name="connsiteX2" fmla="*/ 1436377 w 1436377"/>
              <a:gd name="connsiteY2" fmla="*/ 4147457 h 4147457"/>
              <a:gd name="connsiteX3" fmla="*/ 0 w 1436377"/>
              <a:gd name="connsiteY3" fmla="*/ 4147457 h 4147457"/>
              <a:gd name="connsiteX4" fmla="*/ 0 w 1436377"/>
              <a:gd name="connsiteY4" fmla="*/ 0 h 4147457"/>
              <a:gd name="connsiteX0" fmla="*/ 0 w 2677348"/>
              <a:gd name="connsiteY0" fmla="*/ 0 h 4555672"/>
              <a:gd name="connsiteX1" fmla="*/ 2677348 w 2677348"/>
              <a:gd name="connsiteY1" fmla="*/ 408215 h 4555672"/>
              <a:gd name="connsiteX2" fmla="*/ 2677348 w 2677348"/>
              <a:gd name="connsiteY2" fmla="*/ 4555672 h 4555672"/>
              <a:gd name="connsiteX3" fmla="*/ 1240971 w 2677348"/>
              <a:gd name="connsiteY3" fmla="*/ 4555672 h 4555672"/>
              <a:gd name="connsiteX4" fmla="*/ 0 w 2677348"/>
              <a:gd name="connsiteY4" fmla="*/ 0 h 4555672"/>
              <a:gd name="connsiteX0" fmla="*/ 0 w 2677348"/>
              <a:gd name="connsiteY0" fmla="*/ 0 h 4555672"/>
              <a:gd name="connsiteX1" fmla="*/ 2677348 w 2677348"/>
              <a:gd name="connsiteY1" fmla="*/ 408215 h 4555672"/>
              <a:gd name="connsiteX2" fmla="*/ 2677348 w 2677348"/>
              <a:gd name="connsiteY2" fmla="*/ 4555672 h 4555672"/>
              <a:gd name="connsiteX3" fmla="*/ 718457 w 2677348"/>
              <a:gd name="connsiteY3" fmla="*/ 996044 h 4555672"/>
              <a:gd name="connsiteX4" fmla="*/ 0 w 2677348"/>
              <a:gd name="connsiteY4" fmla="*/ 0 h 4555672"/>
              <a:gd name="connsiteX0" fmla="*/ 0 w 2677348"/>
              <a:gd name="connsiteY0" fmla="*/ 0 h 4555672"/>
              <a:gd name="connsiteX1" fmla="*/ 2677348 w 2677348"/>
              <a:gd name="connsiteY1" fmla="*/ 408215 h 4555672"/>
              <a:gd name="connsiteX2" fmla="*/ 2677348 w 2677348"/>
              <a:gd name="connsiteY2" fmla="*/ 4555672 h 4555672"/>
              <a:gd name="connsiteX3" fmla="*/ 865414 w 2677348"/>
              <a:gd name="connsiteY3" fmla="*/ 947059 h 4555672"/>
              <a:gd name="connsiteX4" fmla="*/ 0 w 2677348"/>
              <a:gd name="connsiteY4" fmla="*/ 0 h 4555672"/>
              <a:gd name="connsiteX0" fmla="*/ 0 w 2677348"/>
              <a:gd name="connsiteY0" fmla="*/ 0 h 1681844"/>
              <a:gd name="connsiteX1" fmla="*/ 2677348 w 2677348"/>
              <a:gd name="connsiteY1" fmla="*/ 408215 h 1681844"/>
              <a:gd name="connsiteX2" fmla="*/ 97433 w 2677348"/>
              <a:gd name="connsiteY2" fmla="*/ 1681844 h 1681844"/>
              <a:gd name="connsiteX3" fmla="*/ 865414 w 2677348"/>
              <a:gd name="connsiteY3" fmla="*/ 947059 h 1681844"/>
              <a:gd name="connsiteX4" fmla="*/ 0 w 2677348"/>
              <a:gd name="connsiteY4" fmla="*/ 0 h 1681844"/>
              <a:gd name="connsiteX0" fmla="*/ 0 w 2677348"/>
              <a:gd name="connsiteY0" fmla="*/ 0 h 1681844"/>
              <a:gd name="connsiteX1" fmla="*/ 2677348 w 2677348"/>
              <a:gd name="connsiteY1" fmla="*/ 408215 h 1681844"/>
              <a:gd name="connsiteX2" fmla="*/ 1893577 w 2677348"/>
              <a:gd name="connsiteY2" fmla="*/ 816429 h 1681844"/>
              <a:gd name="connsiteX3" fmla="*/ 97433 w 2677348"/>
              <a:gd name="connsiteY3" fmla="*/ 1681844 h 1681844"/>
              <a:gd name="connsiteX4" fmla="*/ 865414 w 2677348"/>
              <a:gd name="connsiteY4" fmla="*/ 947059 h 1681844"/>
              <a:gd name="connsiteX5" fmla="*/ 0 w 2677348"/>
              <a:gd name="connsiteY5" fmla="*/ 0 h 1681844"/>
              <a:gd name="connsiteX0" fmla="*/ 0 w 2677348"/>
              <a:gd name="connsiteY0" fmla="*/ 0 h 6890658"/>
              <a:gd name="connsiteX1" fmla="*/ 2677348 w 2677348"/>
              <a:gd name="connsiteY1" fmla="*/ 408215 h 6890658"/>
              <a:gd name="connsiteX2" fmla="*/ 146420 w 2677348"/>
              <a:gd name="connsiteY2" fmla="*/ 6890658 h 6890658"/>
              <a:gd name="connsiteX3" fmla="*/ 97433 w 2677348"/>
              <a:gd name="connsiteY3" fmla="*/ 1681844 h 6890658"/>
              <a:gd name="connsiteX4" fmla="*/ 865414 w 2677348"/>
              <a:gd name="connsiteY4" fmla="*/ 947059 h 6890658"/>
              <a:gd name="connsiteX5" fmla="*/ 0 w 2677348"/>
              <a:gd name="connsiteY5" fmla="*/ 0 h 6890658"/>
              <a:gd name="connsiteX0" fmla="*/ 0 w 1550677"/>
              <a:gd name="connsiteY0" fmla="*/ 0 h 6890658"/>
              <a:gd name="connsiteX1" fmla="*/ 1550677 w 1550677"/>
              <a:gd name="connsiteY1" fmla="*/ 32658 h 6890658"/>
              <a:gd name="connsiteX2" fmla="*/ 146420 w 1550677"/>
              <a:gd name="connsiteY2" fmla="*/ 6890658 h 6890658"/>
              <a:gd name="connsiteX3" fmla="*/ 97433 w 1550677"/>
              <a:gd name="connsiteY3" fmla="*/ 1681844 h 6890658"/>
              <a:gd name="connsiteX4" fmla="*/ 865414 w 1550677"/>
              <a:gd name="connsiteY4" fmla="*/ 947059 h 6890658"/>
              <a:gd name="connsiteX5" fmla="*/ 0 w 1550677"/>
              <a:gd name="connsiteY5" fmla="*/ 0 h 6890658"/>
              <a:gd name="connsiteX0" fmla="*/ 0 w 1550677"/>
              <a:gd name="connsiteY0" fmla="*/ 0 h 6890658"/>
              <a:gd name="connsiteX1" fmla="*/ 1550677 w 1550677"/>
              <a:gd name="connsiteY1" fmla="*/ 32658 h 6890658"/>
              <a:gd name="connsiteX2" fmla="*/ 799564 w 1550677"/>
              <a:gd name="connsiteY2" fmla="*/ 3624943 h 6890658"/>
              <a:gd name="connsiteX3" fmla="*/ 146420 w 1550677"/>
              <a:gd name="connsiteY3" fmla="*/ 6890658 h 6890658"/>
              <a:gd name="connsiteX4" fmla="*/ 97433 w 1550677"/>
              <a:gd name="connsiteY4" fmla="*/ 1681844 h 6890658"/>
              <a:gd name="connsiteX5" fmla="*/ 865414 w 1550677"/>
              <a:gd name="connsiteY5" fmla="*/ 947059 h 6890658"/>
              <a:gd name="connsiteX6" fmla="*/ 0 w 1550677"/>
              <a:gd name="connsiteY6" fmla="*/ 0 h 6890658"/>
              <a:gd name="connsiteX0" fmla="*/ 0 w 1550677"/>
              <a:gd name="connsiteY0" fmla="*/ 0 h 6890658"/>
              <a:gd name="connsiteX1" fmla="*/ 1550677 w 1550677"/>
              <a:gd name="connsiteY1" fmla="*/ 32658 h 6890658"/>
              <a:gd name="connsiteX2" fmla="*/ 1436378 w 1550677"/>
              <a:gd name="connsiteY2" fmla="*/ 6874329 h 6890658"/>
              <a:gd name="connsiteX3" fmla="*/ 146420 w 1550677"/>
              <a:gd name="connsiteY3" fmla="*/ 6890658 h 6890658"/>
              <a:gd name="connsiteX4" fmla="*/ 97433 w 1550677"/>
              <a:gd name="connsiteY4" fmla="*/ 1681844 h 6890658"/>
              <a:gd name="connsiteX5" fmla="*/ 865414 w 1550677"/>
              <a:gd name="connsiteY5" fmla="*/ 947059 h 6890658"/>
              <a:gd name="connsiteX6" fmla="*/ 0 w 1550677"/>
              <a:gd name="connsiteY6" fmla="*/ 0 h 6890658"/>
              <a:gd name="connsiteX0" fmla="*/ 0 w 1570341"/>
              <a:gd name="connsiteY0" fmla="*/ 0 h 6890658"/>
              <a:gd name="connsiteX1" fmla="*/ 1570341 w 1570341"/>
              <a:gd name="connsiteY1" fmla="*/ 12993 h 6890658"/>
              <a:gd name="connsiteX2" fmla="*/ 1436378 w 1570341"/>
              <a:gd name="connsiteY2" fmla="*/ 6874329 h 6890658"/>
              <a:gd name="connsiteX3" fmla="*/ 146420 w 1570341"/>
              <a:gd name="connsiteY3" fmla="*/ 6890658 h 6890658"/>
              <a:gd name="connsiteX4" fmla="*/ 97433 w 1570341"/>
              <a:gd name="connsiteY4" fmla="*/ 1681844 h 6890658"/>
              <a:gd name="connsiteX5" fmla="*/ 865414 w 1570341"/>
              <a:gd name="connsiteY5" fmla="*/ 947059 h 6890658"/>
              <a:gd name="connsiteX6" fmla="*/ 0 w 1570341"/>
              <a:gd name="connsiteY6" fmla="*/ 0 h 6890658"/>
              <a:gd name="connsiteX0" fmla="*/ 0 w 1570341"/>
              <a:gd name="connsiteY0" fmla="*/ 6671 h 6877665"/>
              <a:gd name="connsiteX1" fmla="*/ 1570341 w 1570341"/>
              <a:gd name="connsiteY1" fmla="*/ 0 h 6877665"/>
              <a:gd name="connsiteX2" fmla="*/ 1436378 w 1570341"/>
              <a:gd name="connsiteY2" fmla="*/ 6861336 h 6877665"/>
              <a:gd name="connsiteX3" fmla="*/ 146420 w 1570341"/>
              <a:gd name="connsiteY3" fmla="*/ 6877665 h 6877665"/>
              <a:gd name="connsiteX4" fmla="*/ 97433 w 1570341"/>
              <a:gd name="connsiteY4" fmla="*/ 1668851 h 6877665"/>
              <a:gd name="connsiteX5" fmla="*/ 865414 w 1570341"/>
              <a:gd name="connsiteY5" fmla="*/ 934066 h 6877665"/>
              <a:gd name="connsiteX6" fmla="*/ 0 w 1570341"/>
              <a:gd name="connsiteY6" fmla="*/ 6671 h 6877665"/>
              <a:gd name="connsiteX0" fmla="*/ 0 w 1570341"/>
              <a:gd name="connsiteY0" fmla="*/ 6671 h 6877665"/>
              <a:gd name="connsiteX1" fmla="*/ 1570341 w 1570341"/>
              <a:gd name="connsiteY1" fmla="*/ 0 h 6877665"/>
              <a:gd name="connsiteX2" fmla="*/ 1436378 w 1570341"/>
              <a:gd name="connsiteY2" fmla="*/ 6861336 h 6877665"/>
              <a:gd name="connsiteX3" fmla="*/ 8769 w 1570341"/>
              <a:gd name="connsiteY3" fmla="*/ 6877665 h 6877665"/>
              <a:gd name="connsiteX4" fmla="*/ 97433 w 1570341"/>
              <a:gd name="connsiteY4" fmla="*/ 1668851 h 6877665"/>
              <a:gd name="connsiteX5" fmla="*/ 865414 w 1570341"/>
              <a:gd name="connsiteY5" fmla="*/ 934066 h 6877665"/>
              <a:gd name="connsiteX6" fmla="*/ 0 w 1570341"/>
              <a:gd name="connsiteY6" fmla="*/ 6671 h 6877665"/>
              <a:gd name="connsiteX0" fmla="*/ 0 w 1570341"/>
              <a:gd name="connsiteY0" fmla="*/ 6671 h 6877665"/>
              <a:gd name="connsiteX1" fmla="*/ 1570341 w 1570341"/>
              <a:gd name="connsiteY1" fmla="*/ 0 h 6877665"/>
              <a:gd name="connsiteX2" fmla="*/ 1465875 w 1570341"/>
              <a:gd name="connsiteY2" fmla="*/ 6871168 h 6877665"/>
              <a:gd name="connsiteX3" fmla="*/ 8769 w 1570341"/>
              <a:gd name="connsiteY3" fmla="*/ 6877665 h 6877665"/>
              <a:gd name="connsiteX4" fmla="*/ 97433 w 1570341"/>
              <a:gd name="connsiteY4" fmla="*/ 1668851 h 6877665"/>
              <a:gd name="connsiteX5" fmla="*/ 865414 w 1570341"/>
              <a:gd name="connsiteY5" fmla="*/ 934066 h 6877665"/>
              <a:gd name="connsiteX6" fmla="*/ 0 w 1570341"/>
              <a:gd name="connsiteY6" fmla="*/ 6671 h 6877665"/>
              <a:gd name="connsiteX0" fmla="*/ 0 w 1717825"/>
              <a:gd name="connsiteY0" fmla="*/ 16504 h 6887498"/>
              <a:gd name="connsiteX1" fmla="*/ 1717825 w 1717825"/>
              <a:gd name="connsiteY1" fmla="*/ 0 h 6887498"/>
              <a:gd name="connsiteX2" fmla="*/ 1465875 w 1717825"/>
              <a:gd name="connsiteY2" fmla="*/ 6881001 h 6887498"/>
              <a:gd name="connsiteX3" fmla="*/ 8769 w 1717825"/>
              <a:gd name="connsiteY3" fmla="*/ 6887498 h 6887498"/>
              <a:gd name="connsiteX4" fmla="*/ 97433 w 1717825"/>
              <a:gd name="connsiteY4" fmla="*/ 1678684 h 6887498"/>
              <a:gd name="connsiteX5" fmla="*/ 865414 w 1717825"/>
              <a:gd name="connsiteY5" fmla="*/ 943899 h 6887498"/>
              <a:gd name="connsiteX6" fmla="*/ 0 w 1717825"/>
              <a:gd name="connsiteY6" fmla="*/ 16504 h 6887498"/>
              <a:gd name="connsiteX0" fmla="*/ 0 w 1717825"/>
              <a:gd name="connsiteY0" fmla="*/ 0 h 6870994"/>
              <a:gd name="connsiteX1" fmla="*/ 1717825 w 1717825"/>
              <a:gd name="connsiteY1" fmla="*/ 3161 h 6870994"/>
              <a:gd name="connsiteX2" fmla="*/ 1465875 w 1717825"/>
              <a:gd name="connsiteY2" fmla="*/ 6864497 h 6870994"/>
              <a:gd name="connsiteX3" fmla="*/ 8769 w 1717825"/>
              <a:gd name="connsiteY3" fmla="*/ 6870994 h 6870994"/>
              <a:gd name="connsiteX4" fmla="*/ 97433 w 1717825"/>
              <a:gd name="connsiteY4" fmla="*/ 1662180 h 6870994"/>
              <a:gd name="connsiteX5" fmla="*/ 865414 w 1717825"/>
              <a:gd name="connsiteY5" fmla="*/ 927395 h 6870994"/>
              <a:gd name="connsiteX6" fmla="*/ 0 w 1717825"/>
              <a:gd name="connsiteY6" fmla="*/ 0 h 6870994"/>
              <a:gd name="connsiteX0" fmla="*/ 0 w 1717825"/>
              <a:gd name="connsiteY0" fmla="*/ 0 h 6870994"/>
              <a:gd name="connsiteX1" fmla="*/ 1717825 w 1717825"/>
              <a:gd name="connsiteY1" fmla="*/ 3161 h 6870994"/>
              <a:gd name="connsiteX2" fmla="*/ 1711681 w 1717825"/>
              <a:gd name="connsiteY2" fmla="*/ 6864497 h 6870994"/>
              <a:gd name="connsiteX3" fmla="*/ 8769 w 1717825"/>
              <a:gd name="connsiteY3" fmla="*/ 6870994 h 6870994"/>
              <a:gd name="connsiteX4" fmla="*/ 97433 w 1717825"/>
              <a:gd name="connsiteY4" fmla="*/ 1662180 h 6870994"/>
              <a:gd name="connsiteX5" fmla="*/ 865414 w 1717825"/>
              <a:gd name="connsiteY5" fmla="*/ 927395 h 6870994"/>
              <a:gd name="connsiteX6" fmla="*/ 0 w 1717825"/>
              <a:gd name="connsiteY6" fmla="*/ 0 h 6870994"/>
              <a:gd name="connsiteX0" fmla="*/ 148548 w 1866373"/>
              <a:gd name="connsiteY0" fmla="*/ 0 h 6870994"/>
              <a:gd name="connsiteX1" fmla="*/ 1866373 w 1866373"/>
              <a:gd name="connsiteY1" fmla="*/ 3161 h 6870994"/>
              <a:gd name="connsiteX2" fmla="*/ 1860229 w 1866373"/>
              <a:gd name="connsiteY2" fmla="*/ 6864497 h 6870994"/>
              <a:gd name="connsiteX3" fmla="*/ 0 w 1866373"/>
              <a:gd name="connsiteY3" fmla="*/ 6870994 h 6870994"/>
              <a:gd name="connsiteX4" fmla="*/ 245981 w 1866373"/>
              <a:gd name="connsiteY4" fmla="*/ 1662180 h 6870994"/>
              <a:gd name="connsiteX5" fmla="*/ 1013962 w 1866373"/>
              <a:gd name="connsiteY5" fmla="*/ 927395 h 6870994"/>
              <a:gd name="connsiteX6" fmla="*/ 148548 w 1866373"/>
              <a:gd name="connsiteY6" fmla="*/ 0 h 6870994"/>
              <a:gd name="connsiteX0" fmla="*/ 148548 w 1866373"/>
              <a:gd name="connsiteY0" fmla="*/ 0 h 6870994"/>
              <a:gd name="connsiteX1" fmla="*/ 1866373 w 1866373"/>
              <a:gd name="connsiteY1" fmla="*/ 3161 h 6870994"/>
              <a:gd name="connsiteX2" fmla="*/ 1860229 w 1866373"/>
              <a:gd name="connsiteY2" fmla="*/ 6864497 h 6870994"/>
              <a:gd name="connsiteX3" fmla="*/ 0 w 1866373"/>
              <a:gd name="connsiteY3" fmla="*/ 6870994 h 6870994"/>
              <a:gd name="connsiteX4" fmla="*/ 19839 w 1866373"/>
              <a:gd name="connsiteY4" fmla="*/ 1701509 h 6870994"/>
              <a:gd name="connsiteX5" fmla="*/ 1013962 w 1866373"/>
              <a:gd name="connsiteY5" fmla="*/ 927395 h 6870994"/>
              <a:gd name="connsiteX6" fmla="*/ 148548 w 1866373"/>
              <a:gd name="connsiteY6" fmla="*/ 0 h 6870994"/>
              <a:gd name="connsiteX0" fmla="*/ 1064 w 1866373"/>
              <a:gd name="connsiteY0" fmla="*/ 6671 h 6867833"/>
              <a:gd name="connsiteX1" fmla="*/ 1866373 w 1866373"/>
              <a:gd name="connsiteY1" fmla="*/ 0 h 6867833"/>
              <a:gd name="connsiteX2" fmla="*/ 1860229 w 1866373"/>
              <a:gd name="connsiteY2" fmla="*/ 6861336 h 6867833"/>
              <a:gd name="connsiteX3" fmla="*/ 0 w 1866373"/>
              <a:gd name="connsiteY3" fmla="*/ 6867833 h 6867833"/>
              <a:gd name="connsiteX4" fmla="*/ 19839 w 1866373"/>
              <a:gd name="connsiteY4" fmla="*/ 1698348 h 6867833"/>
              <a:gd name="connsiteX5" fmla="*/ 1013962 w 1866373"/>
              <a:gd name="connsiteY5" fmla="*/ 924234 h 6867833"/>
              <a:gd name="connsiteX6" fmla="*/ 1064 w 1866373"/>
              <a:gd name="connsiteY6" fmla="*/ 6671 h 6867833"/>
              <a:gd name="connsiteX0" fmla="*/ 1064 w 1866373"/>
              <a:gd name="connsiteY0" fmla="*/ 6671 h 6867833"/>
              <a:gd name="connsiteX1" fmla="*/ 1866373 w 1866373"/>
              <a:gd name="connsiteY1" fmla="*/ 0 h 6867833"/>
              <a:gd name="connsiteX2" fmla="*/ 1860229 w 1866373"/>
              <a:gd name="connsiteY2" fmla="*/ 6861336 h 6867833"/>
              <a:gd name="connsiteX3" fmla="*/ 0 w 1866373"/>
              <a:gd name="connsiteY3" fmla="*/ 6867833 h 6867833"/>
              <a:gd name="connsiteX4" fmla="*/ 19839 w 1866373"/>
              <a:gd name="connsiteY4" fmla="*/ 1698348 h 6867833"/>
              <a:gd name="connsiteX5" fmla="*/ 915640 w 1866373"/>
              <a:gd name="connsiteY5" fmla="*/ 914402 h 6867833"/>
              <a:gd name="connsiteX6" fmla="*/ 1064 w 1866373"/>
              <a:gd name="connsiteY6" fmla="*/ 6671 h 6867833"/>
              <a:gd name="connsiteX0" fmla="*/ 8657 w 1873966"/>
              <a:gd name="connsiteY0" fmla="*/ 6671 h 6867833"/>
              <a:gd name="connsiteX1" fmla="*/ 1873966 w 1873966"/>
              <a:gd name="connsiteY1" fmla="*/ 0 h 6867833"/>
              <a:gd name="connsiteX2" fmla="*/ 1867822 w 1873966"/>
              <a:gd name="connsiteY2" fmla="*/ 6861336 h 6867833"/>
              <a:gd name="connsiteX3" fmla="*/ 7593 w 1873966"/>
              <a:gd name="connsiteY3" fmla="*/ 6867833 h 6867833"/>
              <a:gd name="connsiteX4" fmla="*/ 0 w 1873966"/>
              <a:gd name="connsiteY4" fmla="*/ 1524776 h 6867833"/>
              <a:gd name="connsiteX5" fmla="*/ 923233 w 1873966"/>
              <a:gd name="connsiteY5" fmla="*/ 914402 h 6867833"/>
              <a:gd name="connsiteX6" fmla="*/ 8657 w 1873966"/>
              <a:gd name="connsiteY6" fmla="*/ 6671 h 6867833"/>
              <a:gd name="connsiteX0" fmla="*/ 8657 w 1873966"/>
              <a:gd name="connsiteY0" fmla="*/ 6671 h 6867833"/>
              <a:gd name="connsiteX1" fmla="*/ 1873966 w 1873966"/>
              <a:gd name="connsiteY1" fmla="*/ 0 h 6867833"/>
              <a:gd name="connsiteX2" fmla="*/ 1867822 w 1873966"/>
              <a:gd name="connsiteY2" fmla="*/ 6861336 h 6867833"/>
              <a:gd name="connsiteX3" fmla="*/ 7593 w 1873966"/>
              <a:gd name="connsiteY3" fmla="*/ 6867833 h 6867833"/>
              <a:gd name="connsiteX4" fmla="*/ 0 w 1873966"/>
              <a:gd name="connsiteY4" fmla="*/ 1524776 h 6867833"/>
              <a:gd name="connsiteX5" fmla="*/ 758641 w 1873966"/>
              <a:gd name="connsiteY5" fmla="*/ 777372 h 6867833"/>
              <a:gd name="connsiteX6" fmla="*/ 8657 w 1873966"/>
              <a:gd name="connsiteY6" fmla="*/ 6671 h 6867833"/>
              <a:gd name="connsiteX0" fmla="*/ 14088 w 1879397"/>
              <a:gd name="connsiteY0" fmla="*/ 6671 h 6861336"/>
              <a:gd name="connsiteX1" fmla="*/ 1879397 w 1879397"/>
              <a:gd name="connsiteY1" fmla="*/ 0 h 6861336"/>
              <a:gd name="connsiteX2" fmla="*/ 1873253 w 1879397"/>
              <a:gd name="connsiteY2" fmla="*/ 6861336 h 6861336"/>
              <a:gd name="connsiteX3" fmla="*/ 0 w 1879397"/>
              <a:gd name="connsiteY3" fmla="*/ 5488695 h 6861336"/>
              <a:gd name="connsiteX4" fmla="*/ 5431 w 1879397"/>
              <a:gd name="connsiteY4" fmla="*/ 1524776 h 6861336"/>
              <a:gd name="connsiteX5" fmla="*/ 764072 w 1879397"/>
              <a:gd name="connsiteY5" fmla="*/ 777372 h 6861336"/>
              <a:gd name="connsiteX6" fmla="*/ 14088 w 1879397"/>
              <a:gd name="connsiteY6" fmla="*/ 6671 h 6861336"/>
              <a:gd name="connsiteX0" fmla="*/ 14088 w 1879397"/>
              <a:gd name="connsiteY0" fmla="*/ 6671 h 5495209"/>
              <a:gd name="connsiteX1" fmla="*/ 1879397 w 1879397"/>
              <a:gd name="connsiteY1" fmla="*/ 0 h 5495209"/>
              <a:gd name="connsiteX2" fmla="*/ 1873253 w 1879397"/>
              <a:gd name="connsiteY2" fmla="*/ 5495209 h 5495209"/>
              <a:gd name="connsiteX3" fmla="*/ 0 w 1879397"/>
              <a:gd name="connsiteY3" fmla="*/ 5488695 h 5495209"/>
              <a:gd name="connsiteX4" fmla="*/ 5431 w 1879397"/>
              <a:gd name="connsiteY4" fmla="*/ 1524776 h 5495209"/>
              <a:gd name="connsiteX5" fmla="*/ 764072 w 1879397"/>
              <a:gd name="connsiteY5" fmla="*/ 777372 h 5495209"/>
              <a:gd name="connsiteX6" fmla="*/ 14088 w 1879397"/>
              <a:gd name="connsiteY6" fmla="*/ 6671 h 5495209"/>
              <a:gd name="connsiteX0" fmla="*/ 14088 w 1873253"/>
              <a:gd name="connsiteY0" fmla="*/ 0 h 5488538"/>
              <a:gd name="connsiteX1" fmla="*/ 1128008 w 1873253"/>
              <a:gd name="connsiteY1" fmla="*/ 15427 h 5488538"/>
              <a:gd name="connsiteX2" fmla="*/ 1873253 w 1873253"/>
              <a:gd name="connsiteY2" fmla="*/ 5488538 h 5488538"/>
              <a:gd name="connsiteX3" fmla="*/ 0 w 1873253"/>
              <a:gd name="connsiteY3" fmla="*/ 5482024 h 5488538"/>
              <a:gd name="connsiteX4" fmla="*/ 5431 w 1873253"/>
              <a:gd name="connsiteY4" fmla="*/ 1518105 h 5488538"/>
              <a:gd name="connsiteX5" fmla="*/ 764072 w 1873253"/>
              <a:gd name="connsiteY5" fmla="*/ 770701 h 5488538"/>
              <a:gd name="connsiteX6" fmla="*/ 14088 w 1873253"/>
              <a:gd name="connsiteY6" fmla="*/ 0 h 5488538"/>
              <a:gd name="connsiteX0" fmla="*/ 14088 w 1188163"/>
              <a:gd name="connsiteY0" fmla="*/ 0 h 5482024"/>
              <a:gd name="connsiteX1" fmla="*/ 1128008 w 1188163"/>
              <a:gd name="connsiteY1" fmla="*/ 15427 h 5482024"/>
              <a:gd name="connsiteX2" fmla="*/ 1188163 w 1188163"/>
              <a:gd name="connsiteY2" fmla="*/ 5477490 h 5482024"/>
              <a:gd name="connsiteX3" fmla="*/ 0 w 1188163"/>
              <a:gd name="connsiteY3" fmla="*/ 5482024 h 5482024"/>
              <a:gd name="connsiteX4" fmla="*/ 5431 w 1188163"/>
              <a:gd name="connsiteY4" fmla="*/ 1518105 h 5482024"/>
              <a:gd name="connsiteX5" fmla="*/ 764072 w 1188163"/>
              <a:gd name="connsiteY5" fmla="*/ 770701 h 5482024"/>
              <a:gd name="connsiteX6" fmla="*/ 14088 w 1188163"/>
              <a:gd name="connsiteY6" fmla="*/ 0 h 5482024"/>
              <a:gd name="connsiteX0" fmla="*/ 14088 w 1188163"/>
              <a:gd name="connsiteY0" fmla="*/ 0 h 5482024"/>
              <a:gd name="connsiteX1" fmla="*/ 1172207 w 1188163"/>
              <a:gd name="connsiteY1" fmla="*/ 15427 h 5482024"/>
              <a:gd name="connsiteX2" fmla="*/ 1188163 w 1188163"/>
              <a:gd name="connsiteY2" fmla="*/ 5477490 h 5482024"/>
              <a:gd name="connsiteX3" fmla="*/ 0 w 1188163"/>
              <a:gd name="connsiteY3" fmla="*/ 5482024 h 5482024"/>
              <a:gd name="connsiteX4" fmla="*/ 5431 w 1188163"/>
              <a:gd name="connsiteY4" fmla="*/ 1518105 h 5482024"/>
              <a:gd name="connsiteX5" fmla="*/ 764072 w 1188163"/>
              <a:gd name="connsiteY5" fmla="*/ 770701 h 5482024"/>
              <a:gd name="connsiteX6" fmla="*/ 14088 w 1188163"/>
              <a:gd name="connsiteY6" fmla="*/ 0 h 5482024"/>
              <a:gd name="connsiteX0" fmla="*/ 14088 w 1188163"/>
              <a:gd name="connsiteY0" fmla="*/ 0 h 5482024"/>
              <a:gd name="connsiteX1" fmla="*/ 1161158 w 1188163"/>
              <a:gd name="connsiteY1" fmla="*/ 4378 h 5482024"/>
              <a:gd name="connsiteX2" fmla="*/ 1188163 w 1188163"/>
              <a:gd name="connsiteY2" fmla="*/ 5477490 h 5482024"/>
              <a:gd name="connsiteX3" fmla="*/ 0 w 1188163"/>
              <a:gd name="connsiteY3" fmla="*/ 5482024 h 5482024"/>
              <a:gd name="connsiteX4" fmla="*/ 5431 w 1188163"/>
              <a:gd name="connsiteY4" fmla="*/ 1518105 h 5482024"/>
              <a:gd name="connsiteX5" fmla="*/ 764072 w 1188163"/>
              <a:gd name="connsiteY5" fmla="*/ 770701 h 5482024"/>
              <a:gd name="connsiteX6" fmla="*/ 14088 w 1188163"/>
              <a:gd name="connsiteY6" fmla="*/ 0 h 5482024"/>
              <a:gd name="connsiteX0" fmla="*/ 14088 w 1177114"/>
              <a:gd name="connsiteY0" fmla="*/ 0 h 5488539"/>
              <a:gd name="connsiteX1" fmla="*/ 1161158 w 1177114"/>
              <a:gd name="connsiteY1" fmla="*/ 4378 h 5488539"/>
              <a:gd name="connsiteX2" fmla="*/ 1177114 w 1177114"/>
              <a:gd name="connsiteY2" fmla="*/ 5488539 h 5488539"/>
              <a:gd name="connsiteX3" fmla="*/ 0 w 1177114"/>
              <a:gd name="connsiteY3" fmla="*/ 5482024 h 5488539"/>
              <a:gd name="connsiteX4" fmla="*/ 5431 w 1177114"/>
              <a:gd name="connsiteY4" fmla="*/ 1518105 h 5488539"/>
              <a:gd name="connsiteX5" fmla="*/ 764072 w 1177114"/>
              <a:gd name="connsiteY5" fmla="*/ 770701 h 5488539"/>
              <a:gd name="connsiteX6" fmla="*/ 14088 w 1177114"/>
              <a:gd name="connsiteY6" fmla="*/ 0 h 5488539"/>
              <a:gd name="connsiteX0" fmla="*/ 14088 w 1162213"/>
              <a:gd name="connsiteY0" fmla="*/ 0 h 5482024"/>
              <a:gd name="connsiteX1" fmla="*/ 1161158 w 1162213"/>
              <a:gd name="connsiteY1" fmla="*/ 4378 h 5482024"/>
              <a:gd name="connsiteX2" fmla="*/ 1155014 w 1162213"/>
              <a:gd name="connsiteY2" fmla="*/ 5477490 h 5482024"/>
              <a:gd name="connsiteX3" fmla="*/ 0 w 1162213"/>
              <a:gd name="connsiteY3" fmla="*/ 5482024 h 5482024"/>
              <a:gd name="connsiteX4" fmla="*/ 5431 w 1162213"/>
              <a:gd name="connsiteY4" fmla="*/ 1518105 h 5482024"/>
              <a:gd name="connsiteX5" fmla="*/ 764072 w 1162213"/>
              <a:gd name="connsiteY5" fmla="*/ 770701 h 5482024"/>
              <a:gd name="connsiteX6" fmla="*/ 14088 w 1162213"/>
              <a:gd name="connsiteY6" fmla="*/ 0 h 548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2213" h="5482024">
                <a:moveTo>
                  <a:pt x="14088" y="0"/>
                </a:moveTo>
                <a:lnTo>
                  <a:pt x="1161158" y="4378"/>
                </a:lnTo>
                <a:cubicBezTo>
                  <a:pt x="1166477" y="1825066"/>
                  <a:pt x="1149695" y="3656802"/>
                  <a:pt x="1155014" y="5477490"/>
                </a:cubicBezTo>
                <a:lnTo>
                  <a:pt x="0" y="5482024"/>
                </a:lnTo>
                <a:cubicBezTo>
                  <a:pt x="1810" y="4160718"/>
                  <a:pt x="3621" y="2839411"/>
                  <a:pt x="5431" y="1518105"/>
                </a:cubicBezTo>
                <a:lnTo>
                  <a:pt x="764072" y="770701"/>
                </a:lnTo>
                <a:lnTo>
                  <a:pt x="140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863E6AAD-0D56-E643-BB3D-68DC7D0C043B}"/>
              </a:ext>
            </a:extLst>
          </p:cNvPr>
          <p:cNvSpPr txBox="1">
            <a:spLocks/>
          </p:cNvSpPr>
          <p:nvPr/>
        </p:nvSpPr>
        <p:spPr>
          <a:xfrm>
            <a:off x="2510937" y="473366"/>
            <a:ext cx="9720758" cy="990600"/>
          </a:xfrm>
          <a:prstGeom prst="rect">
            <a:avLst/>
          </a:prstGeom>
        </p:spPr>
        <p:txBody>
          <a:bodyPr anchor="ct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endParaRPr lang="en-US" sz="4000" b="1">
              <a:solidFill>
                <a:schemeClr val="accent1">
                  <a:lumMod val="50000"/>
                </a:schemeClr>
              </a:solidFill>
              <a:latin typeface="Arial" panose="020B0604020202020204" pitchFamily="34" charset="0"/>
              <a:cs typeface="Arial" panose="020B0604020202020204" pitchFamily="34" charset="0"/>
            </a:endParaRPr>
          </a:p>
        </p:txBody>
      </p:sp>
      <p:sp>
        <p:nvSpPr>
          <p:cNvPr id="6" name="Rectangle 5"/>
          <p:cNvSpPr/>
          <p:nvPr/>
        </p:nvSpPr>
        <p:spPr>
          <a:xfrm>
            <a:off x="2563829" y="2000316"/>
            <a:ext cx="8783795" cy="461665"/>
          </a:xfrm>
          <a:prstGeom prst="rect">
            <a:avLst/>
          </a:prstGeom>
        </p:spPr>
        <p:txBody>
          <a:bodyPr wrap="square">
            <a:spAutoFit/>
          </a:bodyPr>
          <a:lstStyle/>
          <a:p>
            <a:pPr marL="182880" indent="-182880">
              <a:spcBef>
                <a:spcPct val="20000"/>
              </a:spcBef>
              <a:buClr>
                <a:srgbClr val="94C600"/>
              </a:buClr>
              <a:buSzPct val="85000"/>
              <a:buFont typeface="Arial" pitchFamily="34" charset="0"/>
              <a:buChar char="•"/>
            </a:pPr>
            <a:endParaRPr lang="en-US" sz="2400">
              <a:solidFill>
                <a:srgbClr val="002060"/>
              </a:solidFill>
              <a:latin typeface="Arial"/>
            </a:endParaRPr>
          </a:p>
        </p:txBody>
      </p:sp>
      <p:pic>
        <p:nvPicPr>
          <p:cNvPr id="12" name="Picture 11">
            <a:extLst>
              <a:ext uri="{FF2B5EF4-FFF2-40B4-BE49-F238E27FC236}">
                <a16:creationId xmlns:a16="http://schemas.microsoft.com/office/drawing/2014/main" id="{F3A6702C-4751-460A-BD1A-D34CFF3973F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23" y="260664"/>
            <a:ext cx="1198110" cy="1203302"/>
          </a:xfrm>
          <a:prstGeom prst="rect">
            <a:avLst/>
          </a:prstGeom>
        </p:spPr>
      </p:pic>
      <p:sp>
        <p:nvSpPr>
          <p:cNvPr id="13" name="Title 1">
            <a:extLst>
              <a:ext uri="{FF2B5EF4-FFF2-40B4-BE49-F238E27FC236}">
                <a16:creationId xmlns:a16="http://schemas.microsoft.com/office/drawing/2014/main" id="{37F82BE5-B89F-4404-9014-AA8BCCC8DDBD}"/>
              </a:ext>
            </a:extLst>
          </p:cNvPr>
          <p:cNvSpPr txBox="1">
            <a:spLocks/>
          </p:cNvSpPr>
          <p:nvPr/>
        </p:nvSpPr>
        <p:spPr>
          <a:xfrm>
            <a:off x="2095034" y="473366"/>
            <a:ext cx="10287269" cy="990600"/>
          </a:xfrm>
          <a:prstGeom prst="rect">
            <a:avLst/>
          </a:prstGeom>
        </p:spPr>
        <p:txBody>
          <a:bodyPr anchor="ct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4000" b="1" dirty="0">
                <a:solidFill>
                  <a:srgbClr val="002F67"/>
                </a:solidFill>
                <a:latin typeface="Arial" panose="020B0604020202020204" pitchFamily="34" charset="0"/>
                <a:cs typeface="Arial" panose="020B0604020202020204" pitchFamily="34" charset="0"/>
              </a:rPr>
              <a:t>2023 CED Focus on Energy Communities</a:t>
            </a:r>
          </a:p>
        </p:txBody>
      </p:sp>
      <p:sp>
        <p:nvSpPr>
          <p:cNvPr id="14" name="Rectangle 13">
            <a:extLst>
              <a:ext uri="{FF2B5EF4-FFF2-40B4-BE49-F238E27FC236}">
                <a16:creationId xmlns:a16="http://schemas.microsoft.com/office/drawing/2014/main" id="{183E2201-A3C9-44A0-B2A7-24D9EEB4C157}"/>
              </a:ext>
            </a:extLst>
          </p:cNvPr>
          <p:cNvSpPr/>
          <p:nvPr/>
        </p:nvSpPr>
        <p:spPr>
          <a:xfrm>
            <a:off x="1981379" y="1938800"/>
            <a:ext cx="9366244" cy="4401205"/>
          </a:xfrm>
          <a:prstGeom prst="rect">
            <a:avLst/>
          </a:prstGeom>
        </p:spPr>
        <p:txBody>
          <a:bodyPr wrap="square">
            <a:spAutoFit/>
          </a:bodyPr>
          <a:lstStyle/>
          <a:p>
            <a:pPr marL="182880" indent="-182880">
              <a:spcAft>
                <a:spcPts val="1200"/>
              </a:spcAft>
              <a:buClr>
                <a:srgbClr val="94C600"/>
              </a:buClr>
              <a:buSzPct val="85000"/>
              <a:buFont typeface="Arial" pitchFamily="34" charset="0"/>
              <a:buChar char="•"/>
            </a:pPr>
            <a:r>
              <a:rPr lang="en-US" sz="2400" dirty="0">
                <a:solidFill>
                  <a:srgbClr val="002060"/>
                </a:solidFill>
                <a:latin typeface="Arial"/>
              </a:rPr>
              <a:t>HHS-2022-ACF-OCS-EE-0081 </a:t>
            </a:r>
          </a:p>
          <a:p>
            <a:pPr marL="182880" indent="-182880">
              <a:spcAft>
                <a:spcPts val="1200"/>
              </a:spcAft>
              <a:buClr>
                <a:srgbClr val="94C600"/>
              </a:buClr>
              <a:buSzPct val="85000"/>
              <a:buFont typeface="Arial" pitchFamily="34" charset="0"/>
              <a:buChar char="•"/>
            </a:pPr>
            <a:r>
              <a:rPr lang="en-US" sz="2400" dirty="0">
                <a:solidFill>
                  <a:srgbClr val="002060"/>
                </a:solidFill>
                <a:latin typeface="Arial"/>
              </a:rPr>
              <a:t>CED projects that will be located in and serve energy communities </a:t>
            </a:r>
          </a:p>
          <a:p>
            <a:pPr marL="182880" indent="-182880">
              <a:spcAft>
                <a:spcPts val="1200"/>
              </a:spcAft>
              <a:buClr>
                <a:srgbClr val="94C600"/>
              </a:buClr>
              <a:buSzPct val="85000"/>
              <a:buFont typeface="Arial" pitchFamily="34" charset="0"/>
              <a:buChar char="•"/>
            </a:pPr>
            <a:r>
              <a:rPr lang="en-US" sz="2400" dirty="0">
                <a:solidFill>
                  <a:srgbClr val="002060"/>
                </a:solidFill>
                <a:latin typeface="Arial"/>
              </a:rPr>
              <a:t>Applications due </a:t>
            </a:r>
            <a:r>
              <a:rPr lang="en-US" sz="2400" b="1" u="sng" dirty="0">
                <a:solidFill>
                  <a:srgbClr val="002060"/>
                </a:solidFill>
                <a:latin typeface="Arial"/>
              </a:rPr>
              <a:t>May 17, 2023</a:t>
            </a:r>
          </a:p>
          <a:p>
            <a:pPr marL="182880" indent="-182880">
              <a:spcAft>
                <a:spcPts val="1200"/>
              </a:spcAft>
              <a:buClr>
                <a:srgbClr val="94C600"/>
              </a:buClr>
              <a:buSzPct val="85000"/>
              <a:buFont typeface="Arial" pitchFamily="34" charset="0"/>
              <a:buChar char="•"/>
            </a:pPr>
            <a:r>
              <a:rPr lang="en-US" sz="2400" dirty="0">
                <a:solidFill>
                  <a:srgbClr val="002060"/>
                </a:solidFill>
                <a:latin typeface="Arial"/>
              </a:rPr>
              <a:t>Awards made by September 30, 2023</a:t>
            </a:r>
          </a:p>
          <a:p>
            <a:pPr marL="182880" indent="-182880">
              <a:spcAft>
                <a:spcPts val="1200"/>
              </a:spcAft>
              <a:buClr>
                <a:srgbClr val="94C600"/>
              </a:buClr>
              <a:buSzPct val="85000"/>
              <a:buFont typeface="Arial" pitchFamily="34" charset="0"/>
              <a:buChar char="•"/>
            </a:pPr>
            <a:r>
              <a:rPr lang="en-US" sz="2400" dirty="0">
                <a:solidFill>
                  <a:srgbClr val="002060"/>
                </a:solidFill>
                <a:latin typeface="Arial"/>
              </a:rPr>
              <a:t>Funding estimates:</a:t>
            </a:r>
          </a:p>
          <a:p>
            <a:pPr marL="640080" lvl="1" indent="-182880">
              <a:spcAft>
                <a:spcPts val="1200"/>
              </a:spcAft>
              <a:buClr>
                <a:srgbClr val="94C600"/>
              </a:buClr>
              <a:buSzPct val="85000"/>
              <a:buFont typeface="Arial" pitchFamily="34" charset="0"/>
              <a:buChar char="•"/>
            </a:pPr>
            <a:r>
              <a:rPr lang="en-US" sz="2000" dirty="0">
                <a:solidFill>
                  <a:srgbClr val="002060"/>
                </a:solidFill>
                <a:latin typeface="Arial"/>
              </a:rPr>
              <a:t>Estimated Funding Available: $3,200,000</a:t>
            </a:r>
          </a:p>
          <a:p>
            <a:pPr marL="640080" lvl="1" indent="-182880">
              <a:spcAft>
                <a:spcPts val="1200"/>
              </a:spcAft>
              <a:buClr>
                <a:srgbClr val="94C600"/>
              </a:buClr>
              <a:buSzPct val="85000"/>
              <a:buFont typeface="Arial" pitchFamily="34" charset="0"/>
              <a:buChar char="•"/>
            </a:pPr>
            <a:r>
              <a:rPr lang="en-US" sz="2000" dirty="0">
                <a:solidFill>
                  <a:srgbClr val="002060"/>
                </a:solidFill>
                <a:latin typeface="Arial"/>
              </a:rPr>
              <a:t>Expected Number of Awards: 4</a:t>
            </a:r>
          </a:p>
          <a:p>
            <a:pPr marL="640080" lvl="1" indent="-182880">
              <a:spcAft>
                <a:spcPts val="1200"/>
              </a:spcAft>
              <a:buClr>
                <a:srgbClr val="94C600"/>
              </a:buClr>
              <a:buSzPct val="85000"/>
              <a:buFont typeface="Arial" pitchFamily="34" charset="0"/>
              <a:buChar char="•"/>
            </a:pPr>
            <a:r>
              <a:rPr lang="en-US" sz="2000" dirty="0">
                <a:solidFill>
                  <a:srgbClr val="002060"/>
                </a:solidFill>
                <a:latin typeface="Arial"/>
              </a:rPr>
              <a:t>Award Ceiling: $800,000</a:t>
            </a:r>
          </a:p>
          <a:p>
            <a:pPr marL="640080" lvl="1" indent="-182880">
              <a:spcAft>
                <a:spcPts val="1200"/>
              </a:spcAft>
              <a:buClr>
                <a:srgbClr val="94C600"/>
              </a:buClr>
              <a:buSzPct val="85000"/>
              <a:buFont typeface="Arial" pitchFamily="34" charset="0"/>
              <a:buChar char="•"/>
            </a:pPr>
            <a:r>
              <a:rPr lang="en-US" sz="2000" dirty="0">
                <a:solidFill>
                  <a:srgbClr val="002060"/>
                </a:solidFill>
                <a:latin typeface="Arial"/>
              </a:rPr>
              <a:t>Award Floor: $100,000</a:t>
            </a:r>
          </a:p>
        </p:txBody>
      </p:sp>
    </p:spTree>
    <p:extLst>
      <p:ext uri="{BB962C8B-B14F-4D97-AF65-F5344CB8AC3E}">
        <p14:creationId xmlns:p14="http://schemas.microsoft.com/office/powerpoint/2010/main" val="168917824"/>
      </p:ext>
    </p:extLst>
  </p:cSld>
  <p:clrMapOvr>
    <a:masterClrMapping/>
  </p:clrMapOvr>
  <mc:AlternateContent xmlns:mc="http://schemas.openxmlformats.org/markup-compatibility/2006" xmlns:p14="http://schemas.microsoft.com/office/powerpoint/2010/main">
    <mc:Choice Requires="p14">
      <p:transition spd="slow" p14:dur="2000" advClick="0" advTm="7000">
        <p:fade/>
      </p:transition>
    </mc:Choice>
    <mc:Fallback xmlns="">
      <p:transition spd="slow" advClick="0" advTm="7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BD22D568-35FD-AA4D-AC3C-54927C92D3E0}"/>
              </a:ext>
            </a:extLst>
          </p:cNvPr>
          <p:cNvSpPr txBox="1">
            <a:spLocks/>
          </p:cNvSpPr>
          <p:nvPr/>
        </p:nvSpPr>
        <p:spPr>
          <a:xfrm>
            <a:off x="2563831" y="1901545"/>
            <a:ext cx="8783793" cy="4110175"/>
          </a:xfrm>
          <a:prstGeom prst="rect">
            <a:avLst/>
          </a:prstGeom>
        </p:spPr>
        <p:txBody>
          <a:bodyP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731520" lvl="2" indent="-457200">
              <a:lnSpc>
                <a:spcPct val="100000"/>
              </a:lnSpc>
              <a:spcBef>
                <a:spcPts val="1200"/>
              </a:spcBef>
              <a:buClr>
                <a:srgbClr val="94C600"/>
              </a:buClr>
              <a:buSzPct val="90000"/>
              <a:buFont typeface=".PingFang SC Regular"/>
              <a:buChar char="－"/>
              <a:defRPr/>
            </a:pPr>
            <a:endParaRPr lang="en-US" sz="2400">
              <a:solidFill>
                <a:srgbClr val="002F67"/>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C2180A4-47BE-8F47-9AC0-B0F4BB273EB6}"/>
              </a:ext>
            </a:extLst>
          </p:cNvPr>
          <p:cNvSpPr/>
          <p:nvPr/>
        </p:nvSpPr>
        <p:spPr>
          <a:xfrm>
            <a:off x="1588" y="-9832"/>
            <a:ext cx="2109287" cy="6867832"/>
          </a:xfrm>
          <a:prstGeom prst="rect">
            <a:avLst/>
          </a:prstGeom>
          <a:gradFill flip="none" rotWithShape="1">
            <a:gsLst>
              <a:gs pos="0">
                <a:srgbClr val="B2D333">
                  <a:shade val="30000"/>
                  <a:satMod val="115000"/>
                </a:srgbClr>
              </a:gs>
              <a:gs pos="50000">
                <a:srgbClr val="B2D333">
                  <a:shade val="67500"/>
                  <a:satMod val="115000"/>
                </a:srgbClr>
              </a:gs>
              <a:gs pos="100000">
                <a:srgbClr val="B2D333">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439559C-6CF1-3243-A943-9266D06D207A}"/>
              </a:ext>
            </a:extLst>
          </p:cNvPr>
          <p:cNvSpPr/>
          <p:nvPr/>
        </p:nvSpPr>
        <p:spPr>
          <a:xfrm>
            <a:off x="11138361" y="5930839"/>
            <a:ext cx="1052052" cy="511278"/>
          </a:xfrm>
          <a:prstGeom prst="rect">
            <a:avLst/>
          </a:prstGeom>
          <a:solidFill>
            <a:srgbClr val="B2D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CFC2B71-8325-FA4E-992D-0C5EA8886014}"/>
              </a:ext>
            </a:extLst>
          </p:cNvPr>
          <p:cNvSpPr txBox="1"/>
          <p:nvPr/>
        </p:nvSpPr>
        <p:spPr>
          <a:xfrm>
            <a:off x="11347625" y="6011719"/>
            <a:ext cx="442841" cy="338554"/>
          </a:xfrm>
          <a:prstGeom prst="rect">
            <a:avLst/>
          </a:prstGeom>
          <a:noFill/>
        </p:spPr>
        <p:txBody>
          <a:bodyPr wrap="square" rtlCol="0">
            <a:spAutoFit/>
          </a:bodyPr>
          <a:lstStyle/>
          <a:p>
            <a:fld id="{1B138D4C-7B64-4815-A40E-83F2AB4486DC}" type="slidenum">
              <a:rPr lang="en-US" sz="1600" b="1" dirty="0">
                <a:solidFill>
                  <a:schemeClr val="bg1"/>
                </a:solidFill>
                <a:latin typeface="Arial" panose="020B0604020202020204" pitchFamily="34" charset="0"/>
                <a:cs typeface="Arial" panose="020B0604020202020204" pitchFamily="34" charset="0"/>
              </a:rPr>
              <a:t>44</a:t>
            </a:fld>
            <a:endParaRPr lang="en-US" sz="1600" b="1">
              <a:solidFill>
                <a:schemeClr val="bg1"/>
              </a:solidFill>
              <a:latin typeface="Arial" panose="020B0604020202020204" pitchFamily="34" charset="0"/>
              <a:cs typeface="Arial" panose="020B0604020202020204" pitchFamily="34" charset="0"/>
            </a:endParaRPr>
          </a:p>
        </p:txBody>
      </p:sp>
      <p:sp>
        <p:nvSpPr>
          <p:cNvPr id="11" name="Rectangle 13">
            <a:extLst>
              <a:ext uri="{FF2B5EF4-FFF2-40B4-BE49-F238E27FC236}">
                <a16:creationId xmlns:a16="http://schemas.microsoft.com/office/drawing/2014/main" id="{63BCFC74-9743-E848-9E41-6539663B65AA}"/>
              </a:ext>
            </a:extLst>
          </p:cNvPr>
          <p:cNvSpPr/>
          <p:nvPr/>
        </p:nvSpPr>
        <p:spPr>
          <a:xfrm>
            <a:off x="1187669" y="-1467"/>
            <a:ext cx="1457210" cy="6874125"/>
          </a:xfrm>
          <a:custGeom>
            <a:avLst/>
            <a:gdLst>
              <a:gd name="connsiteX0" fmla="*/ 0 w 1436377"/>
              <a:gd name="connsiteY0" fmla="*/ 0 h 4147457"/>
              <a:gd name="connsiteX1" fmla="*/ 1436377 w 1436377"/>
              <a:gd name="connsiteY1" fmla="*/ 0 h 4147457"/>
              <a:gd name="connsiteX2" fmla="*/ 1436377 w 1436377"/>
              <a:gd name="connsiteY2" fmla="*/ 4147457 h 4147457"/>
              <a:gd name="connsiteX3" fmla="*/ 0 w 1436377"/>
              <a:gd name="connsiteY3" fmla="*/ 4147457 h 4147457"/>
              <a:gd name="connsiteX4" fmla="*/ 0 w 1436377"/>
              <a:gd name="connsiteY4" fmla="*/ 0 h 4147457"/>
              <a:gd name="connsiteX0" fmla="*/ 0 w 2677348"/>
              <a:gd name="connsiteY0" fmla="*/ 0 h 4555672"/>
              <a:gd name="connsiteX1" fmla="*/ 2677348 w 2677348"/>
              <a:gd name="connsiteY1" fmla="*/ 408215 h 4555672"/>
              <a:gd name="connsiteX2" fmla="*/ 2677348 w 2677348"/>
              <a:gd name="connsiteY2" fmla="*/ 4555672 h 4555672"/>
              <a:gd name="connsiteX3" fmla="*/ 1240971 w 2677348"/>
              <a:gd name="connsiteY3" fmla="*/ 4555672 h 4555672"/>
              <a:gd name="connsiteX4" fmla="*/ 0 w 2677348"/>
              <a:gd name="connsiteY4" fmla="*/ 0 h 4555672"/>
              <a:gd name="connsiteX0" fmla="*/ 0 w 2677348"/>
              <a:gd name="connsiteY0" fmla="*/ 0 h 4555672"/>
              <a:gd name="connsiteX1" fmla="*/ 2677348 w 2677348"/>
              <a:gd name="connsiteY1" fmla="*/ 408215 h 4555672"/>
              <a:gd name="connsiteX2" fmla="*/ 2677348 w 2677348"/>
              <a:gd name="connsiteY2" fmla="*/ 4555672 h 4555672"/>
              <a:gd name="connsiteX3" fmla="*/ 718457 w 2677348"/>
              <a:gd name="connsiteY3" fmla="*/ 996044 h 4555672"/>
              <a:gd name="connsiteX4" fmla="*/ 0 w 2677348"/>
              <a:gd name="connsiteY4" fmla="*/ 0 h 4555672"/>
              <a:gd name="connsiteX0" fmla="*/ 0 w 2677348"/>
              <a:gd name="connsiteY0" fmla="*/ 0 h 4555672"/>
              <a:gd name="connsiteX1" fmla="*/ 2677348 w 2677348"/>
              <a:gd name="connsiteY1" fmla="*/ 408215 h 4555672"/>
              <a:gd name="connsiteX2" fmla="*/ 2677348 w 2677348"/>
              <a:gd name="connsiteY2" fmla="*/ 4555672 h 4555672"/>
              <a:gd name="connsiteX3" fmla="*/ 865414 w 2677348"/>
              <a:gd name="connsiteY3" fmla="*/ 947059 h 4555672"/>
              <a:gd name="connsiteX4" fmla="*/ 0 w 2677348"/>
              <a:gd name="connsiteY4" fmla="*/ 0 h 4555672"/>
              <a:gd name="connsiteX0" fmla="*/ 0 w 2677348"/>
              <a:gd name="connsiteY0" fmla="*/ 0 h 1681844"/>
              <a:gd name="connsiteX1" fmla="*/ 2677348 w 2677348"/>
              <a:gd name="connsiteY1" fmla="*/ 408215 h 1681844"/>
              <a:gd name="connsiteX2" fmla="*/ 97433 w 2677348"/>
              <a:gd name="connsiteY2" fmla="*/ 1681844 h 1681844"/>
              <a:gd name="connsiteX3" fmla="*/ 865414 w 2677348"/>
              <a:gd name="connsiteY3" fmla="*/ 947059 h 1681844"/>
              <a:gd name="connsiteX4" fmla="*/ 0 w 2677348"/>
              <a:gd name="connsiteY4" fmla="*/ 0 h 1681844"/>
              <a:gd name="connsiteX0" fmla="*/ 0 w 2677348"/>
              <a:gd name="connsiteY0" fmla="*/ 0 h 1681844"/>
              <a:gd name="connsiteX1" fmla="*/ 2677348 w 2677348"/>
              <a:gd name="connsiteY1" fmla="*/ 408215 h 1681844"/>
              <a:gd name="connsiteX2" fmla="*/ 1893577 w 2677348"/>
              <a:gd name="connsiteY2" fmla="*/ 816429 h 1681844"/>
              <a:gd name="connsiteX3" fmla="*/ 97433 w 2677348"/>
              <a:gd name="connsiteY3" fmla="*/ 1681844 h 1681844"/>
              <a:gd name="connsiteX4" fmla="*/ 865414 w 2677348"/>
              <a:gd name="connsiteY4" fmla="*/ 947059 h 1681844"/>
              <a:gd name="connsiteX5" fmla="*/ 0 w 2677348"/>
              <a:gd name="connsiteY5" fmla="*/ 0 h 1681844"/>
              <a:gd name="connsiteX0" fmla="*/ 0 w 2677348"/>
              <a:gd name="connsiteY0" fmla="*/ 0 h 6890658"/>
              <a:gd name="connsiteX1" fmla="*/ 2677348 w 2677348"/>
              <a:gd name="connsiteY1" fmla="*/ 408215 h 6890658"/>
              <a:gd name="connsiteX2" fmla="*/ 146420 w 2677348"/>
              <a:gd name="connsiteY2" fmla="*/ 6890658 h 6890658"/>
              <a:gd name="connsiteX3" fmla="*/ 97433 w 2677348"/>
              <a:gd name="connsiteY3" fmla="*/ 1681844 h 6890658"/>
              <a:gd name="connsiteX4" fmla="*/ 865414 w 2677348"/>
              <a:gd name="connsiteY4" fmla="*/ 947059 h 6890658"/>
              <a:gd name="connsiteX5" fmla="*/ 0 w 2677348"/>
              <a:gd name="connsiteY5" fmla="*/ 0 h 6890658"/>
              <a:gd name="connsiteX0" fmla="*/ 0 w 1550677"/>
              <a:gd name="connsiteY0" fmla="*/ 0 h 6890658"/>
              <a:gd name="connsiteX1" fmla="*/ 1550677 w 1550677"/>
              <a:gd name="connsiteY1" fmla="*/ 32658 h 6890658"/>
              <a:gd name="connsiteX2" fmla="*/ 146420 w 1550677"/>
              <a:gd name="connsiteY2" fmla="*/ 6890658 h 6890658"/>
              <a:gd name="connsiteX3" fmla="*/ 97433 w 1550677"/>
              <a:gd name="connsiteY3" fmla="*/ 1681844 h 6890658"/>
              <a:gd name="connsiteX4" fmla="*/ 865414 w 1550677"/>
              <a:gd name="connsiteY4" fmla="*/ 947059 h 6890658"/>
              <a:gd name="connsiteX5" fmla="*/ 0 w 1550677"/>
              <a:gd name="connsiteY5" fmla="*/ 0 h 6890658"/>
              <a:gd name="connsiteX0" fmla="*/ 0 w 1550677"/>
              <a:gd name="connsiteY0" fmla="*/ 0 h 6890658"/>
              <a:gd name="connsiteX1" fmla="*/ 1550677 w 1550677"/>
              <a:gd name="connsiteY1" fmla="*/ 32658 h 6890658"/>
              <a:gd name="connsiteX2" fmla="*/ 799564 w 1550677"/>
              <a:gd name="connsiteY2" fmla="*/ 3624943 h 6890658"/>
              <a:gd name="connsiteX3" fmla="*/ 146420 w 1550677"/>
              <a:gd name="connsiteY3" fmla="*/ 6890658 h 6890658"/>
              <a:gd name="connsiteX4" fmla="*/ 97433 w 1550677"/>
              <a:gd name="connsiteY4" fmla="*/ 1681844 h 6890658"/>
              <a:gd name="connsiteX5" fmla="*/ 865414 w 1550677"/>
              <a:gd name="connsiteY5" fmla="*/ 947059 h 6890658"/>
              <a:gd name="connsiteX6" fmla="*/ 0 w 1550677"/>
              <a:gd name="connsiteY6" fmla="*/ 0 h 6890658"/>
              <a:gd name="connsiteX0" fmla="*/ 0 w 1550677"/>
              <a:gd name="connsiteY0" fmla="*/ 0 h 6890658"/>
              <a:gd name="connsiteX1" fmla="*/ 1550677 w 1550677"/>
              <a:gd name="connsiteY1" fmla="*/ 32658 h 6890658"/>
              <a:gd name="connsiteX2" fmla="*/ 1436378 w 1550677"/>
              <a:gd name="connsiteY2" fmla="*/ 6874329 h 6890658"/>
              <a:gd name="connsiteX3" fmla="*/ 146420 w 1550677"/>
              <a:gd name="connsiteY3" fmla="*/ 6890658 h 6890658"/>
              <a:gd name="connsiteX4" fmla="*/ 97433 w 1550677"/>
              <a:gd name="connsiteY4" fmla="*/ 1681844 h 6890658"/>
              <a:gd name="connsiteX5" fmla="*/ 865414 w 1550677"/>
              <a:gd name="connsiteY5" fmla="*/ 947059 h 6890658"/>
              <a:gd name="connsiteX6" fmla="*/ 0 w 1550677"/>
              <a:gd name="connsiteY6" fmla="*/ 0 h 6890658"/>
              <a:gd name="connsiteX0" fmla="*/ 0 w 1570341"/>
              <a:gd name="connsiteY0" fmla="*/ 0 h 6890658"/>
              <a:gd name="connsiteX1" fmla="*/ 1570341 w 1570341"/>
              <a:gd name="connsiteY1" fmla="*/ 12993 h 6890658"/>
              <a:gd name="connsiteX2" fmla="*/ 1436378 w 1570341"/>
              <a:gd name="connsiteY2" fmla="*/ 6874329 h 6890658"/>
              <a:gd name="connsiteX3" fmla="*/ 146420 w 1570341"/>
              <a:gd name="connsiteY3" fmla="*/ 6890658 h 6890658"/>
              <a:gd name="connsiteX4" fmla="*/ 97433 w 1570341"/>
              <a:gd name="connsiteY4" fmla="*/ 1681844 h 6890658"/>
              <a:gd name="connsiteX5" fmla="*/ 865414 w 1570341"/>
              <a:gd name="connsiteY5" fmla="*/ 947059 h 6890658"/>
              <a:gd name="connsiteX6" fmla="*/ 0 w 1570341"/>
              <a:gd name="connsiteY6" fmla="*/ 0 h 6890658"/>
              <a:gd name="connsiteX0" fmla="*/ 0 w 1570341"/>
              <a:gd name="connsiteY0" fmla="*/ 6671 h 6877665"/>
              <a:gd name="connsiteX1" fmla="*/ 1570341 w 1570341"/>
              <a:gd name="connsiteY1" fmla="*/ 0 h 6877665"/>
              <a:gd name="connsiteX2" fmla="*/ 1436378 w 1570341"/>
              <a:gd name="connsiteY2" fmla="*/ 6861336 h 6877665"/>
              <a:gd name="connsiteX3" fmla="*/ 146420 w 1570341"/>
              <a:gd name="connsiteY3" fmla="*/ 6877665 h 6877665"/>
              <a:gd name="connsiteX4" fmla="*/ 97433 w 1570341"/>
              <a:gd name="connsiteY4" fmla="*/ 1668851 h 6877665"/>
              <a:gd name="connsiteX5" fmla="*/ 865414 w 1570341"/>
              <a:gd name="connsiteY5" fmla="*/ 934066 h 6877665"/>
              <a:gd name="connsiteX6" fmla="*/ 0 w 1570341"/>
              <a:gd name="connsiteY6" fmla="*/ 6671 h 6877665"/>
              <a:gd name="connsiteX0" fmla="*/ 0 w 1570341"/>
              <a:gd name="connsiteY0" fmla="*/ 6671 h 6877665"/>
              <a:gd name="connsiteX1" fmla="*/ 1570341 w 1570341"/>
              <a:gd name="connsiteY1" fmla="*/ 0 h 6877665"/>
              <a:gd name="connsiteX2" fmla="*/ 1436378 w 1570341"/>
              <a:gd name="connsiteY2" fmla="*/ 6861336 h 6877665"/>
              <a:gd name="connsiteX3" fmla="*/ 8769 w 1570341"/>
              <a:gd name="connsiteY3" fmla="*/ 6877665 h 6877665"/>
              <a:gd name="connsiteX4" fmla="*/ 97433 w 1570341"/>
              <a:gd name="connsiteY4" fmla="*/ 1668851 h 6877665"/>
              <a:gd name="connsiteX5" fmla="*/ 865414 w 1570341"/>
              <a:gd name="connsiteY5" fmla="*/ 934066 h 6877665"/>
              <a:gd name="connsiteX6" fmla="*/ 0 w 1570341"/>
              <a:gd name="connsiteY6" fmla="*/ 6671 h 6877665"/>
              <a:gd name="connsiteX0" fmla="*/ 0 w 1570341"/>
              <a:gd name="connsiteY0" fmla="*/ 6671 h 6877665"/>
              <a:gd name="connsiteX1" fmla="*/ 1570341 w 1570341"/>
              <a:gd name="connsiteY1" fmla="*/ 0 h 6877665"/>
              <a:gd name="connsiteX2" fmla="*/ 1465875 w 1570341"/>
              <a:gd name="connsiteY2" fmla="*/ 6871168 h 6877665"/>
              <a:gd name="connsiteX3" fmla="*/ 8769 w 1570341"/>
              <a:gd name="connsiteY3" fmla="*/ 6877665 h 6877665"/>
              <a:gd name="connsiteX4" fmla="*/ 97433 w 1570341"/>
              <a:gd name="connsiteY4" fmla="*/ 1668851 h 6877665"/>
              <a:gd name="connsiteX5" fmla="*/ 865414 w 1570341"/>
              <a:gd name="connsiteY5" fmla="*/ 934066 h 6877665"/>
              <a:gd name="connsiteX6" fmla="*/ 0 w 1570341"/>
              <a:gd name="connsiteY6" fmla="*/ 6671 h 6877665"/>
              <a:gd name="connsiteX0" fmla="*/ 0 w 1717825"/>
              <a:gd name="connsiteY0" fmla="*/ 16504 h 6887498"/>
              <a:gd name="connsiteX1" fmla="*/ 1717825 w 1717825"/>
              <a:gd name="connsiteY1" fmla="*/ 0 h 6887498"/>
              <a:gd name="connsiteX2" fmla="*/ 1465875 w 1717825"/>
              <a:gd name="connsiteY2" fmla="*/ 6881001 h 6887498"/>
              <a:gd name="connsiteX3" fmla="*/ 8769 w 1717825"/>
              <a:gd name="connsiteY3" fmla="*/ 6887498 h 6887498"/>
              <a:gd name="connsiteX4" fmla="*/ 97433 w 1717825"/>
              <a:gd name="connsiteY4" fmla="*/ 1678684 h 6887498"/>
              <a:gd name="connsiteX5" fmla="*/ 865414 w 1717825"/>
              <a:gd name="connsiteY5" fmla="*/ 943899 h 6887498"/>
              <a:gd name="connsiteX6" fmla="*/ 0 w 1717825"/>
              <a:gd name="connsiteY6" fmla="*/ 16504 h 6887498"/>
              <a:gd name="connsiteX0" fmla="*/ 0 w 1717825"/>
              <a:gd name="connsiteY0" fmla="*/ 0 h 6870994"/>
              <a:gd name="connsiteX1" fmla="*/ 1717825 w 1717825"/>
              <a:gd name="connsiteY1" fmla="*/ 3161 h 6870994"/>
              <a:gd name="connsiteX2" fmla="*/ 1465875 w 1717825"/>
              <a:gd name="connsiteY2" fmla="*/ 6864497 h 6870994"/>
              <a:gd name="connsiteX3" fmla="*/ 8769 w 1717825"/>
              <a:gd name="connsiteY3" fmla="*/ 6870994 h 6870994"/>
              <a:gd name="connsiteX4" fmla="*/ 97433 w 1717825"/>
              <a:gd name="connsiteY4" fmla="*/ 1662180 h 6870994"/>
              <a:gd name="connsiteX5" fmla="*/ 865414 w 1717825"/>
              <a:gd name="connsiteY5" fmla="*/ 927395 h 6870994"/>
              <a:gd name="connsiteX6" fmla="*/ 0 w 1717825"/>
              <a:gd name="connsiteY6" fmla="*/ 0 h 6870994"/>
              <a:gd name="connsiteX0" fmla="*/ 0 w 1717825"/>
              <a:gd name="connsiteY0" fmla="*/ 0 h 6870994"/>
              <a:gd name="connsiteX1" fmla="*/ 1717825 w 1717825"/>
              <a:gd name="connsiteY1" fmla="*/ 3161 h 6870994"/>
              <a:gd name="connsiteX2" fmla="*/ 1711681 w 1717825"/>
              <a:gd name="connsiteY2" fmla="*/ 6864497 h 6870994"/>
              <a:gd name="connsiteX3" fmla="*/ 8769 w 1717825"/>
              <a:gd name="connsiteY3" fmla="*/ 6870994 h 6870994"/>
              <a:gd name="connsiteX4" fmla="*/ 97433 w 1717825"/>
              <a:gd name="connsiteY4" fmla="*/ 1662180 h 6870994"/>
              <a:gd name="connsiteX5" fmla="*/ 865414 w 1717825"/>
              <a:gd name="connsiteY5" fmla="*/ 927395 h 6870994"/>
              <a:gd name="connsiteX6" fmla="*/ 0 w 1717825"/>
              <a:gd name="connsiteY6" fmla="*/ 0 h 6870994"/>
              <a:gd name="connsiteX0" fmla="*/ 148548 w 1866373"/>
              <a:gd name="connsiteY0" fmla="*/ 0 h 6870994"/>
              <a:gd name="connsiteX1" fmla="*/ 1866373 w 1866373"/>
              <a:gd name="connsiteY1" fmla="*/ 3161 h 6870994"/>
              <a:gd name="connsiteX2" fmla="*/ 1860229 w 1866373"/>
              <a:gd name="connsiteY2" fmla="*/ 6864497 h 6870994"/>
              <a:gd name="connsiteX3" fmla="*/ 0 w 1866373"/>
              <a:gd name="connsiteY3" fmla="*/ 6870994 h 6870994"/>
              <a:gd name="connsiteX4" fmla="*/ 245981 w 1866373"/>
              <a:gd name="connsiteY4" fmla="*/ 1662180 h 6870994"/>
              <a:gd name="connsiteX5" fmla="*/ 1013962 w 1866373"/>
              <a:gd name="connsiteY5" fmla="*/ 927395 h 6870994"/>
              <a:gd name="connsiteX6" fmla="*/ 148548 w 1866373"/>
              <a:gd name="connsiteY6" fmla="*/ 0 h 6870994"/>
              <a:gd name="connsiteX0" fmla="*/ 148548 w 1866373"/>
              <a:gd name="connsiteY0" fmla="*/ 0 h 6870994"/>
              <a:gd name="connsiteX1" fmla="*/ 1866373 w 1866373"/>
              <a:gd name="connsiteY1" fmla="*/ 3161 h 6870994"/>
              <a:gd name="connsiteX2" fmla="*/ 1860229 w 1866373"/>
              <a:gd name="connsiteY2" fmla="*/ 6864497 h 6870994"/>
              <a:gd name="connsiteX3" fmla="*/ 0 w 1866373"/>
              <a:gd name="connsiteY3" fmla="*/ 6870994 h 6870994"/>
              <a:gd name="connsiteX4" fmla="*/ 19839 w 1866373"/>
              <a:gd name="connsiteY4" fmla="*/ 1701509 h 6870994"/>
              <a:gd name="connsiteX5" fmla="*/ 1013962 w 1866373"/>
              <a:gd name="connsiteY5" fmla="*/ 927395 h 6870994"/>
              <a:gd name="connsiteX6" fmla="*/ 148548 w 1866373"/>
              <a:gd name="connsiteY6" fmla="*/ 0 h 6870994"/>
              <a:gd name="connsiteX0" fmla="*/ 1064 w 1866373"/>
              <a:gd name="connsiteY0" fmla="*/ 6671 h 6867833"/>
              <a:gd name="connsiteX1" fmla="*/ 1866373 w 1866373"/>
              <a:gd name="connsiteY1" fmla="*/ 0 h 6867833"/>
              <a:gd name="connsiteX2" fmla="*/ 1860229 w 1866373"/>
              <a:gd name="connsiteY2" fmla="*/ 6861336 h 6867833"/>
              <a:gd name="connsiteX3" fmla="*/ 0 w 1866373"/>
              <a:gd name="connsiteY3" fmla="*/ 6867833 h 6867833"/>
              <a:gd name="connsiteX4" fmla="*/ 19839 w 1866373"/>
              <a:gd name="connsiteY4" fmla="*/ 1698348 h 6867833"/>
              <a:gd name="connsiteX5" fmla="*/ 1013962 w 1866373"/>
              <a:gd name="connsiteY5" fmla="*/ 924234 h 6867833"/>
              <a:gd name="connsiteX6" fmla="*/ 1064 w 1866373"/>
              <a:gd name="connsiteY6" fmla="*/ 6671 h 6867833"/>
              <a:gd name="connsiteX0" fmla="*/ 1064 w 1866373"/>
              <a:gd name="connsiteY0" fmla="*/ 6671 h 6867833"/>
              <a:gd name="connsiteX1" fmla="*/ 1866373 w 1866373"/>
              <a:gd name="connsiteY1" fmla="*/ 0 h 6867833"/>
              <a:gd name="connsiteX2" fmla="*/ 1860229 w 1866373"/>
              <a:gd name="connsiteY2" fmla="*/ 6861336 h 6867833"/>
              <a:gd name="connsiteX3" fmla="*/ 0 w 1866373"/>
              <a:gd name="connsiteY3" fmla="*/ 6867833 h 6867833"/>
              <a:gd name="connsiteX4" fmla="*/ 19839 w 1866373"/>
              <a:gd name="connsiteY4" fmla="*/ 1698348 h 6867833"/>
              <a:gd name="connsiteX5" fmla="*/ 915640 w 1866373"/>
              <a:gd name="connsiteY5" fmla="*/ 914402 h 6867833"/>
              <a:gd name="connsiteX6" fmla="*/ 1064 w 1866373"/>
              <a:gd name="connsiteY6" fmla="*/ 6671 h 6867833"/>
              <a:gd name="connsiteX0" fmla="*/ 8657 w 1873966"/>
              <a:gd name="connsiteY0" fmla="*/ 6671 h 6867833"/>
              <a:gd name="connsiteX1" fmla="*/ 1873966 w 1873966"/>
              <a:gd name="connsiteY1" fmla="*/ 0 h 6867833"/>
              <a:gd name="connsiteX2" fmla="*/ 1867822 w 1873966"/>
              <a:gd name="connsiteY2" fmla="*/ 6861336 h 6867833"/>
              <a:gd name="connsiteX3" fmla="*/ 7593 w 1873966"/>
              <a:gd name="connsiteY3" fmla="*/ 6867833 h 6867833"/>
              <a:gd name="connsiteX4" fmla="*/ 0 w 1873966"/>
              <a:gd name="connsiteY4" fmla="*/ 1524776 h 6867833"/>
              <a:gd name="connsiteX5" fmla="*/ 923233 w 1873966"/>
              <a:gd name="connsiteY5" fmla="*/ 914402 h 6867833"/>
              <a:gd name="connsiteX6" fmla="*/ 8657 w 1873966"/>
              <a:gd name="connsiteY6" fmla="*/ 6671 h 6867833"/>
              <a:gd name="connsiteX0" fmla="*/ 8657 w 1873966"/>
              <a:gd name="connsiteY0" fmla="*/ 6671 h 6867833"/>
              <a:gd name="connsiteX1" fmla="*/ 1873966 w 1873966"/>
              <a:gd name="connsiteY1" fmla="*/ 0 h 6867833"/>
              <a:gd name="connsiteX2" fmla="*/ 1867822 w 1873966"/>
              <a:gd name="connsiteY2" fmla="*/ 6861336 h 6867833"/>
              <a:gd name="connsiteX3" fmla="*/ 7593 w 1873966"/>
              <a:gd name="connsiteY3" fmla="*/ 6867833 h 6867833"/>
              <a:gd name="connsiteX4" fmla="*/ 0 w 1873966"/>
              <a:gd name="connsiteY4" fmla="*/ 1524776 h 6867833"/>
              <a:gd name="connsiteX5" fmla="*/ 758641 w 1873966"/>
              <a:gd name="connsiteY5" fmla="*/ 777372 h 6867833"/>
              <a:gd name="connsiteX6" fmla="*/ 8657 w 1873966"/>
              <a:gd name="connsiteY6" fmla="*/ 6671 h 6867833"/>
              <a:gd name="connsiteX0" fmla="*/ 14088 w 1879397"/>
              <a:gd name="connsiteY0" fmla="*/ 6671 h 6861336"/>
              <a:gd name="connsiteX1" fmla="*/ 1879397 w 1879397"/>
              <a:gd name="connsiteY1" fmla="*/ 0 h 6861336"/>
              <a:gd name="connsiteX2" fmla="*/ 1873253 w 1879397"/>
              <a:gd name="connsiteY2" fmla="*/ 6861336 h 6861336"/>
              <a:gd name="connsiteX3" fmla="*/ 0 w 1879397"/>
              <a:gd name="connsiteY3" fmla="*/ 5488695 h 6861336"/>
              <a:gd name="connsiteX4" fmla="*/ 5431 w 1879397"/>
              <a:gd name="connsiteY4" fmla="*/ 1524776 h 6861336"/>
              <a:gd name="connsiteX5" fmla="*/ 764072 w 1879397"/>
              <a:gd name="connsiteY5" fmla="*/ 777372 h 6861336"/>
              <a:gd name="connsiteX6" fmla="*/ 14088 w 1879397"/>
              <a:gd name="connsiteY6" fmla="*/ 6671 h 6861336"/>
              <a:gd name="connsiteX0" fmla="*/ 14088 w 1879397"/>
              <a:gd name="connsiteY0" fmla="*/ 6671 h 5495209"/>
              <a:gd name="connsiteX1" fmla="*/ 1879397 w 1879397"/>
              <a:gd name="connsiteY1" fmla="*/ 0 h 5495209"/>
              <a:gd name="connsiteX2" fmla="*/ 1873253 w 1879397"/>
              <a:gd name="connsiteY2" fmla="*/ 5495209 h 5495209"/>
              <a:gd name="connsiteX3" fmla="*/ 0 w 1879397"/>
              <a:gd name="connsiteY3" fmla="*/ 5488695 h 5495209"/>
              <a:gd name="connsiteX4" fmla="*/ 5431 w 1879397"/>
              <a:gd name="connsiteY4" fmla="*/ 1524776 h 5495209"/>
              <a:gd name="connsiteX5" fmla="*/ 764072 w 1879397"/>
              <a:gd name="connsiteY5" fmla="*/ 777372 h 5495209"/>
              <a:gd name="connsiteX6" fmla="*/ 14088 w 1879397"/>
              <a:gd name="connsiteY6" fmla="*/ 6671 h 5495209"/>
              <a:gd name="connsiteX0" fmla="*/ 14088 w 1873253"/>
              <a:gd name="connsiteY0" fmla="*/ 0 h 5488538"/>
              <a:gd name="connsiteX1" fmla="*/ 1128008 w 1873253"/>
              <a:gd name="connsiteY1" fmla="*/ 15427 h 5488538"/>
              <a:gd name="connsiteX2" fmla="*/ 1873253 w 1873253"/>
              <a:gd name="connsiteY2" fmla="*/ 5488538 h 5488538"/>
              <a:gd name="connsiteX3" fmla="*/ 0 w 1873253"/>
              <a:gd name="connsiteY3" fmla="*/ 5482024 h 5488538"/>
              <a:gd name="connsiteX4" fmla="*/ 5431 w 1873253"/>
              <a:gd name="connsiteY4" fmla="*/ 1518105 h 5488538"/>
              <a:gd name="connsiteX5" fmla="*/ 764072 w 1873253"/>
              <a:gd name="connsiteY5" fmla="*/ 770701 h 5488538"/>
              <a:gd name="connsiteX6" fmla="*/ 14088 w 1873253"/>
              <a:gd name="connsiteY6" fmla="*/ 0 h 5488538"/>
              <a:gd name="connsiteX0" fmla="*/ 14088 w 1188163"/>
              <a:gd name="connsiteY0" fmla="*/ 0 h 5482024"/>
              <a:gd name="connsiteX1" fmla="*/ 1128008 w 1188163"/>
              <a:gd name="connsiteY1" fmla="*/ 15427 h 5482024"/>
              <a:gd name="connsiteX2" fmla="*/ 1188163 w 1188163"/>
              <a:gd name="connsiteY2" fmla="*/ 5477490 h 5482024"/>
              <a:gd name="connsiteX3" fmla="*/ 0 w 1188163"/>
              <a:gd name="connsiteY3" fmla="*/ 5482024 h 5482024"/>
              <a:gd name="connsiteX4" fmla="*/ 5431 w 1188163"/>
              <a:gd name="connsiteY4" fmla="*/ 1518105 h 5482024"/>
              <a:gd name="connsiteX5" fmla="*/ 764072 w 1188163"/>
              <a:gd name="connsiteY5" fmla="*/ 770701 h 5482024"/>
              <a:gd name="connsiteX6" fmla="*/ 14088 w 1188163"/>
              <a:gd name="connsiteY6" fmla="*/ 0 h 5482024"/>
              <a:gd name="connsiteX0" fmla="*/ 14088 w 1188163"/>
              <a:gd name="connsiteY0" fmla="*/ 0 h 5482024"/>
              <a:gd name="connsiteX1" fmla="*/ 1172207 w 1188163"/>
              <a:gd name="connsiteY1" fmla="*/ 15427 h 5482024"/>
              <a:gd name="connsiteX2" fmla="*/ 1188163 w 1188163"/>
              <a:gd name="connsiteY2" fmla="*/ 5477490 h 5482024"/>
              <a:gd name="connsiteX3" fmla="*/ 0 w 1188163"/>
              <a:gd name="connsiteY3" fmla="*/ 5482024 h 5482024"/>
              <a:gd name="connsiteX4" fmla="*/ 5431 w 1188163"/>
              <a:gd name="connsiteY4" fmla="*/ 1518105 h 5482024"/>
              <a:gd name="connsiteX5" fmla="*/ 764072 w 1188163"/>
              <a:gd name="connsiteY5" fmla="*/ 770701 h 5482024"/>
              <a:gd name="connsiteX6" fmla="*/ 14088 w 1188163"/>
              <a:gd name="connsiteY6" fmla="*/ 0 h 5482024"/>
              <a:gd name="connsiteX0" fmla="*/ 14088 w 1188163"/>
              <a:gd name="connsiteY0" fmla="*/ 0 h 5482024"/>
              <a:gd name="connsiteX1" fmla="*/ 1161158 w 1188163"/>
              <a:gd name="connsiteY1" fmla="*/ 4378 h 5482024"/>
              <a:gd name="connsiteX2" fmla="*/ 1188163 w 1188163"/>
              <a:gd name="connsiteY2" fmla="*/ 5477490 h 5482024"/>
              <a:gd name="connsiteX3" fmla="*/ 0 w 1188163"/>
              <a:gd name="connsiteY3" fmla="*/ 5482024 h 5482024"/>
              <a:gd name="connsiteX4" fmla="*/ 5431 w 1188163"/>
              <a:gd name="connsiteY4" fmla="*/ 1518105 h 5482024"/>
              <a:gd name="connsiteX5" fmla="*/ 764072 w 1188163"/>
              <a:gd name="connsiteY5" fmla="*/ 770701 h 5482024"/>
              <a:gd name="connsiteX6" fmla="*/ 14088 w 1188163"/>
              <a:gd name="connsiteY6" fmla="*/ 0 h 5482024"/>
              <a:gd name="connsiteX0" fmla="*/ 14088 w 1177114"/>
              <a:gd name="connsiteY0" fmla="*/ 0 h 5488539"/>
              <a:gd name="connsiteX1" fmla="*/ 1161158 w 1177114"/>
              <a:gd name="connsiteY1" fmla="*/ 4378 h 5488539"/>
              <a:gd name="connsiteX2" fmla="*/ 1177114 w 1177114"/>
              <a:gd name="connsiteY2" fmla="*/ 5488539 h 5488539"/>
              <a:gd name="connsiteX3" fmla="*/ 0 w 1177114"/>
              <a:gd name="connsiteY3" fmla="*/ 5482024 h 5488539"/>
              <a:gd name="connsiteX4" fmla="*/ 5431 w 1177114"/>
              <a:gd name="connsiteY4" fmla="*/ 1518105 h 5488539"/>
              <a:gd name="connsiteX5" fmla="*/ 764072 w 1177114"/>
              <a:gd name="connsiteY5" fmla="*/ 770701 h 5488539"/>
              <a:gd name="connsiteX6" fmla="*/ 14088 w 1177114"/>
              <a:gd name="connsiteY6" fmla="*/ 0 h 5488539"/>
              <a:gd name="connsiteX0" fmla="*/ 14088 w 1162213"/>
              <a:gd name="connsiteY0" fmla="*/ 0 h 5482024"/>
              <a:gd name="connsiteX1" fmla="*/ 1161158 w 1162213"/>
              <a:gd name="connsiteY1" fmla="*/ 4378 h 5482024"/>
              <a:gd name="connsiteX2" fmla="*/ 1155014 w 1162213"/>
              <a:gd name="connsiteY2" fmla="*/ 5477490 h 5482024"/>
              <a:gd name="connsiteX3" fmla="*/ 0 w 1162213"/>
              <a:gd name="connsiteY3" fmla="*/ 5482024 h 5482024"/>
              <a:gd name="connsiteX4" fmla="*/ 5431 w 1162213"/>
              <a:gd name="connsiteY4" fmla="*/ 1518105 h 5482024"/>
              <a:gd name="connsiteX5" fmla="*/ 764072 w 1162213"/>
              <a:gd name="connsiteY5" fmla="*/ 770701 h 5482024"/>
              <a:gd name="connsiteX6" fmla="*/ 14088 w 1162213"/>
              <a:gd name="connsiteY6" fmla="*/ 0 h 548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2213" h="5482024">
                <a:moveTo>
                  <a:pt x="14088" y="0"/>
                </a:moveTo>
                <a:lnTo>
                  <a:pt x="1161158" y="4378"/>
                </a:lnTo>
                <a:cubicBezTo>
                  <a:pt x="1166477" y="1825066"/>
                  <a:pt x="1149695" y="3656802"/>
                  <a:pt x="1155014" y="5477490"/>
                </a:cubicBezTo>
                <a:lnTo>
                  <a:pt x="0" y="5482024"/>
                </a:lnTo>
                <a:cubicBezTo>
                  <a:pt x="1810" y="4160718"/>
                  <a:pt x="3621" y="2839411"/>
                  <a:pt x="5431" y="1518105"/>
                </a:cubicBezTo>
                <a:lnTo>
                  <a:pt x="764072" y="770701"/>
                </a:lnTo>
                <a:lnTo>
                  <a:pt x="140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863E6AAD-0D56-E643-BB3D-68DC7D0C043B}"/>
              </a:ext>
            </a:extLst>
          </p:cNvPr>
          <p:cNvSpPr txBox="1">
            <a:spLocks/>
          </p:cNvSpPr>
          <p:nvPr/>
        </p:nvSpPr>
        <p:spPr>
          <a:xfrm>
            <a:off x="2510937" y="473366"/>
            <a:ext cx="9720758" cy="990600"/>
          </a:xfrm>
          <a:prstGeom prst="rect">
            <a:avLst/>
          </a:prstGeom>
        </p:spPr>
        <p:txBody>
          <a:bodyPr anchor="ct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endParaRPr lang="en-US" sz="4000" b="1">
              <a:solidFill>
                <a:schemeClr val="accent1">
                  <a:lumMod val="50000"/>
                </a:schemeClr>
              </a:solidFill>
              <a:latin typeface="Arial" panose="020B0604020202020204" pitchFamily="34" charset="0"/>
              <a:cs typeface="Arial" panose="020B0604020202020204" pitchFamily="34" charset="0"/>
            </a:endParaRPr>
          </a:p>
        </p:txBody>
      </p:sp>
      <p:sp>
        <p:nvSpPr>
          <p:cNvPr id="6" name="Rectangle 5"/>
          <p:cNvSpPr/>
          <p:nvPr/>
        </p:nvSpPr>
        <p:spPr>
          <a:xfrm>
            <a:off x="2563829" y="2000316"/>
            <a:ext cx="8783795" cy="461665"/>
          </a:xfrm>
          <a:prstGeom prst="rect">
            <a:avLst/>
          </a:prstGeom>
        </p:spPr>
        <p:txBody>
          <a:bodyPr wrap="square">
            <a:spAutoFit/>
          </a:bodyPr>
          <a:lstStyle/>
          <a:p>
            <a:pPr marL="182880" indent="-182880">
              <a:spcBef>
                <a:spcPct val="20000"/>
              </a:spcBef>
              <a:buClr>
                <a:srgbClr val="94C600"/>
              </a:buClr>
              <a:buSzPct val="85000"/>
              <a:buFont typeface="Arial" pitchFamily="34" charset="0"/>
              <a:buChar char="•"/>
            </a:pPr>
            <a:endParaRPr lang="en-US" sz="2400">
              <a:solidFill>
                <a:srgbClr val="002060"/>
              </a:solidFill>
              <a:latin typeface="Arial"/>
            </a:endParaRPr>
          </a:p>
        </p:txBody>
      </p:sp>
      <p:pic>
        <p:nvPicPr>
          <p:cNvPr id="12" name="Picture 11">
            <a:extLst>
              <a:ext uri="{FF2B5EF4-FFF2-40B4-BE49-F238E27FC236}">
                <a16:creationId xmlns:a16="http://schemas.microsoft.com/office/drawing/2014/main" id="{F3A6702C-4751-460A-BD1A-D34CFF3973F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23" y="260664"/>
            <a:ext cx="1198110" cy="1203302"/>
          </a:xfrm>
          <a:prstGeom prst="rect">
            <a:avLst/>
          </a:prstGeom>
        </p:spPr>
      </p:pic>
      <p:sp>
        <p:nvSpPr>
          <p:cNvPr id="13" name="Title 1">
            <a:extLst>
              <a:ext uri="{FF2B5EF4-FFF2-40B4-BE49-F238E27FC236}">
                <a16:creationId xmlns:a16="http://schemas.microsoft.com/office/drawing/2014/main" id="{37F82BE5-B89F-4404-9014-AA8BCCC8DDBD}"/>
              </a:ext>
            </a:extLst>
          </p:cNvPr>
          <p:cNvSpPr txBox="1">
            <a:spLocks/>
          </p:cNvSpPr>
          <p:nvPr/>
        </p:nvSpPr>
        <p:spPr>
          <a:xfrm>
            <a:off x="2563830" y="473366"/>
            <a:ext cx="9496408" cy="990600"/>
          </a:xfrm>
          <a:prstGeom prst="rect">
            <a:avLst/>
          </a:prstGeom>
        </p:spPr>
        <p:txBody>
          <a:bodyPr anchor="ct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4000" b="1" dirty="0">
                <a:solidFill>
                  <a:srgbClr val="002F67"/>
                </a:solidFill>
                <a:latin typeface="Arial" panose="020B0604020202020204" pitchFamily="34" charset="0"/>
                <a:cs typeface="Arial" panose="020B0604020202020204" pitchFamily="34" charset="0"/>
              </a:rPr>
              <a:t>2023 CED Planning Grants</a:t>
            </a:r>
          </a:p>
        </p:txBody>
      </p:sp>
      <p:sp>
        <p:nvSpPr>
          <p:cNvPr id="14" name="Rectangle 13">
            <a:extLst>
              <a:ext uri="{FF2B5EF4-FFF2-40B4-BE49-F238E27FC236}">
                <a16:creationId xmlns:a16="http://schemas.microsoft.com/office/drawing/2014/main" id="{183E2201-A3C9-44A0-B2A7-24D9EEB4C157}"/>
              </a:ext>
            </a:extLst>
          </p:cNvPr>
          <p:cNvSpPr/>
          <p:nvPr/>
        </p:nvSpPr>
        <p:spPr>
          <a:xfrm>
            <a:off x="1916274" y="1756029"/>
            <a:ext cx="9366244" cy="4401205"/>
          </a:xfrm>
          <a:prstGeom prst="rect">
            <a:avLst/>
          </a:prstGeom>
        </p:spPr>
        <p:txBody>
          <a:bodyPr wrap="square">
            <a:spAutoFit/>
          </a:bodyPr>
          <a:lstStyle/>
          <a:p>
            <a:pPr marL="182880" indent="-182880">
              <a:spcAft>
                <a:spcPts val="1200"/>
              </a:spcAft>
              <a:buClr>
                <a:srgbClr val="94C600"/>
              </a:buClr>
              <a:buSzPct val="85000"/>
              <a:buFont typeface="Arial" pitchFamily="34" charset="0"/>
              <a:buChar char="•"/>
            </a:pPr>
            <a:r>
              <a:rPr lang="en-US" sz="2400" dirty="0">
                <a:solidFill>
                  <a:srgbClr val="002F67"/>
                </a:solidFill>
                <a:latin typeface="Arial" panose="020B0604020202020204" pitchFamily="34" charset="0"/>
                <a:ea typeface="Times" panose="02020603050405020304" pitchFamily="18" charset="0"/>
                <a:cs typeface="Arial" panose="020B0604020202020204" pitchFamily="34" charset="0"/>
              </a:rPr>
              <a:t>HHS-2023-ACF-OCS-EE-0056</a:t>
            </a:r>
            <a:endParaRPr lang="en-US" sz="2400" dirty="0">
              <a:solidFill>
                <a:srgbClr val="002060"/>
              </a:solidFill>
              <a:latin typeface="Arial"/>
            </a:endParaRPr>
          </a:p>
          <a:p>
            <a:pPr marL="182880" indent="-182880">
              <a:spcAft>
                <a:spcPts val="1200"/>
              </a:spcAft>
              <a:buClr>
                <a:srgbClr val="94C600"/>
              </a:buClr>
              <a:buSzPct val="85000"/>
              <a:buFont typeface="Arial" pitchFamily="34" charset="0"/>
              <a:buChar char="•"/>
            </a:pPr>
            <a:r>
              <a:rPr lang="en-US" sz="2400" dirty="0">
                <a:solidFill>
                  <a:srgbClr val="002060"/>
                </a:solidFill>
                <a:latin typeface="Arial"/>
              </a:rPr>
              <a:t>Grants for CDCs to plan and develop CED projects</a:t>
            </a:r>
          </a:p>
          <a:p>
            <a:pPr marL="182880" indent="-182880">
              <a:spcAft>
                <a:spcPts val="1200"/>
              </a:spcAft>
              <a:buClr>
                <a:srgbClr val="94C600"/>
              </a:buClr>
              <a:buSzPct val="85000"/>
              <a:buFont typeface="Arial" pitchFamily="34" charset="0"/>
              <a:buChar char="•"/>
            </a:pPr>
            <a:r>
              <a:rPr lang="en-US" sz="2400" dirty="0">
                <a:solidFill>
                  <a:srgbClr val="002060"/>
                </a:solidFill>
                <a:latin typeface="Arial"/>
              </a:rPr>
              <a:t>NOFO release expected Spring 2023</a:t>
            </a:r>
          </a:p>
          <a:p>
            <a:pPr marL="182880" indent="-182880">
              <a:spcAft>
                <a:spcPts val="1200"/>
              </a:spcAft>
              <a:buClr>
                <a:srgbClr val="94C600"/>
              </a:buClr>
              <a:buSzPct val="85000"/>
              <a:buFont typeface="Arial" pitchFamily="34" charset="0"/>
              <a:buChar char="•"/>
            </a:pPr>
            <a:r>
              <a:rPr lang="en-US" sz="2400" dirty="0">
                <a:solidFill>
                  <a:srgbClr val="002060"/>
                </a:solidFill>
                <a:latin typeface="Arial"/>
              </a:rPr>
              <a:t>Awards made by September 30, 2023</a:t>
            </a:r>
          </a:p>
          <a:p>
            <a:pPr marL="182880" indent="-182880">
              <a:spcAft>
                <a:spcPts val="1200"/>
              </a:spcAft>
              <a:buClr>
                <a:srgbClr val="94C600"/>
              </a:buClr>
              <a:buSzPct val="85000"/>
              <a:buFont typeface="Arial" pitchFamily="34" charset="0"/>
              <a:buChar char="•"/>
            </a:pPr>
            <a:r>
              <a:rPr lang="en-US" sz="2400" dirty="0">
                <a:solidFill>
                  <a:srgbClr val="002060"/>
                </a:solidFill>
                <a:latin typeface="Arial"/>
              </a:rPr>
              <a:t>Funding estimates:</a:t>
            </a:r>
          </a:p>
          <a:p>
            <a:pPr marL="640080" lvl="1" indent="-182880">
              <a:spcAft>
                <a:spcPts val="1200"/>
              </a:spcAft>
              <a:buClr>
                <a:srgbClr val="94C600"/>
              </a:buClr>
              <a:buSzPct val="85000"/>
              <a:buFont typeface="Arial" pitchFamily="34" charset="0"/>
              <a:buChar char="•"/>
            </a:pPr>
            <a:r>
              <a:rPr lang="en-US" sz="2000" dirty="0">
                <a:solidFill>
                  <a:srgbClr val="002060"/>
                </a:solidFill>
                <a:latin typeface="Arial"/>
              </a:rPr>
              <a:t>Estimated Funding Available: $1,500,000</a:t>
            </a:r>
          </a:p>
          <a:p>
            <a:pPr marL="640080" lvl="1" indent="-182880">
              <a:spcAft>
                <a:spcPts val="1200"/>
              </a:spcAft>
              <a:buClr>
                <a:srgbClr val="94C600"/>
              </a:buClr>
              <a:buSzPct val="85000"/>
              <a:buFont typeface="Arial" pitchFamily="34" charset="0"/>
              <a:buChar char="•"/>
            </a:pPr>
            <a:r>
              <a:rPr lang="en-US" sz="2000" dirty="0">
                <a:solidFill>
                  <a:srgbClr val="002060"/>
                </a:solidFill>
                <a:latin typeface="Arial"/>
              </a:rPr>
              <a:t>Expected Number of Awards: 10</a:t>
            </a:r>
          </a:p>
          <a:p>
            <a:pPr marL="640080" lvl="1" indent="-182880">
              <a:spcAft>
                <a:spcPts val="1200"/>
              </a:spcAft>
              <a:buClr>
                <a:srgbClr val="94C600"/>
              </a:buClr>
              <a:buSzPct val="85000"/>
              <a:buFont typeface="Arial" pitchFamily="34" charset="0"/>
              <a:buChar char="•"/>
            </a:pPr>
            <a:r>
              <a:rPr lang="en-US" sz="2000" dirty="0">
                <a:solidFill>
                  <a:srgbClr val="002060"/>
                </a:solidFill>
                <a:latin typeface="Arial"/>
              </a:rPr>
              <a:t>Award Ceiling: $150,000</a:t>
            </a:r>
          </a:p>
          <a:p>
            <a:pPr marL="640080" lvl="1" indent="-182880">
              <a:spcAft>
                <a:spcPts val="1200"/>
              </a:spcAft>
              <a:buClr>
                <a:srgbClr val="94C600"/>
              </a:buClr>
              <a:buSzPct val="85000"/>
              <a:buFont typeface="Arial" pitchFamily="34" charset="0"/>
              <a:buChar char="•"/>
            </a:pPr>
            <a:r>
              <a:rPr lang="en-US" sz="2000" dirty="0">
                <a:solidFill>
                  <a:srgbClr val="002060"/>
                </a:solidFill>
                <a:latin typeface="Arial"/>
              </a:rPr>
              <a:t>Award Floor: $75,000</a:t>
            </a:r>
          </a:p>
        </p:txBody>
      </p:sp>
    </p:spTree>
    <p:extLst>
      <p:ext uri="{BB962C8B-B14F-4D97-AF65-F5344CB8AC3E}">
        <p14:creationId xmlns:p14="http://schemas.microsoft.com/office/powerpoint/2010/main" val="314230012"/>
      </p:ext>
    </p:extLst>
  </p:cSld>
  <p:clrMapOvr>
    <a:masterClrMapping/>
  </p:clrMapOvr>
  <mc:AlternateContent xmlns:mc="http://schemas.openxmlformats.org/markup-compatibility/2006" xmlns:p14="http://schemas.microsoft.com/office/powerpoint/2010/main">
    <mc:Choice Requires="p14">
      <p:transition spd="slow" p14:dur="2000" advClick="0" advTm="7000">
        <p:fade/>
      </p:transition>
    </mc:Choice>
    <mc:Fallback xmlns="">
      <p:transition spd="slow" advClick="0" advTm="7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C2180A4-47BE-8F47-9AC0-B0F4BB273EB6}"/>
              </a:ext>
            </a:extLst>
          </p:cNvPr>
          <p:cNvSpPr/>
          <p:nvPr/>
        </p:nvSpPr>
        <p:spPr>
          <a:xfrm>
            <a:off x="1588" y="-9832"/>
            <a:ext cx="2109287" cy="6867832"/>
          </a:xfrm>
          <a:prstGeom prst="rect">
            <a:avLst/>
          </a:prstGeom>
          <a:gradFill flip="none" rotWithShape="1">
            <a:gsLst>
              <a:gs pos="0">
                <a:srgbClr val="B2D333">
                  <a:shade val="30000"/>
                  <a:satMod val="115000"/>
                </a:srgbClr>
              </a:gs>
              <a:gs pos="50000">
                <a:srgbClr val="B2D333">
                  <a:shade val="67500"/>
                  <a:satMod val="115000"/>
                </a:srgbClr>
              </a:gs>
              <a:gs pos="100000">
                <a:srgbClr val="B2D333">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439559C-6CF1-3243-A943-9266D06D207A}"/>
              </a:ext>
            </a:extLst>
          </p:cNvPr>
          <p:cNvSpPr/>
          <p:nvPr/>
        </p:nvSpPr>
        <p:spPr>
          <a:xfrm>
            <a:off x="11138361" y="5930839"/>
            <a:ext cx="1052052" cy="511278"/>
          </a:xfrm>
          <a:prstGeom prst="rect">
            <a:avLst/>
          </a:prstGeom>
          <a:solidFill>
            <a:srgbClr val="B2D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CFC2B71-8325-FA4E-992D-0C5EA8886014}"/>
              </a:ext>
            </a:extLst>
          </p:cNvPr>
          <p:cNvSpPr txBox="1"/>
          <p:nvPr/>
        </p:nvSpPr>
        <p:spPr>
          <a:xfrm>
            <a:off x="11347625" y="6011719"/>
            <a:ext cx="442841" cy="338554"/>
          </a:xfrm>
          <a:prstGeom prst="rect">
            <a:avLst/>
          </a:prstGeom>
          <a:noFill/>
        </p:spPr>
        <p:txBody>
          <a:bodyPr wrap="square" rtlCol="0">
            <a:spAutoFit/>
          </a:bodyPr>
          <a:lstStyle/>
          <a:p>
            <a:fld id="{1B138D4C-7B64-4815-A40E-83F2AB4486DC}" type="slidenum">
              <a:rPr lang="en-US" sz="1600" b="1" dirty="0">
                <a:solidFill>
                  <a:schemeClr val="bg1"/>
                </a:solidFill>
                <a:latin typeface="Arial" panose="020B0604020202020204" pitchFamily="34" charset="0"/>
                <a:cs typeface="Arial" panose="020B0604020202020204" pitchFamily="34" charset="0"/>
              </a:rPr>
              <a:t>45</a:t>
            </a:fld>
            <a:endParaRPr lang="en-US" sz="1600" b="1">
              <a:solidFill>
                <a:schemeClr val="bg1"/>
              </a:solidFill>
              <a:latin typeface="Arial" panose="020B0604020202020204" pitchFamily="34" charset="0"/>
              <a:cs typeface="Arial" panose="020B0604020202020204" pitchFamily="34" charset="0"/>
            </a:endParaRPr>
          </a:p>
        </p:txBody>
      </p:sp>
      <p:sp>
        <p:nvSpPr>
          <p:cNvPr id="11" name="Rectangle 13">
            <a:extLst>
              <a:ext uri="{FF2B5EF4-FFF2-40B4-BE49-F238E27FC236}">
                <a16:creationId xmlns:a16="http://schemas.microsoft.com/office/drawing/2014/main" id="{63BCFC74-9743-E848-9E41-6539663B65AA}"/>
              </a:ext>
            </a:extLst>
          </p:cNvPr>
          <p:cNvSpPr/>
          <p:nvPr/>
        </p:nvSpPr>
        <p:spPr>
          <a:xfrm>
            <a:off x="1187669" y="-1467"/>
            <a:ext cx="1457210" cy="6874125"/>
          </a:xfrm>
          <a:custGeom>
            <a:avLst/>
            <a:gdLst>
              <a:gd name="connsiteX0" fmla="*/ 0 w 1436377"/>
              <a:gd name="connsiteY0" fmla="*/ 0 h 4147457"/>
              <a:gd name="connsiteX1" fmla="*/ 1436377 w 1436377"/>
              <a:gd name="connsiteY1" fmla="*/ 0 h 4147457"/>
              <a:gd name="connsiteX2" fmla="*/ 1436377 w 1436377"/>
              <a:gd name="connsiteY2" fmla="*/ 4147457 h 4147457"/>
              <a:gd name="connsiteX3" fmla="*/ 0 w 1436377"/>
              <a:gd name="connsiteY3" fmla="*/ 4147457 h 4147457"/>
              <a:gd name="connsiteX4" fmla="*/ 0 w 1436377"/>
              <a:gd name="connsiteY4" fmla="*/ 0 h 4147457"/>
              <a:gd name="connsiteX0" fmla="*/ 0 w 2677348"/>
              <a:gd name="connsiteY0" fmla="*/ 0 h 4555672"/>
              <a:gd name="connsiteX1" fmla="*/ 2677348 w 2677348"/>
              <a:gd name="connsiteY1" fmla="*/ 408215 h 4555672"/>
              <a:gd name="connsiteX2" fmla="*/ 2677348 w 2677348"/>
              <a:gd name="connsiteY2" fmla="*/ 4555672 h 4555672"/>
              <a:gd name="connsiteX3" fmla="*/ 1240971 w 2677348"/>
              <a:gd name="connsiteY3" fmla="*/ 4555672 h 4555672"/>
              <a:gd name="connsiteX4" fmla="*/ 0 w 2677348"/>
              <a:gd name="connsiteY4" fmla="*/ 0 h 4555672"/>
              <a:gd name="connsiteX0" fmla="*/ 0 w 2677348"/>
              <a:gd name="connsiteY0" fmla="*/ 0 h 4555672"/>
              <a:gd name="connsiteX1" fmla="*/ 2677348 w 2677348"/>
              <a:gd name="connsiteY1" fmla="*/ 408215 h 4555672"/>
              <a:gd name="connsiteX2" fmla="*/ 2677348 w 2677348"/>
              <a:gd name="connsiteY2" fmla="*/ 4555672 h 4555672"/>
              <a:gd name="connsiteX3" fmla="*/ 718457 w 2677348"/>
              <a:gd name="connsiteY3" fmla="*/ 996044 h 4555672"/>
              <a:gd name="connsiteX4" fmla="*/ 0 w 2677348"/>
              <a:gd name="connsiteY4" fmla="*/ 0 h 4555672"/>
              <a:gd name="connsiteX0" fmla="*/ 0 w 2677348"/>
              <a:gd name="connsiteY0" fmla="*/ 0 h 4555672"/>
              <a:gd name="connsiteX1" fmla="*/ 2677348 w 2677348"/>
              <a:gd name="connsiteY1" fmla="*/ 408215 h 4555672"/>
              <a:gd name="connsiteX2" fmla="*/ 2677348 w 2677348"/>
              <a:gd name="connsiteY2" fmla="*/ 4555672 h 4555672"/>
              <a:gd name="connsiteX3" fmla="*/ 865414 w 2677348"/>
              <a:gd name="connsiteY3" fmla="*/ 947059 h 4555672"/>
              <a:gd name="connsiteX4" fmla="*/ 0 w 2677348"/>
              <a:gd name="connsiteY4" fmla="*/ 0 h 4555672"/>
              <a:gd name="connsiteX0" fmla="*/ 0 w 2677348"/>
              <a:gd name="connsiteY0" fmla="*/ 0 h 1681844"/>
              <a:gd name="connsiteX1" fmla="*/ 2677348 w 2677348"/>
              <a:gd name="connsiteY1" fmla="*/ 408215 h 1681844"/>
              <a:gd name="connsiteX2" fmla="*/ 97433 w 2677348"/>
              <a:gd name="connsiteY2" fmla="*/ 1681844 h 1681844"/>
              <a:gd name="connsiteX3" fmla="*/ 865414 w 2677348"/>
              <a:gd name="connsiteY3" fmla="*/ 947059 h 1681844"/>
              <a:gd name="connsiteX4" fmla="*/ 0 w 2677348"/>
              <a:gd name="connsiteY4" fmla="*/ 0 h 1681844"/>
              <a:gd name="connsiteX0" fmla="*/ 0 w 2677348"/>
              <a:gd name="connsiteY0" fmla="*/ 0 h 1681844"/>
              <a:gd name="connsiteX1" fmla="*/ 2677348 w 2677348"/>
              <a:gd name="connsiteY1" fmla="*/ 408215 h 1681844"/>
              <a:gd name="connsiteX2" fmla="*/ 1893577 w 2677348"/>
              <a:gd name="connsiteY2" fmla="*/ 816429 h 1681844"/>
              <a:gd name="connsiteX3" fmla="*/ 97433 w 2677348"/>
              <a:gd name="connsiteY3" fmla="*/ 1681844 h 1681844"/>
              <a:gd name="connsiteX4" fmla="*/ 865414 w 2677348"/>
              <a:gd name="connsiteY4" fmla="*/ 947059 h 1681844"/>
              <a:gd name="connsiteX5" fmla="*/ 0 w 2677348"/>
              <a:gd name="connsiteY5" fmla="*/ 0 h 1681844"/>
              <a:gd name="connsiteX0" fmla="*/ 0 w 2677348"/>
              <a:gd name="connsiteY0" fmla="*/ 0 h 6890658"/>
              <a:gd name="connsiteX1" fmla="*/ 2677348 w 2677348"/>
              <a:gd name="connsiteY1" fmla="*/ 408215 h 6890658"/>
              <a:gd name="connsiteX2" fmla="*/ 146420 w 2677348"/>
              <a:gd name="connsiteY2" fmla="*/ 6890658 h 6890658"/>
              <a:gd name="connsiteX3" fmla="*/ 97433 w 2677348"/>
              <a:gd name="connsiteY3" fmla="*/ 1681844 h 6890658"/>
              <a:gd name="connsiteX4" fmla="*/ 865414 w 2677348"/>
              <a:gd name="connsiteY4" fmla="*/ 947059 h 6890658"/>
              <a:gd name="connsiteX5" fmla="*/ 0 w 2677348"/>
              <a:gd name="connsiteY5" fmla="*/ 0 h 6890658"/>
              <a:gd name="connsiteX0" fmla="*/ 0 w 1550677"/>
              <a:gd name="connsiteY0" fmla="*/ 0 h 6890658"/>
              <a:gd name="connsiteX1" fmla="*/ 1550677 w 1550677"/>
              <a:gd name="connsiteY1" fmla="*/ 32658 h 6890658"/>
              <a:gd name="connsiteX2" fmla="*/ 146420 w 1550677"/>
              <a:gd name="connsiteY2" fmla="*/ 6890658 h 6890658"/>
              <a:gd name="connsiteX3" fmla="*/ 97433 w 1550677"/>
              <a:gd name="connsiteY3" fmla="*/ 1681844 h 6890658"/>
              <a:gd name="connsiteX4" fmla="*/ 865414 w 1550677"/>
              <a:gd name="connsiteY4" fmla="*/ 947059 h 6890658"/>
              <a:gd name="connsiteX5" fmla="*/ 0 w 1550677"/>
              <a:gd name="connsiteY5" fmla="*/ 0 h 6890658"/>
              <a:gd name="connsiteX0" fmla="*/ 0 w 1550677"/>
              <a:gd name="connsiteY0" fmla="*/ 0 h 6890658"/>
              <a:gd name="connsiteX1" fmla="*/ 1550677 w 1550677"/>
              <a:gd name="connsiteY1" fmla="*/ 32658 h 6890658"/>
              <a:gd name="connsiteX2" fmla="*/ 799564 w 1550677"/>
              <a:gd name="connsiteY2" fmla="*/ 3624943 h 6890658"/>
              <a:gd name="connsiteX3" fmla="*/ 146420 w 1550677"/>
              <a:gd name="connsiteY3" fmla="*/ 6890658 h 6890658"/>
              <a:gd name="connsiteX4" fmla="*/ 97433 w 1550677"/>
              <a:gd name="connsiteY4" fmla="*/ 1681844 h 6890658"/>
              <a:gd name="connsiteX5" fmla="*/ 865414 w 1550677"/>
              <a:gd name="connsiteY5" fmla="*/ 947059 h 6890658"/>
              <a:gd name="connsiteX6" fmla="*/ 0 w 1550677"/>
              <a:gd name="connsiteY6" fmla="*/ 0 h 6890658"/>
              <a:gd name="connsiteX0" fmla="*/ 0 w 1550677"/>
              <a:gd name="connsiteY0" fmla="*/ 0 h 6890658"/>
              <a:gd name="connsiteX1" fmla="*/ 1550677 w 1550677"/>
              <a:gd name="connsiteY1" fmla="*/ 32658 h 6890658"/>
              <a:gd name="connsiteX2" fmla="*/ 1436378 w 1550677"/>
              <a:gd name="connsiteY2" fmla="*/ 6874329 h 6890658"/>
              <a:gd name="connsiteX3" fmla="*/ 146420 w 1550677"/>
              <a:gd name="connsiteY3" fmla="*/ 6890658 h 6890658"/>
              <a:gd name="connsiteX4" fmla="*/ 97433 w 1550677"/>
              <a:gd name="connsiteY4" fmla="*/ 1681844 h 6890658"/>
              <a:gd name="connsiteX5" fmla="*/ 865414 w 1550677"/>
              <a:gd name="connsiteY5" fmla="*/ 947059 h 6890658"/>
              <a:gd name="connsiteX6" fmla="*/ 0 w 1550677"/>
              <a:gd name="connsiteY6" fmla="*/ 0 h 6890658"/>
              <a:gd name="connsiteX0" fmla="*/ 0 w 1570341"/>
              <a:gd name="connsiteY0" fmla="*/ 0 h 6890658"/>
              <a:gd name="connsiteX1" fmla="*/ 1570341 w 1570341"/>
              <a:gd name="connsiteY1" fmla="*/ 12993 h 6890658"/>
              <a:gd name="connsiteX2" fmla="*/ 1436378 w 1570341"/>
              <a:gd name="connsiteY2" fmla="*/ 6874329 h 6890658"/>
              <a:gd name="connsiteX3" fmla="*/ 146420 w 1570341"/>
              <a:gd name="connsiteY3" fmla="*/ 6890658 h 6890658"/>
              <a:gd name="connsiteX4" fmla="*/ 97433 w 1570341"/>
              <a:gd name="connsiteY4" fmla="*/ 1681844 h 6890658"/>
              <a:gd name="connsiteX5" fmla="*/ 865414 w 1570341"/>
              <a:gd name="connsiteY5" fmla="*/ 947059 h 6890658"/>
              <a:gd name="connsiteX6" fmla="*/ 0 w 1570341"/>
              <a:gd name="connsiteY6" fmla="*/ 0 h 6890658"/>
              <a:gd name="connsiteX0" fmla="*/ 0 w 1570341"/>
              <a:gd name="connsiteY0" fmla="*/ 6671 h 6877665"/>
              <a:gd name="connsiteX1" fmla="*/ 1570341 w 1570341"/>
              <a:gd name="connsiteY1" fmla="*/ 0 h 6877665"/>
              <a:gd name="connsiteX2" fmla="*/ 1436378 w 1570341"/>
              <a:gd name="connsiteY2" fmla="*/ 6861336 h 6877665"/>
              <a:gd name="connsiteX3" fmla="*/ 146420 w 1570341"/>
              <a:gd name="connsiteY3" fmla="*/ 6877665 h 6877665"/>
              <a:gd name="connsiteX4" fmla="*/ 97433 w 1570341"/>
              <a:gd name="connsiteY4" fmla="*/ 1668851 h 6877665"/>
              <a:gd name="connsiteX5" fmla="*/ 865414 w 1570341"/>
              <a:gd name="connsiteY5" fmla="*/ 934066 h 6877665"/>
              <a:gd name="connsiteX6" fmla="*/ 0 w 1570341"/>
              <a:gd name="connsiteY6" fmla="*/ 6671 h 6877665"/>
              <a:gd name="connsiteX0" fmla="*/ 0 w 1570341"/>
              <a:gd name="connsiteY0" fmla="*/ 6671 h 6877665"/>
              <a:gd name="connsiteX1" fmla="*/ 1570341 w 1570341"/>
              <a:gd name="connsiteY1" fmla="*/ 0 h 6877665"/>
              <a:gd name="connsiteX2" fmla="*/ 1436378 w 1570341"/>
              <a:gd name="connsiteY2" fmla="*/ 6861336 h 6877665"/>
              <a:gd name="connsiteX3" fmla="*/ 8769 w 1570341"/>
              <a:gd name="connsiteY3" fmla="*/ 6877665 h 6877665"/>
              <a:gd name="connsiteX4" fmla="*/ 97433 w 1570341"/>
              <a:gd name="connsiteY4" fmla="*/ 1668851 h 6877665"/>
              <a:gd name="connsiteX5" fmla="*/ 865414 w 1570341"/>
              <a:gd name="connsiteY5" fmla="*/ 934066 h 6877665"/>
              <a:gd name="connsiteX6" fmla="*/ 0 w 1570341"/>
              <a:gd name="connsiteY6" fmla="*/ 6671 h 6877665"/>
              <a:gd name="connsiteX0" fmla="*/ 0 w 1570341"/>
              <a:gd name="connsiteY0" fmla="*/ 6671 h 6877665"/>
              <a:gd name="connsiteX1" fmla="*/ 1570341 w 1570341"/>
              <a:gd name="connsiteY1" fmla="*/ 0 h 6877665"/>
              <a:gd name="connsiteX2" fmla="*/ 1465875 w 1570341"/>
              <a:gd name="connsiteY2" fmla="*/ 6871168 h 6877665"/>
              <a:gd name="connsiteX3" fmla="*/ 8769 w 1570341"/>
              <a:gd name="connsiteY3" fmla="*/ 6877665 h 6877665"/>
              <a:gd name="connsiteX4" fmla="*/ 97433 w 1570341"/>
              <a:gd name="connsiteY4" fmla="*/ 1668851 h 6877665"/>
              <a:gd name="connsiteX5" fmla="*/ 865414 w 1570341"/>
              <a:gd name="connsiteY5" fmla="*/ 934066 h 6877665"/>
              <a:gd name="connsiteX6" fmla="*/ 0 w 1570341"/>
              <a:gd name="connsiteY6" fmla="*/ 6671 h 6877665"/>
              <a:gd name="connsiteX0" fmla="*/ 0 w 1717825"/>
              <a:gd name="connsiteY0" fmla="*/ 16504 h 6887498"/>
              <a:gd name="connsiteX1" fmla="*/ 1717825 w 1717825"/>
              <a:gd name="connsiteY1" fmla="*/ 0 h 6887498"/>
              <a:gd name="connsiteX2" fmla="*/ 1465875 w 1717825"/>
              <a:gd name="connsiteY2" fmla="*/ 6881001 h 6887498"/>
              <a:gd name="connsiteX3" fmla="*/ 8769 w 1717825"/>
              <a:gd name="connsiteY3" fmla="*/ 6887498 h 6887498"/>
              <a:gd name="connsiteX4" fmla="*/ 97433 w 1717825"/>
              <a:gd name="connsiteY4" fmla="*/ 1678684 h 6887498"/>
              <a:gd name="connsiteX5" fmla="*/ 865414 w 1717825"/>
              <a:gd name="connsiteY5" fmla="*/ 943899 h 6887498"/>
              <a:gd name="connsiteX6" fmla="*/ 0 w 1717825"/>
              <a:gd name="connsiteY6" fmla="*/ 16504 h 6887498"/>
              <a:gd name="connsiteX0" fmla="*/ 0 w 1717825"/>
              <a:gd name="connsiteY0" fmla="*/ 0 h 6870994"/>
              <a:gd name="connsiteX1" fmla="*/ 1717825 w 1717825"/>
              <a:gd name="connsiteY1" fmla="*/ 3161 h 6870994"/>
              <a:gd name="connsiteX2" fmla="*/ 1465875 w 1717825"/>
              <a:gd name="connsiteY2" fmla="*/ 6864497 h 6870994"/>
              <a:gd name="connsiteX3" fmla="*/ 8769 w 1717825"/>
              <a:gd name="connsiteY3" fmla="*/ 6870994 h 6870994"/>
              <a:gd name="connsiteX4" fmla="*/ 97433 w 1717825"/>
              <a:gd name="connsiteY4" fmla="*/ 1662180 h 6870994"/>
              <a:gd name="connsiteX5" fmla="*/ 865414 w 1717825"/>
              <a:gd name="connsiteY5" fmla="*/ 927395 h 6870994"/>
              <a:gd name="connsiteX6" fmla="*/ 0 w 1717825"/>
              <a:gd name="connsiteY6" fmla="*/ 0 h 6870994"/>
              <a:gd name="connsiteX0" fmla="*/ 0 w 1717825"/>
              <a:gd name="connsiteY0" fmla="*/ 0 h 6870994"/>
              <a:gd name="connsiteX1" fmla="*/ 1717825 w 1717825"/>
              <a:gd name="connsiteY1" fmla="*/ 3161 h 6870994"/>
              <a:gd name="connsiteX2" fmla="*/ 1711681 w 1717825"/>
              <a:gd name="connsiteY2" fmla="*/ 6864497 h 6870994"/>
              <a:gd name="connsiteX3" fmla="*/ 8769 w 1717825"/>
              <a:gd name="connsiteY3" fmla="*/ 6870994 h 6870994"/>
              <a:gd name="connsiteX4" fmla="*/ 97433 w 1717825"/>
              <a:gd name="connsiteY4" fmla="*/ 1662180 h 6870994"/>
              <a:gd name="connsiteX5" fmla="*/ 865414 w 1717825"/>
              <a:gd name="connsiteY5" fmla="*/ 927395 h 6870994"/>
              <a:gd name="connsiteX6" fmla="*/ 0 w 1717825"/>
              <a:gd name="connsiteY6" fmla="*/ 0 h 6870994"/>
              <a:gd name="connsiteX0" fmla="*/ 148548 w 1866373"/>
              <a:gd name="connsiteY0" fmla="*/ 0 h 6870994"/>
              <a:gd name="connsiteX1" fmla="*/ 1866373 w 1866373"/>
              <a:gd name="connsiteY1" fmla="*/ 3161 h 6870994"/>
              <a:gd name="connsiteX2" fmla="*/ 1860229 w 1866373"/>
              <a:gd name="connsiteY2" fmla="*/ 6864497 h 6870994"/>
              <a:gd name="connsiteX3" fmla="*/ 0 w 1866373"/>
              <a:gd name="connsiteY3" fmla="*/ 6870994 h 6870994"/>
              <a:gd name="connsiteX4" fmla="*/ 245981 w 1866373"/>
              <a:gd name="connsiteY4" fmla="*/ 1662180 h 6870994"/>
              <a:gd name="connsiteX5" fmla="*/ 1013962 w 1866373"/>
              <a:gd name="connsiteY5" fmla="*/ 927395 h 6870994"/>
              <a:gd name="connsiteX6" fmla="*/ 148548 w 1866373"/>
              <a:gd name="connsiteY6" fmla="*/ 0 h 6870994"/>
              <a:gd name="connsiteX0" fmla="*/ 148548 w 1866373"/>
              <a:gd name="connsiteY0" fmla="*/ 0 h 6870994"/>
              <a:gd name="connsiteX1" fmla="*/ 1866373 w 1866373"/>
              <a:gd name="connsiteY1" fmla="*/ 3161 h 6870994"/>
              <a:gd name="connsiteX2" fmla="*/ 1860229 w 1866373"/>
              <a:gd name="connsiteY2" fmla="*/ 6864497 h 6870994"/>
              <a:gd name="connsiteX3" fmla="*/ 0 w 1866373"/>
              <a:gd name="connsiteY3" fmla="*/ 6870994 h 6870994"/>
              <a:gd name="connsiteX4" fmla="*/ 19839 w 1866373"/>
              <a:gd name="connsiteY4" fmla="*/ 1701509 h 6870994"/>
              <a:gd name="connsiteX5" fmla="*/ 1013962 w 1866373"/>
              <a:gd name="connsiteY5" fmla="*/ 927395 h 6870994"/>
              <a:gd name="connsiteX6" fmla="*/ 148548 w 1866373"/>
              <a:gd name="connsiteY6" fmla="*/ 0 h 6870994"/>
              <a:gd name="connsiteX0" fmla="*/ 1064 w 1866373"/>
              <a:gd name="connsiteY0" fmla="*/ 6671 h 6867833"/>
              <a:gd name="connsiteX1" fmla="*/ 1866373 w 1866373"/>
              <a:gd name="connsiteY1" fmla="*/ 0 h 6867833"/>
              <a:gd name="connsiteX2" fmla="*/ 1860229 w 1866373"/>
              <a:gd name="connsiteY2" fmla="*/ 6861336 h 6867833"/>
              <a:gd name="connsiteX3" fmla="*/ 0 w 1866373"/>
              <a:gd name="connsiteY3" fmla="*/ 6867833 h 6867833"/>
              <a:gd name="connsiteX4" fmla="*/ 19839 w 1866373"/>
              <a:gd name="connsiteY4" fmla="*/ 1698348 h 6867833"/>
              <a:gd name="connsiteX5" fmla="*/ 1013962 w 1866373"/>
              <a:gd name="connsiteY5" fmla="*/ 924234 h 6867833"/>
              <a:gd name="connsiteX6" fmla="*/ 1064 w 1866373"/>
              <a:gd name="connsiteY6" fmla="*/ 6671 h 6867833"/>
              <a:gd name="connsiteX0" fmla="*/ 1064 w 1866373"/>
              <a:gd name="connsiteY0" fmla="*/ 6671 h 6867833"/>
              <a:gd name="connsiteX1" fmla="*/ 1866373 w 1866373"/>
              <a:gd name="connsiteY1" fmla="*/ 0 h 6867833"/>
              <a:gd name="connsiteX2" fmla="*/ 1860229 w 1866373"/>
              <a:gd name="connsiteY2" fmla="*/ 6861336 h 6867833"/>
              <a:gd name="connsiteX3" fmla="*/ 0 w 1866373"/>
              <a:gd name="connsiteY3" fmla="*/ 6867833 h 6867833"/>
              <a:gd name="connsiteX4" fmla="*/ 19839 w 1866373"/>
              <a:gd name="connsiteY4" fmla="*/ 1698348 h 6867833"/>
              <a:gd name="connsiteX5" fmla="*/ 915640 w 1866373"/>
              <a:gd name="connsiteY5" fmla="*/ 914402 h 6867833"/>
              <a:gd name="connsiteX6" fmla="*/ 1064 w 1866373"/>
              <a:gd name="connsiteY6" fmla="*/ 6671 h 6867833"/>
              <a:gd name="connsiteX0" fmla="*/ 8657 w 1873966"/>
              <a:gd name="connsiteY0" fmla="*/ 6671 h 6867833"/>
              <a:gd name="connsiteX1" fmla="*/ 1873966 w 1873966"/>
              <a:gd name="connsiteY1" fmla="*/ 0 h 6867833"/>
              <a:gd name="connsiteX2" fmla="*/ 1867822 w 1873966"/>
              <a:gd name="connsiteY2" fmla="*/ 6861336 h 6867833"/>
              <a:gd name="connsiteX3" fmla="*/ 7593 w 1873966"/>
              <a:gd name="connsiteY3" fmla="*/ 6867833 h 6867833"/>
              <a:gd name="connsiteX4" fmla="*/ 0 w 1873966"/>
              <a:gd name="connsiteY4" fmla="*/ 1524776 h 6867833"/>
              <a:gd name="connsiteX5" fmla="*/ 923233 w 1873966"/>
              <a:gd name="connsiteY5" fmla="*/ 914402 h 6867833"/>
              <a:gd name="connsiteX6" fmla="*/ 8657 w 1873966"/>
              <a:gd name="connsiteY6" fmla="*/ 6671 h 6867833"/>
              <a:gd name="connsiteX0" fmla="*/ 8657 w 1873966"/>
              <a:gd name="connsiteY0" fmla="*/ 6671 h 6867833"/>
              <a:gd name="connsiteX1" fmla="*/ 1873966 w 1873966"/>
              <a:gd name="connsiteY1" fmla="*/ 0 h 6867833"/>
              <a:gd name="connsiteX2" fmla="*/ 1867822 w 1873966"/>
              <a:gd name="connsiteY2" fmla="*/ 6861336 h 6867833"/>
              <a:gd name="connsiteX3" fmla="*/ 7593 w 1873966"/>
              <a:gd name="connsiteY3" fmla="*/ 6867833 h 6867833"/>
              <a:gd name="connsiteX4" fmla="*/ 0 w 1873966"/>
              <a:gd name="connsiteY4" fmla="*/ 1524776 h 6867833"/>
              <a:gd name="connsiteX5" fmla="*/ 758641 w 1873966"/>
              <a:gd name="connsiteY5" fmla="*/ 777372 h 6867833"/>
              <a:gd name="connsiteX6" fmla="*/ 8657 w 1873966"/>
              <a:gd name="connsiteY6" fmla="*/ 6671 h 6867833"/>
              <a:gd name="connsiteX0" fmla="*/ 14088 w 1879397"/>
              <a:gd name="connsiteY0" fmla="*/ 6671 h 6861336"/>
              <a:gd name="connsiteX1" fmla="*/ 1879397 w 1879397"/>
              <a:gd name="connsiteY1" fmla="*/ 0 h 6861336"/>
              <a:gd name="connsiteX2" fmla="*/ 1873253 w 1879397"/>
              <a:gd name="connsiteY2" fmla="*/ 6861336 h 6861336"/>
              <a:gd name="connsiteX3" fmla="*/ 0 w 1879397"/>
              <a:gd name="connsiteY3" fmla="*/ 5488695 h 6861336"/>
              <a:gd name="connsiteX4" fmla="*/ 5431 w 1879397"/>
              <a:gd name="connsiteY4" fmla="*/ 1524776 h 6861336"/>
              <a:gd name="connsiteX5" fmla="*/ 764072 w 1879397"/>
              <a:gd name="connsiteY5" fmla="*/ 777372 h 6861336"/>
              <a:gd name="connsiteX6" fmla="*/ 14088 w 1879397"/>
              <a:gd name="connsiteY6" fmla="*/ 6671 h 6861336"/>
              <a:gd name="connsiteX0" fmla="*/ 14088 w 1879397"/>
              <a:gd name="connsiteY0" fmla="*/ 6671 h 5495209"/>
              <a:gd name="connsiteX1" fmla="*/ 1879397 w 1879397"/>
              <a:gd name="connsiteY1" fmla="*/ 0 h 5495209"/>
              <a:gd name="connsiteX2" fmla="*/ 1873253 w 1879397"/>
              <a:gd name="connsiteY2" fmla="*/ 5495209 h 5495209"/>
              <a:gd name="connsiteX3" fmla="*/ 0 w 1879397"/>
              <a:gd name="connsiteY3" fmla="*/ 5488695 h 5495209"/>
              <a:gd name="connsiteX4" fmla="*/ 5431 w 1879397"/>
              <a:gd name="connsiteY4" fmla="*/ 1524776 h 5495209"/>
              <a:gd name="connsiteX5" fmla="*/ 764072 w 1879397"/>
              <a:gd name="connsiteY5" fmla="*/ 777372 h 5495209"/>
              <a:gd name="connsiteX6" fmla="*/ 14088 w 1879397"/>
              <a:gd name="connsiteY6" fmla="*/ 6671 h 5495209"/>
              <a:gd name="connsiteX0" fmla="*/ 14088 w 1873253"/>
              <a:gd name="connsiteY0" fmla="*/ 0 h 5488538"/>
              <a:gd name="connsiteX1" fmla="*/ 1128008 w 1873253"/>
              <a:gd name="connsiteY1" fmla="*/ 15427 h 5488538"/>
              <a:gd name="connsiteX2" fmla="*/ 1873253 w 1873253"/>
              <a:gd name="connsiteY2" fmla="*/ 5488538 h 5488538"/>
              <a:gd name="connsiteX3" fmla="*/ 0 w 1873253"/>
              <a:gd name="connsiteY3" fmla="*/ 5482024 h 5488538"/>
              <a:gd name="connsiteX4" fmla="*/ 5431 w 1873253"/>
              <a:gd name="connsiteY4" fmla="*/ 1518105 h 5488538"/>
              <a:gd name="connsiteX5" fmla="*/ 764072 w 1873253"/>
              <a:gd name="connsiteY5" fmla="*/ 770701 h 5488538"/>
              <a:gd name="connsiteX6" fmla="*/ 14088 w 1873253"/>
              <a:gd name="connsiteY6" fmla="*/ 0 h 5488538"/>
              <a:gd name="connsiteX0" fmla="*/ 14088 w 1188163"/>
              <a:gd name="connsiteY0" fmla="*/ 0 h 5482024"/>
              <a:gd name="connsiteX1" fmla="*/ 1128008 w 1188163"/>
              <a:gd name="connsiteY1" fmla="*/ 15427 h 5482024"/>
              <a:gd name="connsiteX2" fmla="*/ 1188163 w 1188163"/>
              <a:gd name="connsiteY2" fmla="*/ 5477490 h 5482024"/>
              <a:gd name="connsiteX3" fmla="*/ 0 w 1188163"/>
              <a:gd name="connsiteY3" fmla="*/ 5482024 h 5482024"/>
              <a:gd name="connsiteX4" fmla="*/ 5431 w 1188163"/>
              <a:gd name="connsiteY4" fmla="*/ 1518105 h 5482024"/>
              <a:gd name="connsiteX5" fmla="*/ 764072 w 1188163"/>
              <a:gd name="connsiteY5" fmla="*/ 770701 h 5482024"/>
              <a:gd name="connsiteX6" fmla="*/ 14088 w 1188163"/>
              <a:gd name="connsiteY6" fmla="*/ 0 h 5482024"/>
              <a:gd name="connsiteX0" fmla="*/ 14088 w 1188163"/>
              <a:gd name="connsiteY0" fmla="*/ 0 h 5482024"/>
              <a:gd name="connsiteX1" fmla="*/ 1172207 w 1188163"/>
              <a:gd name="connsiteY1" fmla="*/ 15427 h 5482024"/>
              <a:gd name="connsiteX2" fmla="*/ 1188163 w 1188163"/>
              <a:gd name="connsiteY2" fmla="*/ 5477490 h 5482024"/>
              <a:gd name="connsiteX3" fmla="*/ 0 w 1188163"/>
              <a:gd name="connsiteY3" fmla="*/ 5482024 h 5482024"/>
              <a:gd name="connsiteX4" fmla="*/ 5431 w 1188163"/>
              <a:gd name="connsiteY4" fmla="*/ 1518105 h 5482024"/>
              <a:gd name="connsiteX5" fmla="*/ 764072 w 1188163"/>
              <a:gd name="connsiteY5" fmla="*/ 770701 h 5482024"/>
              <a:gd name="connsiteX6" fmla="*/ 14088 w 1188163"/>
              <a:gd name="connsiteY6" fmla="*/ 0 h 5482024"/>
              <a:gd name="connsiteX0" fmla="*/ 14088 w 1188163"/>
              <a:gd name="connsiteY0" fmla="*/ 0 h 5482024"/>
              <a:gd name="connsiteX1" fmla="*/ 1161158 w 1188163"/>
              <a:gd name="connsiteY1" fmla="*/ 4378 h 5482024"/>
              <a:gd name="connsiteX2" fmla="*/ 1188163 w 1188163"/>
              <a:gd name="connsiteY2" fmla="*/ 5477490 h 5482024"/>
              <a:gd name="connsiteX3" fmla="*/ 0 w 1188163"/>
              <a:gd name="connsiteY3" fmla="*/ 5482024 h 5482024"/>
              <a:gd name="connsiteX4" fmla="*/ 5431 w 1188163"/>
              <a:gd name="connsiteY4" fmla="*/ 1518105 h 5482024"/>
              <a:gd name="connsiteX5" fmla="*/ 764072 w 1188163"/>
              <a:gd name="connsiteY5" fmla="*/ 770701 h 5482024"/>
              <a:gd name="connsiteX6" fmla="*/ 14088 w 1188163"/>
              <a:gd name="connsiteY6" fmla="*/ 0 h 5482024"/>
              <a:gd name="connsiteX0" fmla="*/ 14088 w 1177114"/>
              <a:gd name="connsiteY0" fmla="*/ 0 h 5488539"/>
              <a:gd name="connsiteX1" fmla="*/ 1161158 w 1177114"/>
              <a:gd name="connsiteY1" fmla="*/ 4378 h 5488539"/>
              <a:gd name="connsiteX2" fmla="*/ 1177114 w 1177114"/>
              <a:gd name="connsiteY2" fmla="*/ 5488539 h 5488539"/>
              <a:gd name="connsiteX3" fmla="*/ 0 w 1177114"/>
              <a:gd name="connsiteY3" fmla="*/ 5482024 h 5488539"/>
              <a:gd name="connsiteX4" fmla="*/ 5431 w 1177114"/>
              <a:gd name="connsiteY4" fmla="*/ 1518105 h 5488539"/>
              <a:gd name="connsiteX5" fmla="*/ 764072 w 1177114"/>
              <a:gd name="connsiteY5" fmla="*/ 770701 h 5488539"/>
              <a:gd name="connsiteX6" fmla="*/ 14088 w 1177114"/>
              <a:gd name="connsiteY6" fmla="*/ 0 h 5488539"/>
              <a:gd name="connsiteX0" fmla="*/ 14088 w 1162213"/>
              <a:gd name="connsiteY0" fmla="*/ 0 h 5482024"/>
              <a:gd name="connsiteX1" fmla="*/ 1161158 w 1162213"/>
              <a:gd name="connsiteY1" fmla="*/ 4378 h 5482024"/>
              <a:gd name="connsiteX2" fmla="*/ 1155014 w 1162213"/>
              <a:gd name="connsiteY2" fmla="*/ 5477490 h 5482024"/>
              <a:gd name="connsiteX3" fmla="*/ 0 w 1162213"/>
              <a:gd name="connsiteY3" fmla="*/ 5482024 h 5482024"/>
              <a:gd name="connsiteX4" fmla="*/ 5431 w 1162213"/>
              <a:gd name="connsiteY4" fmla="*/ 1518105 h 5482024"/>
              <a:gd name="connsiteX5" fmla="*/ 764072 w 1162213"/>
              <a:gd name="connsiteY5" fmla="*/ 770701 h 5482024"/>
              <a:gd name="connsiteX6" fmla="*/ 14088 w 1162213"/>
              <a:gd name="connsiteY6" fmla="*/ 0 h 548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2213" h="5482024">
                <a:moveTo>
                  <a:pt x="14088" y="0"/>
                </a:moveTo>
                <a:lnTo>
                  <a:pt x="1161158" y="4378"/>
                </a:lnTo>
                <a:cubicBezTo>
                  <a:pt x="1166477" y="1825066"/>
                  <a:pt x="1149695" y="3656802"/>
                  <a:pt x="1155014" y="5477490"/>
                </a:cubicBezTo>
                <a:lnTo>
                  <a:pt x="0" y="5482024"/>
                </a:lnTo>
                <a:cubicBezTo>
                  <a:pt x="1810" y="4160718"/>
                  <a:pt x="3621" y="2839411"/>
                  <a:pt x="5431" y="1518105"/>
                </a:cubicBezTo>
                <a:lnTo>
                  <a:pt x="764072" y="770701"/>
                </a:lnTo>
                <a:lnTo>
                  <a:pt x="140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863E6AAD-0D56-E643-BB3D-68DC7D0C043B}"/>
              </a:ext>
            </a:extLst>
          </p:cNvPr>
          <p:cNvSpPr txBox="1">
            <a:spLocks/>
          </p:cNvSpPr>
          <p:nvPr/>
        </p:nvSpPr>
        <p:spPr>
          <a:xfrm>
            <a:off x="2510937" y="473366"/>
            <a:ext cx="9720758" cy="990600"/>
          </a:xfrm>
          <a:prstGeom prst="rect">
            <a:avLst/>
          </a:prstGeom>
        </p:spPr>
        <p:txBody>
          <a:bodyPr anchor="ct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endParaRPr lang="en-US" sz="4000" b="1">
              <a:solidFill>
                <a:schemeClr val="accent1">
                  <a:lumMod val="50000"/>
                </a:schemeClr>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F3A6702C-4751-460A-BD1A-D34CFF3973F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8223" y="260664"/>
            <a:ext cx="1198110" cy="1203302"/>
          </a:xfrm>
          <a:prstGeom prst="rect">
            <a:avLst/>
          </a:prstGeom>
        </p:spPr>
      </p:pic>
      <p:sp>
        <p:nvSpPr>
          <p:cNvPr id="13" name="Title 1">
            <a:extLst>
              <a:ext uri="{FF2B5EF4-FFF2-40B4-BE49-F238E27FC236}">
                <a16:creationId xmlns:a16="http://schemas.microsoft.com/office/drawing/2014/main" id="{37F82BE5-B89F-4404-9014-AA8BCCC8DDBD}"/>
              </a:ext>
            </a:extLst>
          </p:cNvPr>
          <p:cNvSpPr txBox="1">
            <a:spLocks/>
          </p:cNvSpPr>
          <p:nvPr/>
        </p:nvSpPr>
        <p:spPr>
          <a:xfrm>
            <a:off x="1944427" y="473366"/>
            <a:ext cx="10287269" cy="990600"/>
          </a:xfrm>
          <a:prstGeom prst="rect">
            <a:avLst/>
          </a:prstGeom>
        </p:spPr>
        <p:txBody>
          <a:bodyPr anchor="ct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4000" b="1" dirty="0">
                <a:solidFill>
                  <a:srgbClr val="002F67"/>
                </a:solidFill>
                <a:latin typeface="Arial" panose="020B0604020202020204" pitchFamily="34" charset="0"/>
                <a:cs typeface="Arial" panose="020B0604020202020204" pitchFamily="34" charset="0"/>
              </a:rPr>
              <a:t>Project Creation &amp; Application Resources</a:t>
            </a:r>
          </a:p>
        </p:txBody>
      </p:sp>
      <p:sp>
        <p:nvSpPr>
          <p:cNvPr id="10" name="Content Placeholder 2">
            <a:extLst>
              <a:ext uri="{FF2B5EF4-FFF2-40B4-BE49-F238E27FC236}">
                <a16:creationId xmlns:a16="http://schemas.microsoft.com/office/drawing/2014/main" id="{BD22D568-35FD-AA4D-AC3C-54927C92D3E0}"/>
              </a:ext>
            </a:extLst>
          </p:cNvPr>
          <p:cNvSpPr txBox="1">
            <a:spLocks/>
          </p:cNvSpPr>
          <p:nvPr/>
        </p:nvSpPr>
        <p:spPr>
          <a:xfrm>
            <a:off x="1911727" y="1450396"/>
            <a:ext cx="9878739" cy="5157069"/>
          </a:xfrm>
          <a:prstGeom prst="rect">
            <a:avLst/>
          </a:prstGeom>
        </p:spPr>
        <p:txBody>
          <a:bodyP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342900" lvl="1" indent="-342900">
              <a:lnSpc>
                <a:spcPct val="100000"/>
              </a:lnSpc>
              <a:spcBef>
                <a:spcPts val="0"/>
              </a:spcBef>
              <a:spcAft>
                <a:spcPts val="1200"/>
              </a:spcAft>
              <a:buClr>
                <a:srgbClr val="94C600"/>
              </a:buClr>
              <a:buSzPct val="90000"/>
              <a:buFont typeface="Wingdings" panose="05000000000000000000" pitchFamily="2" charset="2"/>
              <a:buChar char="ü"/>
              <a:defRPr/>
            </a:pPr>
            <a:endParaRPr lang="en-US" sz="900" dirty="0">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01CC127A-92B1-3984-7081-567DC12A2AEA}"/>
              </a:ext>
            </a:extLst>
          </p:cNvPr>
          <p:cNvPicPr>
            <a:picLocks noChangeAspect="1"/>
          </p:cNvPicPr>
          <p:nvPr/>
        </p:nvPicPr>
        <p:blipFill>
          <a:blip r:embed="rId4"/>
          <a:stretch>
            <a:fillRect/>
          </a:stretch>
        </p:blipFill>
        <p:spPr>
          <a:xfrm>
            <a:off x="1641954" y="1751128"/>
            <a:ext cx="5070909" cy="3117554"/>
          </a:xfrm>
          <a:prstGeom prst="rect">
            <a:avLst/>
          </a:prstGeom>
        </p:spPr>
      </p:pic>
      <p:pic>
        <p:nvPicPr>
          <p:cNvPr id="3" name="Picture 2">
            <a:extLst>
              <a:ext uri="{FF2B5EF4-FFF2-40B4-BE49-F238E27FC236}">
                <a16:creationId xmlns:a16="http://schemas.microsoft.com/office/drawing/2014/main" id="{2A7F96D9-B60E-626F-C362-29F4092CE8B9}"/>
              </a:ext>
            </a:extLst>
          </p:cNvPr>
          <p:cNvPicPr>
            <a:picLocks noChangeAspect="1"/>
          </p:cNvPicPr>
          <p:nvPr/>
        </p:nvPicPr>
        <p:blipFill>
          <a:blip r:embed="rId5"/>
          <a:stretch>
            <a:fillRect/>
          </a:stretch>
        </p:blipFill>
        <p:spPr>
          <a:xfrm>
            <a:off x="5934370" y="3201606"/>
            <a:ext cx="5069962" cy="3117554"/>
          </a:xfrm>
          <a:prstGeom prst="rect">
            <a:avLst/>
          </a:prstGeom>
        </p:spPr>
      </p:pic>
      <p:sp>
        <p:nvSpPr>
          <p:cNvPr id="8" name="TextBox 7">
            <a:extLst>
              <a:ext uri="{FF2B5EF4-FFF2-40B4-BE49-F238E27FC236}">
                <a16:creationId xmlns:a16="http://schemas.microsoft.com/office/drawing/2014/main" id="{D1EDA2EF-9C41-9754-1399-552DB75A63A5}"/>
              </a:ext>
            </a:extLst>
          </p:cNvPr>
          <p:cNvSpPr txBox="1"/>
          <p:nvPr/>
        </p:nvSpPr>
        <p:spPr>
          <a:xfrm>
            <a:off x="6851096" y="1760630"/>
            <a:ext cx="5159181" cy="1015663"/>
          </a:xfrm>
          <a:prstGeom prst="rect">
            <a:avLst/>
          </a:prstGeom>
          <a:noFill/>
        </p:spPr>
        <p:txBody>
          <a:bodyPr wrap="square">
            <a:spAutoFit/>
          </a:bodyPr>
          <a:lstStyle/>
          <a:p>
            <a:r>
              <a:rPr lang="en-US" sz="2000" b="1" dirty="0"/>
              <a:t>Videos available here! </a:t>
            </a:r>
            <a:r>
              <a:rPr lang="en-US" sz="2000" b="1" dirty="0">
                <a:hlinkClick r:id="rId6"/>
              </a:rPr>
              <a:t>https://www.acf.hhs.gov/ocs/outreach-material/ced-announcement-apply-ced-grant</a:t>
            </a:r>
            <a:r>
              <a:rPr lang="en-US" sz="2000" b="1" dirty="0"/>
              <a:t> </a:t>
            </a:r>
          </a:p>
        </p:txBody>
      </p:sp>
      <p:sp>
        <p:nvSpPr>
          <p:cNvPr id="14" name="TextBox 13">
            <a:extLst>
              <a:ext uri="{FF2B5EF4-FFF2-40B4-BE49-F238E27FC236}">
                <a16:creationId xmlns:a16="http://schemas.microsoft.com/office/drawing/2014/main" id="{9FB39B90-1D0B-E607-6AA9-FFE48D60B87D}"/>
              </a:ext>
            </a:extLst>
          </p:cNvPr>
          <p:cNvSpPr txBox="1"/>
          <p:nvPr/>
        </p:nvSpPr>
        <p:spPr>
          <a:xfrm>
            <a:off x="1691916" y="4846250"/>
            <a:ext cx="4227687" cy="646331"/>
          </a:xfrm>
          <a:prstGeom prst="rect">
            <a:avLst/>
          </a:prstGeom>
          <a:noFill/>
        </p:spPr>
        <p:txBody>
          <a:bodyPr wrap="square" rtlCol="0">
            <a:spAutoFit/>
          </a:bodyPr>
          <a:lstStyle/>
          <a:p>
            <a:pPr algn="ctr"/>
            <a:r>
              <a:rPr lang="en-US" b="1" dirty="0"/>
              <a:t>Key Considerations for Designing a </a:t>
            </a:r>
          </a:p>
          <a:p>
            <a:pPr algn="ctr"/>
            <a:r>
              <a:rPr lang="en-US" b="1" dirty="0"/>
              <a:t>CED Project</a:t>
            </a:r>
          </a:p>
        </p:txBody>
      </p:sp>
      <p:sp>
        <p:nvSpPr>
          <p:cNvPr id="15" name="TextBox 14">
            <a:extLst>
              <a:ext uri="{FF2B5EF4-FFF2-40B4-BE49-F238E27FC236}">
                <a16:creationId xmlns:a16="http://schemas.microsoft.com/office/drawing/2014/main" id="{F7D4DF5A-7EC7-BC94-FFC4-A68F6DF2E02F}"/>
              </a:ext>
            </a:extLst>
          </p:cNvPr>
          <p:cNvSpPr txBox="1"/>
          <p:nvPr/>
        </p:nvSpPr>
        <p:spPr>
          <a:xfrm>
            <a:off x="5919603" y="6295965"/>
            <a:ext cx="5069961" cy="369332"/>
          </a:xfrm>
          <a:prstGeom prst="rect">
            <a:avLst/>
          </a:prstGeom>
          <a:noFill/>
        </p:spPr>
        <p:txBody>
          <a:bodyPr wrap="square" rtlCol="0">
            <a:spAutoFit/>
          </a:bodyPr>
          <a:lstStyle/>
          <a:p>
            <a:pPr algn="ctr"/>
            <a:r>
              <a:rPr lang="en-US" b="1" dirty="0"/>
              <a:t>Tips on Writing and Submitting a CED Application</a:t>
            </a:r>
          </a:p>
        </p:txBody>
      </p:sp>
    </p:spTree>
    <p:extLst>
      <p:ext uri="{BB962C8B-B14F-4D97-AF65-F5344CB8AC3E}">
        <p14:creationId xmlns:p14="http://schemas.microsoft.com/office/powerpoint/2010/main" val="1897707122"/>
      </p:ext>
    </p:extLst>
  </p:cSld>
  <p:clrMapOvr>
    <a:masterClrMapping/>
  </p:clrMapOvr>
  <mc:AlternateContent xmlns:mc="http://schemas.openxmlformats.org/markup-compatibility/2006" xmlns:p14="http://schemas.microsoft.com/office/powerpoint/2010/main">
    <mc:Choice Requires="p14">
      <p:transition spd="slow" p14:dur="2000" advClick="0" advTm="7000">
        <p:fade/>
      </p:transition>
    </mc:Choice>
    <mc:Fallback xmlns="">
      <p:transition spd="slow" advClick="0" advTm="7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a:extLst>
              <a:ext uri="{FF2B5EF4-FFF2-40B4-BE49-F238E27FC236}">
                <a16:creationId xmlns:a16="http://schemas.microsoft.com/office/drawing/2014/main" id="{688A420B-1FA5-5446-B5C0-1C755D11246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
          <a:stretch/>
        </p:blipFill>
        <p:spPr>
          <a:xfrm>
            <a:off x="7090471" y="4826"/>
            <a:ext cx="5099943" cy="6867832"/>
          </a:xfrm>
          <a:prstGeom prst="rect">
            <a:avLst/>
          </a:prstGeom>
        </p:spPr>
      </p:pic>
      <p:sp>
        <p:nvSpPr>
          <p:cNvPr id="6" name="Content Placeholder 2">
            <a:extLst>
              <a:ext uri="{FF2B5EF4-FFF2-40B4-BE49-F238E27FC236}">
                <a16:creationId xmlns:a16="http://schemas.microsoft.com/office/drawing/2014/main" id="{7FF3AA44-0D19-9641-B952-D38671EEB5AA}"/>
              </a:ext>
            </a:extLst>
          </p:cNvPr>
          <p:cNvSpPr txBox="1">
            <a:spLocks/>
          </p:cNvSpPr>
          <p:nvPr/>
        </p:nvSpPr>
        <p:spPr>
          <a:xfrm>
            <a:off x="4736604" y="1710279"/>
            <a:ext cx="6388139" cy="4110175"/>
          </a:xfrm>
          <a:prstGeom prst="rect">
            <a:avLst/>
          </a:prstGeom>
        </p:spPr>
        <p:txBody>
          <a:bodyP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290513" indent="-277813">
              <a:lnSpc>
                <a:spcPct val="100000"/>
              </a:lnSpc>
              <a:spcBef>
                <a:spcPts val="1200"/>
              </a:spcBef>
              <a:buClr>
                <a:srgbClr val="94C600"/>
              </a:buClr>
              <a:buSzPct val="110000"/>
              <a:defRPr/>
            </a:pPr>
            <a:endParaRPr lang="en-US" sz="2400">
              <a:solidFill>
                <a:srgbClr val="002F67"/>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D439559C-6CF1-3243-A943-9266D06D207A}"/>
              </a:ext>
            </a:extLst>
          </p:cNvPr>
          <p:cNvSpPr/>
          <p:nvPr/>
        </p:nvSpPr>
        <p:spPr>
          <a:xfrm>
            <a:off x="11138361" y="5930839"/>
            <a:ext cx="1052052" cy="511278"/>
          </a:xfrm>
          <a:prstGeom prst="rect">
            <a:avLst/>
          </a:prstGeom>
          <a:solidFill>
            <a:srgbClr val="B2D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CFC2B71-8325-FA4E-992D-0C5EA8886014}"/>
              </a:ext>
            </a:extLst>
          </p:cNvPr>
          <p:cNvSpPr txBox="1"/>
          <p:nvPr/>
        </p:nvSpPr>
        <p:spPr>
          <a:xfrm>
            <a:off x="11347625" y="6011719"/>
            <a:ext cx="442841" cy="338554"/>
          </a:xfrm>
          <a:prstGeom prst="rect">
            <a:avLst/>
          </a:prstGeom>
          <a:noFill/>
        </p:spPr>
        <p:txBody>
          <a:bodyPr wrap="square" rtlCol="0">
            <a:spAutoFit/>
          </a:bodyPr>
          <a:lstStyle/>
          <a:p>
            <a:fld id="{A49BA572-98E4-427F-B3BD-F766EC19CCC8}" type="slidenum">
              <a:rPr lang="en-US" sz="1600" b="1">
                <a:solidFill>
                  <a:schemeClr val="bg1"/>
                </a:solidFill>
                <a:latin typeface="Arial" panose="020B0604020202020204" pitchFamily="34" charset="0"/>
                <a:cs typeface="Arial" panose="020B0604020202020204" pitchFamily="34" charset="0"/>
              </a:rPr>
              <a:t>46</a:t>
            </a:fld>
            <a:endParaRPr lang="en-US" sz="1600" b="1">
              <a:solidFill>
                <a:schemeClr val="bg1"/>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863E6AAD-0D56-E643-BB3D-68DC7D0C043B}"/>
              </a:ext>
            </a:extLst>
          </p:cNvPr>
          <p:cNvSpPr txBox="1">
            <a:spLocks/>
          </p:cNvSpPr>
          <p:nvPr/>
        </p:nvSpPr>
        <p:spPr>
          <a:xfrm>
            <a:off x="2672416" y="367015"/>
            <a:ext cx="6663261" cy="990600"/>
          </a:xfrm>
          <a:prstGeom prst="rect">
            <a:avLst/>
          </a:prstGeom>
        </p:spPr>
        <p:txBody>
          <a:bodyPr anchor="ct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sz="4000" b="1" dirty="0">
                <a:solidFill>
                  <a:srgbClr val="002F67"/>
                </a:solidFill>
                <a:latin typeface="Arial" panose="020B0604020202020204" pitchFamily="34" charset="0"/>
                <a:cs typeface="Arial" panose="020B0604020202020204" pitchFamily="34" charset="0"/>
              </a:rPr>
              <a:t>Resources</a:t>
            </a:r>
            <a:endParaRPr lang="en-US" sz="3200" dirty="0">
              <a:solidFill>
                <a:srgbClr val="B2D333"/>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79B9A661-D9D7-418D-A9B7-D49C7D1129B5}"/>
              </a:ext>
            </a:extLst>
          </p:cNvPr>
          <p:cNvSpPr/>
          <p:nvPr/>
        </p:nvSpPr>
        <p:spPr>
          <a:xfrm>
            <a:off x="1588" y="-9832"/>
            <a:ext cx="2109287" cy="6867832"/>
          </a:xfrm>
          <a:prstGeom prst="rect">
            <a:avLst/>
          </a:prstGeom>
          <a:gradFill flip="none" rotWithShape="1">
            <a:gsLst>
              <a:gs pos="0">
                <a:srgbClr val="B2D333">
                  <a:shade val="30000"/>
                  <a:satMod val="115000"/>
                </a:srgbClr>
              </a:gs>
              <a:gs pos="50000">
                <a:srgbClr val="B2D333">
                  <a:shade val="67500"/>
                  <a:satMod val="115000"/>
                </a:srgbClr>
              </a:gs>
              <a:gs pos="100000">
                <a:srgbClr val="B2D333">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3">
            <a:extLst>
              <a:ext uri="{FF2B5EF4-FFF2-40B4-BE49-F238E27FC236}">
                <a16:creationId xmlns:a16="http://schemas.microsoft.com/office/drawing/2014/main" id="{ABA83EA5-519E-4D65-AA95-4EDC8E0EBDAB}"/>
              </a:ext>
            </a:extLst>
          </p:cNvPr>
          <p:cNvSpPr/>
          <p:nvPr/>
        </p:nvSpPr>
        <p:spPr>
          <a:xfrm>
            <a:off x="1187669" y="-1467"/>
            <a:ext cx="1457210" cy="6874125"/>
          </a:xfrm>
          <a:custGeom>
            <a:avLst/>
            <a:gdLst>
              <a:gd name="connsiteX0" fmla="*/ 0 w 1436377"/>
              <a:gd name="connsiteY0" fmla="*/ 0 h 4147457"/>
              <a:gd name="connsiteX1" fmla="*/ 1436377 w 1436377"/>
              <a:gd name="connsiteY1" fmla="*/ 0 h 4147457"/>
              <a:gd name="connsiteX2" fmla="*/ 1436377 w 1436377"/>
              <a:gd name="connsiteY2" fmla="*/ 4147457 h 4147457"/>
              <a:gd name="connsiteX3" fmla="*/ 0 w 1436377"/>
              <a:gd name="connsiteY3" fmla="*/ 4147457 h 4147457"/>
              <a:gd name="connsiteX4" fmla="*/ 0 w 1436377"/>
              <a:gd name="connsiteY4" fmla="*/ 0 h 4147457"/>
              <a:gd name="connsiteX0" fmla="*/ 0 w 2677348"/>
              <a:gd name="connsiteY0" fmla="*/ 0 h 4555672"/>
              <a:gd name="connsiteX1" fmla="*/ 2677348 w 2677348"/>
              <a:gd name="connsiteY1" fmla="*/ 408215 h 4555672"/>
              <a:gd name="connsiteX2" fmla="*/ 2677348 w 2677348"/>
              <a:gd name="connsiteY2" fmla="*/ 4555672 h 4555672"/>
              <a:gd name="connsiteX3" fmla="*/ 1240971 w 2677348"/>
              <a:gd name="connsiteY3" fmla="*/ 4555672 h 4555672"/>
              <a:gd name="connsiteX4" fmla="*/ 0 w 2677348"/>
              <a:gd name="connsiteY4" fmla="*/ 0 h 4555672"/>
              <a:gd name="connsiteX0" fmla="*/ 0 w 2677348"/>
              <a:gd name="connsiteY0" fmla="*/ 0 h 4555672"/>
              <a:gd name="connsiteX1" fmla="*/ 2677348 w 2677348"/>
              <a:gd name="connsiteY1" fmla="*/ 408215 h 4555672"/>
              <a:gd name="connsiteX2" fmla="*/ 2677348 w 2677348"/>
              <a:gd name="connsiteY2" fmla="*/ 4555672 h 4555672"/>
              <a:gd name="connsiteX3" fmla="*/ 718457 w 2677348"/>
              <a:gd name="connsiteY3" fmla="*/ 996044 h 4555672"/>
              <a:gd name="connsiteX4" fmla="*/ 0 w 2677348"/>
              <a:gd name="connsiteY4" fmla="*/ 0 h 4555672"/>
              <a:gd name="connsiteX0" fmla="*/ 0 w 2677348"/>
              <a:gd name="connsiteY0" fmla="*/ 0 h 4555672"/>
              <a:gd name="connsiteX1" fmla="*/ 2677348 w 2677348"/>
              <a:gd name="connsiteY1" fmla="*/ 408215 h 4555672"/>
              <a:gd name="connsiteX2" fmla="*/ 2677348 w 2677348"/>
              <a:gd name="connsiteY2" fmla="*/ 4555672 h 4555672"/>
              <a:gd name="connsiteX3" fmla="*/ 865414 w 2677348"/>
              <a:gd name="connsiteY3" fmla="*/ 947059 h 4555672"/>
              <a:gd name="connsiteX4" fmla="*/ 0 w 2677348"/>
              <a:gd name="connsiteY4" fmla="*/ 0 h 4555672"/>
              <a:gd name="connsiteX0" fmla="*/ 0 w 2677348"/>
              <a:gd name="connsiteY0" fmla="*/ 0 h 1681844"/>
              <a:gd name="connsiteX1" fmla="*/ 2677348 w 2677348"/>
              <a:gd name="connsiteY1" fmla="*/ 408215 h 1681844"/>
              <a:gd name="connsiteX2" fmla="*/ 97433 w 2677348"/>
              <a:gd name="connsiteY2" fmla="*/ 1681844 h 1681844"/>
              <a:gd name="connsiteX3" fmla="*/ 865414 w 2677348"/>
              <a:gd name="connsiteY3" fmla="*/ 947059 h 1681844"/>
              <a:gd name="connsiteX4" fmla="*/ 0 w 2677348"/>
              <a:gd name="connsiteY4" fmla="*/ 0 h 1681844"/>
              <a:gd name="connsiteX0" fmla="*/ 0 w 2677348"/>
              <a:gd name="connsiteY0" fmla="*/ 0 h 1681844"/>
              <a:gd name="connsiteX1" fmla="*/ 2677348 w 2677348"/>
              <a:gd name="connsiteY1" fmla="*/ 408215 h 1681844"/>
              <a:gd name="connsiteX2" fmla="*/ 1893577 w 2677348"/>
              <a:gd name="connsiteY2" fmla="*/ 816429 h 1681844"/>
              <a:gd name="connsiteX3" fmla="*/ 97433 w 2677348"/>
              <a:gd name="connsiteY3" fmla="*/ 1681844 h 1681844"/>
              <a:gd name="connsiteX4" fmla="*/ 865414 w 2677348"/>
              <a:gd name="connsiteY4" fmla="*/ 947059 h 1681844"/>
              <a:gd name="connsiteX5" fmla="*/ 0 w 2677348"/>
              <a:gd name="connsiteY5" fmla="*/ 0 h 1681844"/>
              <a:gd name="connsiteX0" fmla="*/ 0 w 2677348"/>
              <a:gd name="connsiteY0" fmla="*/ 0 h 6890658"/>
              <a:gd name="connsiteX1" fmla="*/ 2677348 w 2677348"/>
              <a:gd name="connsiteY1" fmla="*/ 408215 h 6890658"/>
              <a:gd name="connsiteX2" fmla="*/ 146420 w 2677348"/>
              <a:gd name="connsiteY2" fmla="*/ 6890658 h 6890658"/>
              <a:gd name="connsiteX3" fmla="*/ 97433 w 2677348"/>
              <a:gd name="connsiteY3" fmla="*/ 1681844 h 6890658"/>
              <a:gd name="connsiteX4" fmla="*/ 865414 w 2677348"/>
              <a:gd name="connsiteY4" fmla="*/ 947059 h 6890658"/>
              <a:gd name="connsiteX5" fmla="*/ 0 w 2677348"/>
              <a:gd name="connsiteY5" fmla="*/ 0 h 6890658"/>
              <a:gd name="connsiteX0" fmla="*/ 0 w 1550677"/>
              <a:gd name="connsiteY0" fmla="*/ 0 h 6890658"/>
              <a:gd name="connsiteX1" fmla="*/ 1550677 w 1550677"/>
              <a:gd name="connsiteY1" fmla="*/ 32658 h 6890658"/>
              <a:gd name="connsiteX2" fmla="*/ 146420 w 1550677"/>
              <a:gd name="connsiteY2" fmla="*/ 6890658 h 6890658"/>
              <a:gd name="connsiteX3" fmla="*/ 97433 w 1550677"/>
              <a:gd name="connsiteY3" fmla="*/ 1681844 h 6890658"/>
              <a:gd name="connsiteX4" fmla="*/ 865414 w 1550677"/>
              <a:gd name="connsiteY4" fmla="*/ 947059 h 6890658"/>
              <a:gd name="connsiteX5" fmla="*/ 0 w 1550677"/>
              <a:gd name="connsiteY5" fmla="*/ 0 h 6890658"/>
              <a:gd name="connsiteX0" fmla="*/ 0 w 1550677"/>
              <a:gd name="connsiteY0" fmla="*/ 0 h 6890658"/>
              <a:gd name="connsiteX1" fmla="*/ 1550677 w 1550677"/>
              <a:gd name="connsiteY1" fmla="*/ 32658 h 6890658"/>
              <a:gd name="connsiteX2" fmla="*/ 799564 w 1550677"/>
              <a:gd name="connsiteY2" fmla="*/ 3624943 h 6890658"/>
              <a:gd name="connsiteX3" fmla="*/ 146420 w 1550677"/>
              <a:gd name="connsiteY3" fmla="*/ 6890658 h 6890658"/>
              <a:gd name="connsiteX4" fmla="*/ 97433 w 1550677"/>
              <a:gd name="connsiteY4" fmla="*/ 1681844 h 6890658"/>
              <a:gd name="connsiteX5" fmla="*/ 865414 w 1550677"/>
              <a:gd name="connsiteY5" fmla="*/ 947059 h 6890658"/>
              <a:gd name="connsiteX6" fmla="*/ 0 w 1550677"/>
              <a:gd name="connsiteY6" fmla="*/ 0 h 6890658"/>
              <a:gd name="connsiteX0" fmla="*/ 0 w 1550677"/>
              <a:gd name="connsiteY0" fmla="*/ 0 h 6890658"/>
              <a:gd name="connsiteX1" fmla="*/ 1550677 w 1550677"/>
              <a:gd name="connsiteY1" fmla="*/ 32658 h 6890658"/>
              <a:gd name="connsiteX2" fmla="*/ 1436378 w 1550677"/>
              <a:gd name="connsiteY2" fmla="*/ 6874329 h 6890658"/>
              <a:gd name="connsiteX3" fmla="*/ 146420 w 1550677"/>
              <a:gd name="connsiteY3" fmla="*/ 6890658 h 6890658"/>
              <a:gd name="connsiteX4" fmla="*/ 97433 w 1550677"/>
              <a:gd name="connsiteY4" fmla="*/ 1681844 h 6890658"/>
              <a:gd name="connsiteX5" fmla="*/ 865414 w 1550677"/>
              <a:gd name="connsiteY5" fmla="*/ 947059 h 6890658"/>
              <a:gd name="connsiteX6" fmla="*/ 0 w 1550677"/>
              <a:gd name="connsiteY6" fmla="*/ 0 h 6890658"/>
              <a:gd name="connsiteX0" fmla="*/ 0 w 1570341"/>
              <a:gd name="connsiteY0" fmla="*/ 0 h 6890658"/>
              <a:gd name="connsiteX1" fmla="*/ 1570341 w 1570341"/>
              <a:gd name="connsiteY1" fmla="*/ 12993 h 6890658"/>
              <a:gd name="connsiteX2" fmla="*/ 1436378 w 1570341"/>
              <a:gd name="connsiteY2" fmla="*/ 6874329 h 6890658"/>
              <a:gd name="connsiteX3" fmla="*/ 146420 w 1570341"/>
              <a:gd name="connsiteY3" fmla="*/ 6890658 h 6890658"/>
              <a:gd name="connsiteX4" fmla="*/ 97433 w 1570341"/>
              <a:gd name="connsiteY4" fmla="*/ 1681844 h 6890658"/>
              <a:gd name="connsiteX5" fmla="*/ 865414 w 1570341"/>
              <a:gd name="connsiteY5" fmla="*/ 947059 h 6890658"/>
              <a:gd name="connsiteX6" fmla="*/ 0 w 1570341"/>
              <a:gd name="connsiteY6" fmla="*/ 0 h 6890658"/>
              <a:gd name="connsiteX0" fmla="*/ 0 w 1570341"/>
              <a:gd name="connsiteY0" fmla="*/ 6671 h 6877665"/>
              <a:gd name="connsiteX1" fmla="*/ 1570341 w 1570341"/>
              <a:gd name="connsiteY1" fmla="*/ 0 h 6877665"/>
              <a:gd name="connsiteX2" fmla="*/ 1436378 w 1570341"/>
              <a:gd name="connsiteY2" fmla="*/ 6861336 h 6877665"/>
              <a:gd name="connsiteX3" fmla="*/ 146420 w 1570341"/>
              <a:gd name="connsiteY3" fmla="*/ 6877665 h 6877665"/>
              <a:gd name="connsiteX4" fmla="*/ 97433 w 1570341"/>
              <a:gd name="connsiteY4" fmla="*/ 1668851 h 6877665"/>
              <a:gd name="connsiteX5" fmla="*/ 865414 w 1570341"/>
              <a:gd name="connsiteY5" fmla="*/ 934066 h 6877665"/>
              <a:gd name="connsiteX6" fmla="*/ 0 w 1570341"/>
              <a:gd name="connsiteY6" fmla="*/ 6671 h 6877665"/>
              <a:gd name="connsiteX0" fmla="*/ 0 w 1570341"/>
              <a:gd name="connsiteY0" fmla="*/ 6671 h 6877665"/>
              <a:gd name="connsiteX1" fmla="*/ 1570341 w 1570341"/>
              <a:gd name="connsiteY1" fmla="*/ 0 h 6877665"/>
              <a:gd name="connsiteX2" fmla="*/ 1436378 w 1570341"/>
              <a:gd name="connsiteY2" fmla="*/ 6861336 h 6877665"/>
              <a:gd name="connsiteX3" fmla="*/ 8769 w 1570341"/>
              <a:gd name="connsiteY3" fmla="*/ 6877665 h 6877665"/>
              <a:gd name="connsiteX4" fmla="*/ 97433 w 1570341"/>
              <a:gd name="connsiteY4" fmla="*/ 1668851 h 6877665"/>
              <a:gd name="connsiteX5" fmla="*/ 865414 w 1570341"/>
              <a:gd name="connsiteY5" fmla="*/ 934066 h 6877665"/>
              <a:gd name="connsiteX6" fmla="*/ 0 w 1570341"/>
              <a:gd name="connsiteY6" fmla="*/ 6671 h 6877665"/>
              <a:gd name="connsiteX0" fmla="*/ 0 w 1570341"/>
              <a:gd name="connsiteY0" fmla="*/ 6671 h 6877665"/>
              <a:gd name="connsiteX1" fmla="*/ 1570341 w 1570341"/>
              <a:gd name="connsiteY1" fmla="*/ 0 h 6877665"/>
              <a:gd name="connsiteX2" fmla="*/ 1465875 w 1570341"/>
              <a:gd name="connsiteY2" fmla="*/ 6871168 h 6877665"/>
              <a:gd name="connsiteX3" fmla="*/ 8769 w 1570341"/>
              <a:gd name="connsiteY3" fmla="*/ 6877665 h 6877665"/>
              <a:gd name="connsiteX4" fmla="*/ 97433 w 1570341"/>
              <a:gd name="connsiteY4" fmla="*/ 1668851 h 6877665"/>
              <a:gd name="connsiteX5" fmla="*/ 865414 w 1570341"/>
              <a:gd name="connsiteY5" fmla="*/ 934066 h 6877665"/>
              <a:gd name="connsiteX6" fmla="*/ 0 w 1570341"/>
              <a:gd name="connsiteY6" fmla="*/ 6671 h 6877665"/>
              <a:gd name="connsiteX0" fmla="*/ 0 w 1717825"/>
              <a:gd name="connsiteY0" fmla="*/ 16504 h 6887498"/>
              <a:gd name="connsiteX1" fmla="*/ 1717825 w 1717825"/>
              <a:gd name="connsiteY1" fmla="*/ 0 h 6887498"/>
              <a:gd name="connsiteX2" fmla="*/ 1465875 w 1717825"/>
              <a:gd name="connsiteY2" fmla="*/ 6881001 h 6887498"/>
              <a:gd name="connsiteX3" fmla="*/ 8769 w 1717825"/>
              <a:gd name="connsiteY3" fmla="*/ 6887498 h 6887498"/>
              <a:gd name="connsiteX4" fmla="*/ 97433 w 1717825"/>
              <a:gd name="connsiteY4" fmla="*/ 1678684 h 6887498"/>
              <a:gd name="connsiteX5" fmla="*/ 865414 w 1717825"/>
              <a:gd name="connsiteY5" fmla="*/ 943899 h 6887498"/>
              <a:gd name="connsiteX6" fmla="*/ 0 w 1717825"/>
              <a:gd name="connsiteY6" fmla="*/ 16504 h 6887498"/>
              <a:gd name="connsiteX0" fmla="*/ 0 w 1717825"/>
              <a:gd name="connsiteY0" fmla="*/ 0 h 6870994"/>
              <a:gd name="connsiteX1" fmla="*/ 1717825 w 1717825"/>
              <a:gd name="connsiteY1" fmla="*/ 3161 h 6870994"/>
              <a:gd name="connsiteX2" fmla="*/ 1465875 w 1717825"/>
              <a:gd name="connsiteY2" fmla="*/ 6864497 h 6870994"/>
              <a:gd name="connsiteX3" fmla="*/ 8769 w 1717825"/>
              <a:gd name="connsiteY3" fmla="*/ 6870994 h 6870994"/>
              <a:gd name="connsiteX4" fmla="*/ 97433 w 1717825"/>
              <a:gd name="connsiteY4" fmla="*/ 1662180 h 6870994"/>
              <a:gd name="connsiteX5" fmla="*/ 865414 w 1717825"/>
              <a:gd name="connsiteY5" fmla="*/ 927395 h 6870994"/>
              <a:gd name="connsiteX6" fmla="*/ 0 w 1717825"/>
              <a:gd name="connsiteY6" fmla="*/ 0 h 6870994"/>
              <a:gd name="connsiteX0" fmla="*/ 0 w 1717825"/>
              <a:gd name="connsiteY0" fmla="*/ 0 h 6870994"/>
              <a:gd name="connsiteX1" fmla="*/ 1717825 w 1717825"/>
              <a:gd name="connsiteY1" fmla="*/ 3161 h 6870994"/>
              <a:gd name="connsiteX2" fmla="*/ 1711681 w 1717825"/>
              <a:gd name="connsiteY2" fmla="*/ 6864497 h 6870994"/>
              <a:gd name="connsiteX3" fmla="*/ 8769 w 1717825"/>
              <a:gd name="connsiteY3" fmla="*/ 6870994 h 6870994"/>
              <a:gd name="connsiteX4" fmla="*/ 97433 w 1717825"/>
              <a:gd name="connsiteY4" fmla="*/ 1662180 h 6870994"/>
              <a:gd name="connsiteX5" fmla="*/ 865414 w 1717825"/>
              <a:gd name="connsiteY5" fmla="*/ 927395 h 6870994"/>
              <a:gd name="connsiteX6" fmla="*/ 0 w 1717825"/>
              <a:gd name="connsiteY6" fmla="*/ 0 h 6870994"/>
              <a:gd name="connsiteX0" fmla="*/ 148548 w 1866373"/>
              <a:gd name="connsiteY0" fmla="*/ 0 h 6870994"/>
              <a:gd name="connsiteX1" fmla="*/ 1866373 w 1866373"/>
              <a:gd name="connsiteY1" fmla="*/ 3161 h 6870994"/>
              <a:gd name="connsiteX2" fmla="*/ 1860229 w 1866373"/>
              <a:gd name="connsiteY2" fmla="*/ 6864497 h 6870994"/>
              <a:gd name="connsiteX3" fmla="*/ 0 w 1866373"/>
              <a:gd name="connsiteY3" fmla="*/ 6870994 h 6870994"/>
              <a:gd name="connsiteX4" fmla="*/ 245981 w 1866373"/>
              <a:gd name="connsiteY4" fmla="*/ 1662180 h 6870994"/>
              <a:gd name="connsiteX5" fmla="*/ 1013962 w 1866373"/>
              <a:gd name="connsiteY5" fmla="*/ 927395 h 6870994"/>
              <a:gd name="connsiteX6" fmla="*/ 148548 w 1866373"/>
              <a:gd name="connsiteY6" fmla="*/ 0 h 6870994"/>
              <a:gd name="connsiteX0" fmla="*/ 148548 w 1866373"/>
              <a:gd name="connsiteY0" fmla="*/ 0 h 6870994"/>
              <a:gd name="connsiteX1" fmla="*/ 1866373 w 1866373"/>
              <a:gd name="connsiteY1" fmla="*/ 3161 h 6870994"/>
              <a:gd name="connsiteX2" fmla="*/ 1860229 w 1866373"/>
              <a:gd name="connsiteY2" fmla="*/ 6864497 h 6870994"/>
              <a:gd name="connsiteX3" fmla="*/ 0 w 1866373"/>
              <a:gd name="connsiteY3" fmla="*/ 6870994 h 6870994"/>
              <a:gd name="connsiteX4" fmla="*/ 19839 w 1866373"/>
              <a:gd name="connsiteY4" fmla="*/ 1701509 h 6870994"/>
              <a:gd name="connsiteX5" fmla="*/ 1013962 w 1866373"/>
              <a:gd name="connsiteY5" fmla="*/ 927395 h 6870994"/>
              <a:gd name="connsiteX6" fmla="*/ 148548 w 1866373"/>
              <a:gd name="connsiteY6" fmla="*/ 0 h 6870994"/>
              <a:gd name="connsiteX0" fmla="*/ 1064 w 1866373"/>
              <a:gd name="connsiteY0" fmla="*/ 6671 h 6867833"/>
              <a:gd name="connsiteX1" fmla="*/ 1866373 w 1866373"/>
              <a:gd name="connsiteY1" fmla="*/ 0 h 6867833"/>
              <a:gd name="connsiteX2" fmla="*/ 1860229 w 1866373"/>
              <a:gd name="connsiteY2" fmla="*/ 6861336 h 6867833"/>
              <a:gd name="connsiteX3" fmla="*/ 0 w 1866373"/>
              <a:gd name="connsiteY3" fmla="*/ 6867833 h 6867833"/>
              <a:gd name="connsiteX4" fmla="*/ 19839 w 1866373"/>
              <a:gd name="connsiteY4" fmla="*/ 1698348 h 6867833"/>
              <a:gd name="connsiteX5" fmla="*/ 1013962 w 1866373"/>
              <a:gd name="connsiteY5" fmla="*/ 924234 h 6867833"/>
              <a:gd name="connsiteX6" fmla="*/ 1064 w 1866373"/>
              <a:gd name="connsiteY6" fmla="*/ 6671 h 6867833"/>
              <a:gd name="connsiteX0" fmla="*/ 1064 w 1866373"/>
              <a:gd name="connsiteY0" fmla="*/ 6671 h 6867833"/>
              <a:gd name="connsiteX1" fmla="*/ 1866373 w 1866373"/>
              <a:gd name="connsiteY1" fmla="*/ 0 h 6867833"/>
              <a:gd name="connsiteX2" fmla="*/ 1860229 w 1866373"/>
              <a:gd name="connsiteY2" fmla="*/ 6861336 h 6867833"/>
              <a:gd name="connsiteX3" fmla="*/ 0 w 1866373"/>
              <a:gd name="connsiteY3" fmla="*/ 6867833 h 6867833"/>
              <a:gd name="connsiteX4" fmla="*/ 19839 w 1866373"/>
              <a:gd name="connsiteY4" fmla="*/ 1698348 h 6867833"/>
              <a:gd name="connsiteX5" fmla="*/ 915640 w 1866373"/>
              <a:gd name="connsiteY5" fmla="*/ 914402 h 6867833"/>
              <a:gd name="connsiteX6" fmla="*/ 1064 w 1866373"/>
              <a:gd name="connsiteY6" fmla="*/ 6671 h 6867833"/>
              <a:gd name="connsiteX0" fmla="*/ 8657 w 1873966"/>
              <a:gd name="connsiteY0" fmla="*/ 6671 h 6867833"/>
              <a:gd name="connsiteX1" fmla="*/ 1873966 w 1873966"/>
              <a:gd name="connsiteY1" fmla="*/ 0 h 6867833"/>
              <a:gd name="connsiteX2" fmla="*/ 1867822 w 1873966"/>
              <a:gd name="connsiteY2" fmla="*/ 6861336 h 6867833"/>
              <a:gd name="connsiteX3" fmla="*/ 7593 w 1873966"/>
              <a:gd name="connsiteY3" fmla="*/ 6867833 h 6867833"/>
              <a:gd name="connsiteX4" fmla="*/ 0 w 1873966"/>
              <a:gd name="connsiteY4" fmla="*/ 1524776 h 6867833"/>
              <a:gd name="connsiteX5" fmla="*/ 923233 w 1873966"/>
              <a:gd name="connsiteY5" fmla="*/ 914402 h 6867833"/>
              <a:gd name="connsiteX6" fmla="*/ 8657 w 1873966"/>
              <a:gd name="connsiteY6" fmla="*/ 6671 h 6867833"/>
              <a:gd name="connsiteX0" fmla="*/ 8657 w 1873966"/>
              <a:gd name="connsiteY0" fmla="*/ 6671 h 6867833"/>
              <a:gd name="connsiteX1" fmla="*/ 1873966 w 1873966"/>
              <a:gd name="connsiteY1" fmla="*/ 0 h 6867833"/>
              <a:gd name="connsiteX2" fmla="*/ 1867822 w 1873966"/>
              <a:gd name="connsiteY2" fmla="*/ 6861336 h 6867833"/>
              <a:gd name="connsiteX3" fmla="*/ 7593 w 1873966"/>
              <a:gd name="connsiteY3" fmla="*/ 6867833 h 6867833"/>
              <a:gd name="connsiteX4" fmla="*/ 0 w 1873966"/>
              <a:gd name="connsiteY4" fmla="*/ 1524776 h 6867833"/>
              <a:gd name="connsiteX5" fmla="*/ 758641 w 1873966"/>
              <a:gd name="connsiteY5" fmla="*/ 777372 h 6867833"/>
              <a:gd name="connsiteX6" fmla="*/ 8657 w 1873966"/>
              <a:gd name="connsiteY6" fmla="*/ 6671 h 6867833"/>
              <a:gd name="connsiteX0" fmla="*/ 14088 w 1879397"/>
              <a:gd name="connsiteY0" fmla="*/ 6671 h 6861336"/>
              <a:gd name="connsiteX1" fmla="*/ 1879397 w 1879397"/>
              <a:gd name="connsiteY1" fmla="*/ 0 h 6861336"/>
              <a:gd name="connsiteX2" fmla="*/ 1873253 w 1879397"/>
              <a:gd name="connsiteY2" fmla="*/ 6861336 h 6861336"/>
              <a:gd name="connsiteX3" fmla="*/ 0 w 1879397"/>
              <a:gd name="connsiteY3" fmla="*/ 5488695 h 6861336"/>
              <a:gd name="connsiteX4" fmla="*/ 5431 w 1879397"/>
              <a:gd name="connsiteY4" fmla="*/ 1524776 h 6861336"/>
              <a:gd name="connsiteX5" fmla="*/ 764072 w 1879397"/>
              <a:gd name="connsiteY5" fmla="*/ 777372 h 6861336"/>
              <a:gd name="connsiteX6" fmla="*/ 14088 w 1879397"/>
              <a:gd name="connsiteY6" fmla="*/ 6671 h 6861336"/>
              <a:gd name="connsiteX0" fmla="*/ 14088 w 1879397"/>
              <a:gd name="connsiteY0" fmla="*/ 6671 h 5495209"/>
              <a:gd name="connsiteX1" fmla="*/ 1879397 w 1879397"/>
              <a:gd name="connsiteY1" fmla="*/ 0 h 5495209"/>
              <a:gd name="connsiteX2" fmla="*/ 1873253 w 1879397"/>
              <a:gd name="connsiteY2" fmla="*/ 5495209 h 5495209"/>
              <a:gd name="connsiteX3" fmla="*/ 0 w 1879397"/>
              <a:gd name="connsiteY3" fmla="*/ 5488695 h 5495209"/>
              <a:gd name="connsiteX4" fmla="*/ 5431 w 1879397"/>
              <a:gd name="connsiteY4" fmla="*/ 1524776 h 5495209"/>
              <a:gd name="connsiteX5" fmla="*/ 764072 w 1879397"/>
              <a:gd name="connsiteY5" fmla="*/ 777372 h 5495209"/>
              <a:gd name="connsiteX6" fmla="*/ 14088 w 1879397"/>
              <a:gd name="connsiteY6" fmla="*/ 6671 h 5495209"/>
              <a:gd name="connsiteX0" fmla="*/ 14088 w 1873253"/>
              <a:gd name="connsiteY0" fmla="*/ 0 h 5488538"/>
              <a:gd name="connsiteX1" fmla="*/ 1128008 w 1873253"/>
              <a:gd name="connsiteY1" fmla="*/ 15427 h 5488538"/>
              <a:gd name="connsiteX2" fmla="*/ 1873253 w 1873253"/>
              <a:gd name="connsiteY2" fmla="*/ 5488538 h 5488538"/>
              <a:gd name="connsiteX3" fmla="*/ 0 w 1873253"/>
              <a:gd name="connsiteY3" fmla="*/ 5482024 h 5488538"/>
              <a:gd name="connsiteX4" fmla="*/ 5431 w 1873253"/>
              <a:gd name="connsiteY4" fmla="*/ 1518105 h 5488538"/>
              <a:gd name="connsiteX5" fmla="*/ 764072 w 1873253"/>
              <a:gd name="connsiteY5" fmla="*/ 770701 h 5488538"/>
              <a:gd name="connsiteX6" fmla="*/ 14088 w 1873253"/>
              <a:gd name="connsiteY6" fmla="*/ 0 h 5488538"/>
              <a:gd name="connsiteX0" fmla="*/ 14088 w 1188163"/>
              <a:gd name="connsiteY0" fmla="*/ 0 h 5482024"/>
              <a:gd name="connsiteX1" fmla="*/ 1128008 w 1188163"/>
              <a:gd name="connsiteY1" fmla="*/ 15427 h 5482024"/>
              <a:gd name="connsiteX2" fmla="*/ 1188163 w 1188163"/>
              <a:gd name="connsiteY2" fmla="*/ 5477490 h 5482024"/>
              <a:gd name="connsiteX3" fmla="*/ 0 w 1188163"/>
              <a:gd name="connsiteY3" fmla="*/ 5482024 h 5482024"/>
              <a:gd name="connsiteX4" fmla="*/ 5431 w 1188163"/>
              <a:gd name="connsiteY4" fmla="*/ 1518105 h 5482024"/>
              <a:gd name="connsiteX5" fmla="*/ 764072 w 1188163"/>
              <a:gd name="connsiteY5" fmla="*/ 770701 h 5482024"/>
              <a:gd name="connsiteX6" fmla="*/ 14088 w 1188163"/>
              <a:gd name="connsiteY6" fmla="*/ 0 h 5482024"/>
              <a:gd name="connsiteX0" fmla="*/ 14088 w 1188163"/>
              <a:gd name="connsiteY0" fmla="*/ 0 h 5482024"/>
              <a:gd name="connsiteX1" fmla="*/ 1172207 w 1188163"/>
              <a:gd name="connsiteY1" fmla="*/ 15427 h 5482024"/>
              <a:gd name="connsiteX2" fmla="*/ 1188163 w 1188163"/>
              <a:gd name="connsiteY2" fmla="*/ 5477490 h 5482024"/>
              <a:gd name="connsiteX3" fmla="*/ 0 w 1188163"/>
              <a:gd name="connsiteY3" fmla="*/ 5482024 h 5482024"/>
              <a:gd name="connsiteX4" fmla="*/ 5431 w 1188163"/>
              <a:gd name="connsiteY4" fmla="*/ 1518105 h 5482024"/>
              <a:gd name="connsiteX5" fmla="*/ 764072 w 1188163"/>
              <a:gd name="connsiteY5" fmla="*/ 770701 h 5482024"/>
              <a:gd name="connsiteX6" fmla="*/ 14088 w 1188163"/>
              <a:gd name="connsiteY6" fmla="*/ 0 h 5482024"/>
              <a:gd name="connsiteX0" fmla="*/ 14088 w 1188163"/>
              <a:gd name="connsiteY0" fmla="*/ 0 h 5482024"/>
              <a:gd name="connsiteX1" fmla="*/ 1161158 w 1188163"/>
              <a:gd name="connsiteY1" fmla="*/ 4378 h 5482024"/>
              <a:gd name="connsiteX2" fmla="*/ 1188163 w 1188163"/>
              <a:gd name="connsiteY2" fmla="*/ 5477490 h 5482024"/>
              <a:gd name="connsiteX3" fmla="*/ 0 w 1188163"/>
              <a:gd name="connsiteY3" fmla="*/ 5482024 h 5482024"/>
              <a:gd name="connsiteX4" fmla="*/ 5431 w 1188163"/>
              <a:gd name="connsiteY4" fmla="*/ 1518105 h 5482024"/>
              <a:gd name="connsiteX5" fmla="*/ 764072 w 1188163"/>
              <a:gd name="connsiteY5" fmla="*/ 770701 h 5482024"/>
              <a:gd name="connsiteX6" fmla="*/ 14088 w 1188163"/>
              <a:gd name="connsiteY6" fmla="*/ 0 h 5482024"/>
              <a:gd name="connsiteX0" fmla="*/ 14088 w 1177114"/>
              <a:gd name="connsiteY0" fmla="*/ 0 h 5488539"/>
              <a:gd name="connsiteX1" fmla="*/ 1161158 w 1177114"/>
              <a:gd name="connsiteY1" fmla="*/ 4378 h 5488539"/>
              <a:gd name="connsiteX2" fmla="*/ 1177114 w 1177114"/>
              <a:gd name="connsiteY2" fmla="*/ 5488539 h 5488539"/>
              <a:gd name="connsiteX3" fmla="*/ 0 w 1177114"/>
              <a:gd name="connsiteY3" fmla="*/ 5482024 h 5488539"/>
              <a:gd name="connsiteX4" fmla="*/ 5431 w 1177114"/>
              <a:gd name="connsiteY4" fmla="*/ 1518105 h 5488539"/>
              <a:gd name="connsiteX5" fmla="*/ 764072 w 1177114"/>
              <a:gd name="connsiteY5" fmla="*/ 770701 h 5488539"/>
              <a:gd name="connsiteX6" fmla="*/ 14088 w 1177114"/>
              <a:gd name="connsiteY6" fmla="*/ 0 h 5488539"/>
              <a:gd name="connsiteX0" fmla="*/ 14088 w 1162213"/>
              <a:gd name="connsiteY0" fmla="*/ 0 h 5482024"/>
              <a:gd name="connsiteX1" fmla="*/ 1161158 w 1162213"/>
              <a:gd name="connsiteY1" fmla="*/ 4378 h 5482024"/>
              <a:gd name="connsiteX2" fmla="*/ 1155014 w 1162213"/>
              <a:gd name="connsiteY2" fmla="*/ 5477490 h 5482024"/>
              <a:gd name="connsiteX3" fmla="*/ 0 w 1162213"/>
              <a:gd name="connsiteY3" fmla="*/ 5482024 h 5482024"/>
              <a:gd name="connsiteX4" fmla="*/ 5431 w 1162213"/>
              <a:gd name="connsiteY4" fmla="*/ 1518105 h 5482024"/>
              <a:gd name="connsiteX5" fmla="*/ 764072 w 1162213"/>
              <a:gd name="connsiteY5" fmla="*/ 770701 h 5482024"/>
              <a:gd name="connsiteX6" fmla="*/ 14088 w 1162213"/>
              <a:gd name="connsiteY6" fmla="*/ 0 h 548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2213" h="5482024">
                <a:moveTo>
                  <a:pt x="14088" y="0"/>
                </a:moveTo>
                <a:lnTo>
                  <a:pt x="1161158" y="4378"/>
                </a:lnTo>
                <a:cubicBezTo>
                  <a:pt x="1166477" y="1825066"/>
                  <a:pt x="1149695" y="3656802"/>
                  <a:pt x="1155014" y="5477490"/>
                </a:cubicBezTo>
                <a:lnTo>
                  <a:pt x="0" y="5482024"/>
                </a:lnTo>
                <a:cubicBezTo>
                  <a:pt x="1810" y="4160718"/>
                  <a:pt x="3621" y="2839411"/>
                  <a:pt x="5431" y="1518105"/>
                </a:cubicBezTo>
                <a:lnTo>
                  <a:pt x="764072" y="770701"/>
                </a:lnTo>
                <a:lnTo>
                  <a:pt x="140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A784D9C-DEBC-421F-B6F0-EF5852F1637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8223" y="260664"/>
            <a:ext cx="1198110" cy="1203302"/>
          </a:xfrm>
          <a:prstGeom prst="rect">
            <a:avLst/>
          </a:prstGeom>
        </p:spPr>
      </p:pic>
      <p:sp>
        <p:nvSpPr>
          <p:cNvPr id="12" name="Content Placeholder 2">
            <a:extLst>
              <a:ext uri="{FF2B5EF4-FFF2-40B4-BE49-F238E27FC236}">
                <a16:creationId xmlns:a16="http://schemas.microsoft.com/office/drawing/2014/main" id="{BD135AC7-2DDB-48A4-B975-442A6F9F2F79}"/>
              </a:ext>
            </a:extLst>
          </p:cNvPr>
          <p:cNvSpPr txBox="1">
            <a:spLocks/>
          </p:cNvSpPr>
          <p:nvPr/>
        </p:nvSpPr>
        <p:spPr>
          <a:xfrm>
            <a:off x="1962242" y="1854350"/>
            <a:ext cx="4853106" cy="4876800"/>
          </a:xfrm>
          <a:prstGeom prst="rect">
            <a:avLst/>
          </a:prstGeom>
        </p:spPr>
        <p:txBody>
          <a:bodyP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buClr>
                <a:srgbClr val="B2D333"/>
              </a:buClr>
              <a:defRPr/>
            </a:pPr>
            <a:r>
              <a:rPr lang="en-US" sz="2400" dirty="0">
                <a:solidFill>
                  <a:srgbClr val="002F67"/>
                </a:solidFill>
                <a:latin typeface="Arial" panose="020B0604020202020204" pitchFamily="34" charset="0"/>
                <a:cs typeface="Arial" panose="020B0604020202020204" pitchFamily="34" charset="0"/>
              </a:rPr>
              <a:t>CED Website: </a:t>
            </a:r>
            <a:endParaRPr lang="en-US" sz="2000" dirty="0">
              <a:latin typeface="Arial" panose="020B0604020202020204" pitchFamily="34" charset="0"/>
              <a:cs typeface="Arial" panose="020B0604020202020204" pitchFamily="34" charset="0"/>
            </a:endParaRPr>
          </a:p>
          <a:p>
            <a:pPr lvl="1">
              <a:buClr>
                <a:srgbClr val="B2D333"/>
              </a:buClr>
              <a:defRPr/>
            </a:pPr>
            <a:r>
              <a:rPr lang="en-US" sz="2000" dirty="0">
                <a:solidFill>
                  <a:srgbClr val="0070C0"/>
                </a:solidFill>
                <a:latin typeface="Arial" panose="020B0604020202020204" pitchFamily="34" charset="0"/>
                <a:cs typeface="Arial" panose="020B0604020202020204" pitchFamily="34" charset="0"/>
                <a:hlinkClick r:id="rId5"/>
              </a:rPr>
              <a:t>www.acf.hhs.gov/programs/ocs/programs/ced</a:t>
            </a:r>
            <a:r>
              <a:rPr lang="en-US" sz="2000" dirty="0">
                <a:solidFill>
                  <a:srgbClr val="0070C0"/>
                </a:solidFill>
                <a:latin typeface="Arial" panose="020B0604020202020204" pitchFamily="34" charset="0"/>
                <a:cs typeface="Arial" panose="020B0604020202020204" pitchFamily="34" charset="0"/>
              </a:rPr>
              <a:t> </a:t>
            </a:r>
          </a:p>
          <a:p>
            <a:pPr>
              <a:buClr>
                <a:srgbClr val="B2D333"/>
              </a:buClr>
            </a:pPr>
            <a:endParaRPr lang="en-US" sz="2400" dirty="0">
              <a:latin typeface="Arial" panose="020B0604020202020204" pitchFamily="34" charset="0"/>
              <a:cs typeface="Arial" panose="020B0604020202020204" pitchFamily="34" charset="0"/>
            </a:endParaRPr>
          </a:p>
          <a:p>
            <a:pPr>
              <a:buClr>
                <a:srgbClr val="B2D333"/>
              </a:buClr>
            </a:pPr>
            <a:r>
              <a:rPr lang="en-US" sz="2400" dirty="0">
                <a:solidFill>
                  <a:srgbClr val="002F67"/>
                </a:solidFill>
                <a:latin typeface="Arial" panose="020B0604020202020204" pitchFamily="34" charset="0"/>
                <a:cs typeface="Arial" panose="020B0604020202020204" pitchFamily="34" charset="0"/>
              </a:rPr>
              <a:t>Funding Announcements:</a:t>
            </a:r>
          </a:p>
          <a:p>
            <a:pPr lvl="1">
              <a:buClr>
                <a:srgbClr val="B2D333"/>
              </a:buClr>
            </a:pPr>
            <a:r>
              <a:rPr lang="en-US" sz="2000" dirty="0">
                <a:latin typeface="Arial" panose="020B0604020202020204" pitchFamily="34" charset="0"/>
                <a:cs typeface="Arial" panose="020B0604020202020204" pitchFamily="34" charset="0"/>
                <a:hlinkClick r:id="rId6"/>
              </a:rPr>
              <a:t>www.acf.hhs.gov/grants</a:t>
            </a:r>
            <a:r>
              <a:rPr lang="en-US" sz="2000" dirty="0">
                <a:latin typeface="Arial" panose="020B0604020202020204" pitchFamily="34" charset="0"/>
                <a:cs typeface="Arial" panose="020B0604020202020204" pitchFamily="34" charset="0"/>
              </a:rPr>
              <a:t> </a:t>
            </a:r>
          </a:p>
          <a:p>
            <a:pPr marL="617220" lvl="1" indent="-342900">
              <a:buClr>
                <a:srgbClr val="B2D333"/>
              </a:buClr>
            </a:pPr>
            <a:endParaRPr lang="en-US" sz="2400" dirty="0">
              <a:latin typeface="Arial" panose="020B0604020202020204" pitchFamily="34" charset="0"/>
              <a:cs typeface="Arial" panose="020B0604020202020204" pitchFamily="34" charset="0"/>
            </a:endParaRPr>
          </a:p>
          <a:p>
            <a:pPr marL="297249" lvl="1" indent="-342900">
              <a:buClr>
                <a:srgbClr val="B2D333"/>
              </a:buClr>
            </a:pPr>
            <a:r>
              <a:rPr lang="en-US" sz="2400" dirty="0">
                <a:solidFill>
                  <a:srgbClr val="002F67"/>
                </a:solidFill>
                <a:latin typeface="Arial" panose="020B0604020202020204" pitchFamily="34" charset="0"/>
                <a:cs typeface="Arial" panose="020B0604020202020204" pitchFamily="34" charset="0"/>
              </a:rPr>
              <a:t>Questions: </a:t>
            </a:r>
          </a:p>
          <a:p>
            <a:pPr marL="571569" lvl="2" indent="-342900">
              <a:buClr>
                <a:srgbClr val="B2D333"/>
              </a:buClr>
            </a:pPr>
            <a:r>
              <a:rPr lang="en-US" sz="2000" dirty="0">
                <a:latin typeface="Arial" panose="020B0604020202020204" pitchFamily="34" charset="0"/>
                <a:cs typeface="Arial" panose="020B0604020202020204" pitchFamily="34" charset="0"/>
                <a:hlinkClick r:id="" action="ppaction://noaction"/>
              </a:rPr>
              <a:t>Lynda.Perez@acf.hhs.gov</a:t>
            </a:r>
          </a:p>
          <a:p>
            <a:pPr marL="571569" lvl="2" indent="-342900">
              <a:buClr>
                <a:srgbClr val="B2D333"/>
              </a:buClr>
            </a:pPr>
            <a:r>
              <a:rPr lang="en-US" sz="2000" dirty="0">
                <a:latin typeface="Arial" panose="020B0604020202020204" pitchFamily="34" charset="0"/>
                <a:cs typeface="Arial" panose="020B0604020202020204" pitchFamily="34" charset="0"/>
                <a:hlinkClick r:id="" action="ppaction://noaction"/>
              </a:rPr>
              <a:t>OCSRegistrar@icf.com</a:t>
            </a:r>
            <a:r>
              <a:rPr lang="en-US" sz="2000" dirty="0">
                <a:latin typeface="Arial" panose="020B0604020202020204" pitchFamily="34" charset="0"/>
                <a:cs typeface="Arial" panose="020B0604020202020204" pitchFamily="34" charset="0"/>
              </a:rPr>
              <a:t> </a:t>
            </a:r>
          </a:p>
          <a:p>
            <a:pPr>
              <a:defRPr/>
            </a:pPr>
            <a:endParaRPr lang="en-US" dirty="0"/>
          </a:p>
        </p:txBody>
      </p:sp>
    </p:spTree>
    <p:extLst>
      <p:ext uri="{BB962C8B-B14F-4D97-AF65-F5344CB8AC3E}">
        <p14:creationId xmlns:p14="http://schemas.microsoft.com/office/powerpoint/2010/main" val="1201188425"/>
      </p:ext>
    </p:extLst>
  </p:cSld>
  <p:clrMapOvr>
    <a:masterClrMapping/>
  </p:clrMapOvr>
  <mc:AlternateContent xmlns:mc="http://schemas.openxmlformats.org/markup-compatibility/2006" xmlns:p14="http://schemas.microsoft.com/office/powerpoint/2010/main">
    <mc:Choice Requires="p14">
      <p:transition spd="slow" p14:dur="2000" advClick="0" advTm="7000">
        <p:fade/>
      </p:transition>
    </mc:Choice>
    <mc:Fallback xmlns="">
      <p:transition spd="slow" advClick="0" advTm="7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chair&#10;&#10;Description automatically generated">
            <a:extLst>
              <a:ext uri="{FF2B5EF4-FFF2-40B4-BE49-F238E27FC236}">
                <a16:creationId xmlns:a16="http://schemas.microsoft.com/office/drawing/2014/main" id="{893DC89C-77DE-40C1-A457-C4BE981C8B9C}"/>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4611"/>
          <a:stretch/>
        </p:blipFill>
        <p:spPr>
          <a:xfrm>
            <a:off x="1581402" y="464195"/>
            <a:ext cx="2155303" cy="6041985"/>
          </a:xfrm>
          <a:prstGeom prst="rect">
            <a:avLst/>
          </a:prstGeom>
        </p:spPr>
      </p:pic>
      <p:sp>
        <p:nvSpPr>
          <p:cNvPr id="10" name="Text Placeholder 2">
            <a:extLst>
              <a:ext uri="{FF2B5EF4-FFF2-40B4-BE49-F238E27FC236}">
                <a16:creationId xmlns:a16="http://schemas.microsoft.com/office/drawing/2014/main" id="{E22D26DC-6B1A-4C1B-A467-243F3DEF07B9}"/>
              </a:ext>
            </a:extLst>
          </p:cNvPr>
          <p:cNvSpPr txBox="1">
            <a:spLocks/>
          </p:cNvSpPr>
          <p:nvPr/>
        </p:nvSpPr>
        <p:spPr>
          <a:xfrm>
            <a:off x="3612042" y="4665746"/>
            <a:ext cx="2862043" cy="430656"/>
          </a:xfrm>
          <a:prstGeom prst="rect">
            <a:avLst/>
          </a:prstGeom>
        </p:spPr>
        <p:txBody>
          <a:bodyPr vert="horz" lIns="91440" tIns="45720" rIns="91440" bIns="45720" rtlCol="0">
            <a:normAutofit/>
          </a:bodyPr>
          <a:lstStyle>
            <a:lvl1pPr marL="0" indent="0" algn="ctr" defTabSz="685749" rtl="0" eaLnBrk="1" latinLnBrk="0" hangingPunct="1">
              <a:lnSpc>
                <a:spcPct val="90000"/>
              </a:lnSpc>
              <a:spcBef>
                <a:spcPts val="750"/>
              </a:spcBef>
              <a:buFont typeface="Arial"/>
              <a:buNone/>
              <a:defRPr sz="1800" b="1" kern="1200">
                <a:solidFill>
                  <a:schemeClr val="tx1">
                    <a:tint val="75000"/>
                  </a:schemeClr>
                </a:solidFill>
                <a:latin typeface="Source Sans Pro" charset="0"/>
                <a:ea typeface="Source Sans Pro" charset="0"/>
                <a:cs typeface="Source Sans Pro" charset="0"/>
              </a:defRPr>
            </a:lvl1pPr>
            <a:lvl2pPr marL="342875" indent="0" algn="l" defTabSz="685749" rtl="0" eaLnBrk="1" latinLnBrk="0" hangingPunct="1">
              <a:lnSpc>
                <a:spcPct val="90000"/>
              </a:lnSpc>
              <a:spcBef>
                <a:spcPts val="375"/>
              </a:spcBef>
              <a:buFont typeface="Arial"/>
              <a:buNone/>
              <a:defRPr sz="1500" kern="1200">
                <a:solidFill>
                  <a:schemeClr val="tx1">
                    <a:tint val="75000"/>
                  </a:schemeClr>
                </a:solidFill>
                <a:latin typeface="Source Sans Pro" charset="0"/>
                <a:ea typeface="Source Sans Pro" charset="0"/>
                <a:cs typeface="Source Sans Pro" charset="0"/>
              </a:defRPr>
            </a:lvl2pPr>
            <a:lvl3pPr marL="685749" indent="0" algn="l" defTabSz="685749" rtl="0" eaLnBrk="1" latinLnBrk="0" hangingPunct="1">
              <a:lnSpc>
                <a:spcPct val="90000"/>
              </a:lnSpc>
              <a:spcBef>
                <a:spcPts val="375"/>
              </a:spcBef>
              <a:buFont typeface="Arial"/>
              <a:buNone/>
              <a:defRPr sz="1350" kern="1200">
                <a:solidFill>
                  <a:schemeClr val="tx1">
                    <a:tint val="75000"/>
                  </a:schemeClr>
                </a:solidFill>
                <a:latin typeface="Source Sans Pro" charset="0"/>
                <a:ea typeface="Source Sans Pro" charset="0"/>
                <a:cs typeface="Source Sans Pro" charset="0"/>
              </a:defRPr>
            </a:lvl3pPr>
            <a:lvl4pPr marL="1028624" indent="0" algn="l" defTabSz="685749" rtl="0" eaLnBrk="1" latinLnBrk="0" hangingPunct="1">
              <a:lnSpc>
                <a:spcPct val="90000"/>
              </a:lnSpc>
              <a:spcBef>
                <a:spcPts val="375"/>
              </a:spcBef>
              <a:buFont typeface="Arial"/>
              <a:buNone/>
              <a:defRPr sz="1200" kern="1200">
                <a:solidFill>
                  <a:schemeClr val="tx1">
                    <a:tint val="75000"/>
                  </a:schemeClr>
                </a:solidFill>
                <a:latin typeface="Source Sans Pro" charset="0"/>
                <a:ea typeface="Source Sans Pro" charset="0"/>
                <a:cs typeface="Source Sans Pro" charset="0"/>
              </a:defRPr>
            </a:lvl4pPr>
            <a:lvl5pPr marL="1371498" indent="0" algn="l" defTabSz="685749" rtl="0" eaLnBrk="1" latinLnBrk="0" hangingPunct="1">
              <a:lnSpc>
                <a:spcPct val="90000"/>
              </a:lnSpc>
              <a:spcBef>
                <a:spcPts val="375"/>
              </a:spcBef>
              <a:buFont typeface="Arial"/>
              <a:buNone/>
              <a:defRPr sz="1200" kern="1200">
                <a:solidFill>
                  <a:schemeClr val="tx1">
                    <a:tint val="75000"/>
                  </a:schemeClr>
                </a:solidFill>
                <a:latin typeface="Source Sans Pro" charset="0"/>
                <a:ea typeface="Source Sans Pro" charset="0"/>
                <a:cs typeface="Source Sans Pro" charset="0"/>
              </a:defRPr>
            </a:lvl5pPr>
            <a:lvl6pPr marL="1714373" indent="0" algn="l" defTabSz="685749" rtl="0" eaLnBrk="1" latinLnBrk="0" hangingPunct="1">
              <a:lnSpc>
                <a:spcPct val="90000"/>
              </a:lnSpc>
              <a:spcBef>
                <a:spcPts val="375"/>
              </a:spcBef>
              <a:buFont typeface="Arial"/>
              <a:buNone/>
              <a:defRPr sz="1200" kern="1200">
                <a:solidFill>
                  <a:schemeClr val="tx1">
                    <a:tint val="75000"/>
                  </a:schemeClr>
                </a:solidFill>
                <a:latin typeface="+mn-lt"/>
                <a:ea typeface="+mn-ea"/>
                <a:cs typeface="+mn-cs"/>
              </a:defRPr>
            </a:lvl6pPr>
            <a:lvl7pPr marL="2057246" indent="0" algn="l" defTabSz="685749" rtl="0" eaLnBrk="1" latinLnBrk="0" hangingPunct="1">
              <a:lnSpc>
                <a:spcPct val="90000"/>
              </a:lnSpc>
              <a:spcBef>
                <a:spcPts val="375"/>
              </a:spcBef>
              <a:buFont typeface="Arial"/>
              <a:buNone/>
              <a:defRPr sz="1200" kern="1200">
                <a:solidFill>
                  <a:schemeClr val="tx1">
                    <a:tint val="75000"/>
                  </a:schemeClr>
                </a:solidFill>
                <a:latin typeface="+mn-lt"/>
                <a:ea typeface="+mn-ea"/>
                <a:cs typeface="+mn-cs"/>
              </a:defRPr>
            </a:lvl7pPr>
            <a:lvl8pPr marL="2400120" indent="0" algn="l" defTabSz="685749" rtl="0" eaLnBrk="1" latinLnBrk="0" hangingPunct="1">
              <a:lnSpc>
                <a:spcPct val="90000"/>
              </a:lnSpc>
              <a:spcBef>
                <a:spcPts val="375"/>
              </a:spcBef>
              <a:buFont typeface="Arial"/>
              <a:buNone/>
              <a:defRPr sz="1200" kern="1200">
                <a:solidFill>
                  <a:schemeClr val="tx1">
                    <a:tint val="75000"/>
                  </a:schemeClr>
                </a:solidFill>
                <a:latin typeface="+mn-lt"/>
                <a:ea typeface="+mn-ea"/>
                <a:cs typeface="+mn-cs"/>
              </a:defRPr>
            </a:lvl8pPr>
            <a:lvl9pPr marL="2742995" indent="0" algn="l" defTabSz="685749" rtl="0" eaLnBrk="1" latinLnBrk="0" hangingPunct="1">
              <a:lnSpc>
                <a:spcPct val="90000"/>
              </a:lnSpc>
              <a:spcBef>
                <a:spcPts val="375"/>
              </a:spcBef>
              <a:buFont typeface="Arial"/>
              <a:buNone/>
              <a:defRPr sz="1200" kern="1200">
                <a:solidFill>
                  <a:schemeClr val="tx1">
                    <a:tint val="75000"/>
                  </a:schemeClr>
                </a:solidFill>
                <a:latin typeface="+mn-lt"/>
                <a:ea typeface="+mn-ea"/>
                <a:cs typeface="+mn-cs"/>
              </a:defRPr>
            </a:lvl9pPr>
          </a:lstStyle>
          <a:p>
            <a:pPr algn="l"/>
            <a:r>
              <a:rPr lang="en-US" sz="2400" dirty="0">
                <a:solidFill>
                  <a:srgbClr val="002E6D"/>
                </a:solidFill>
              </a:rPr>
              <a:t>Microloan</a:t>
            </a:r>
            <a:r>
              <a:rPr lang="en-US" sz="2400" dirty="0">
                <a:solidFill>
                  <a:srgbClr val="003F80"/>
                </a:solidFill>
              </a:rPr>
              <a:t> </a:t>
            </a:r>
          </a:p>
          <a:p>
            <a:pPr algn="l"/>
            <a:endParaRPr lang="en-US" sz="3200" dirty="0">
              <a:solidFill>
                <a:srgbClr val="003F80"/>
              </a:solidFill>
            </a:endParaRPr>
          </a:p>
        </p:txBody>
      </p:sp>
      <p:sp>
        <p:nvSpPr>
          <p:cNvPr id="12" name="Text Placeholder 2">
            <a:extLst>
              <a:ext uri="{FF2B5EF4-FFF2-40B4-BE49-F238E27FC236}">
                <a16:creationId xmlns:a16="http://schemas.microsoft.com/office/drawing/2014/main" id="{34CF4A17-436C-4673-B492-10186911629C}"/>
              </a:ext>
            </a:extLst>
          </p:cNvPr>
          <p:cNvSpPr txBox="1">
            <a:spLocks/>
          </p:cNvSpPr>
          <p:nvPr/>
        </p:nvSpPr>
        <p:spPr>
          <a:xfrm>
            <a:off x="3500869" y="4113486"/>
            <a:ext cx="3017952" cy="430656"/>
          </a:xfrm>
          <a:prstGeom prst="rect">
            <a:avLst/>
          </a:prstGeom>
        </p:spPr>
        <p:txBody>
          <a:bodyPr vert="horz" lIns="91440" tIns="45720" rIns="91440" bIns="45720" rtlCol="0">
            <a:normAutofit fontScale="92500"/>
          </a:bodyPr>
          <a:lstStyle>
            <a:lvl1pPr marL="0" indent="0" algn="ctr" defTabSz="685749" rtl="0" eaLnBrk="1" latinLnBrk="0" hangingPunct="1">
              <a:lnSpc>
                <a:spcPct val="90000"/>
              </a:lnSpc>
              <a:spcBef>
                <a:spcPts val="750"/>
              </a:spcBef>
              <a:buFont typeface="Arial"/>
              <a:buNone/>
              <a:defRPr sz="1800" b="1" kern="1200">
                <a:solidFill>
                  <a:schemeClr val="tx1">
                    <a:tint val="75000"/>
                  </a:schemeClr>
                </a:solidFill>
                <a:latin typeface="Source Sans Pro" charset="0"/>
                <a:ea typeface="Source Sans Pro" charset="0"/>
                <a:cs typeface="Source Sans Pro" charset="0"/>
              </a:defRPr>
            </a:lvl1pPr>
            <a:lvl2pPr marL="342875" indent="0" algn="l" defTabSz="685749" rtl="0" eaLnBrk="1" latinLnBrk="0" hangingPunct="1">
              <a:lnSpc>
                <a:spcPct val="90000"/>
              </a:lnSpc>
              <a:spcBef>
                <a:spcPts val="375"/>
              </a:spcBef>
              <a:buFont typeface="Arial"/>
              <a:buNone/>
              <a:defRPr sz="1500" kern="1200">
                <a:solidFill>
                  <a:schemeClr val="tx1">
                    <a:tint val="75000"/>
                  </a:schemeClr>
                </a:solidFill>
                <a:latin typeface="Source Sans Pro" charset="0"/>
                <a:ea typeface="Source Sans Pro" charset="0"/>
                <a:cs typeface="Source Sans Pro" charset="0"/>
              </a:defRPr>
            </a:lvl2pPr>
            <a:lvl3pPr marL="685749" indent="0" algn="l" defTabSz="685749" rtl="0" eaLnBrk="1" latinLnBrk="0" hangingPunct="1">
              <a:lnSpc>
                <a:spcPct val="90000"/>
              </a:lnSpc>
              <a:spcBef>
                <a:spcPts val="375"/>
              </a:spcBef>
              <a:buFont typeface="Arial"/>
              <a:buNone/>
              <a:defRPr sz="1350" kern="1200">
                <a:solidFill>
                  <a:schemeClr val="tx1">
                    <a:tint val="75000"/>
                  </a:schemeClr>
                </a:solidFill>
                <a:latin typeface="Source Sans Pro" charset="0"/>
                <a:ea typeface="Source Sans Pro" charset="0"/>
                <a:cs typeface="Source Sans Pro" charset="0"/>
              </a:defRPr>
            </a:lvl3pPr>
            <a:lvl4pPr marL="1028624" indent="0" algn="l" defTabSz="685749" rtl="0" eaLnBrk="1" latinLnBrk="0" hangingPunct="1">
              <a:lnSpc>
                <a:spcPct val="90000"/>
              </a:lnSpc>
              <a:spcBef>
                <a:spcPts val="375"/>
              </a:spcBef>
              <a:buFont typeface="Arial"/>
              <a:buNone/>
              <a:defRPr sz="1200" kern="1200">
                <a:solidFill>
                  <a:schemeClr val="tx1">
                    <a:tint val="75000"/>
                  </a:schemeClr>
                </a:solidFill>
                <a:latin typeface="Source Sans Pro" charset="0"/>
                <a:ea typeface="Source Sans Pro" charset="0"/>
                <a:cs typeface="Source Sans Pro" charset="0"/>
              </a:defRPr>
            </a:lvl4pPr>
            <a:lvl5pPr marL="1371498" indent="0" algn="l" defTabSz="685749" rtl="0" eaLnBrk="1" latinLnBrk="0" hangingPunct="1">
              <a:lnSpc>
                <a:spcPct val="90000"/>
              </a:lnSpc>
              <a:spcBef>
                <a:spcPts val="375"/>
              </a:spcBef>
              <a:buFont typeface="Arial"/>
              <a:buNone/>
              <a:defRPr sz="1200" kern="1200">
                <a:solidFill>
                  <a:schemeClr val="tx1">
                    <a:tint val="75000"/>
                  </a:schemeClr>
                </a:solidFill>
                <a:latin typeface="Source Sans Pro" charset="0"/>
                <a:ea typeface="Source Sans Pro" charset="0"/>
                <a:cs typeface="Source Sans Pro" charset="0"/>
              </a:defRPr>
            </a:lvl5pPr>
            <a:lvl6pPr marL="1714373" indent="0" algn="l" defTabSz="685749" rtl="0" eaLnBrk="1" latinLnBrk="0" hangingPunct="1">
              <a:lnSpc>
                <a:spcPct val="90000"/>
              </a:lnSpc>
              <a:spcBef>
                <a:spcPts val="375"/>
              </a:spcBef>
              <a:buFont typeface="Arial"/>
              <a:buNone/>
              <a:defRPr sz="1200" kern="1200">
                <a:solidFill>
                  <a:schemeClr val="tx1">
                    <a:tint val="75000"/>
                  </a:schemeClr>
                </a:solidFill>
                <a:latin typeface="+mn-lt"/>
                <a:ea typeface="+mn-ea"/>
                <a:cs typeface="+mn-cs"/>
              </a:defRPr>
            </a:lvl6pPr>
            <a:lvl7pPr marL="2057246" indent="0" algn="l" defTabSz="685749" rtl="0" eaLnBrk="1" latinLnBrk="0" hangingPunct="1">
              <a:lnSpc>
                <a:spcPct val="90000"/>
              </a:lnSpc>
              <a:spcBef>
                <a:spcPts val="375"/>
              </a:spcBef>
              <a:buFont typeface="Arial"/>
              <a:buNone/>
              <a:defRPr sz="1200" kern="1200">
                <a:solidFill>
                  <a:schemeClr val="tx1">
                    <a:tint val="75000"/>
                  </a:schemeClr>
                </a:solidFill>
                <a:latin typeface="+mn-lt"/>
                <a:ea typeface="+mn-ea"/>
                <a:cs typeface="+mn-cs"/>
              </a:defRPr>
            </a:lvl7pPr>
            <a:lvl8pPr marL="2400120" indent="0" algn="l" defTabSz="685749" rtl="0" eaLnBrk="1" latinLnBrk="0" hangingPunct="1">
              <a:lnSpc>
                <a:spcPct val="90000"/>
              </a:lnSpc>
              <a:spcBef>
                <a:spcPts val="375"/>
              </a:spcBef>
              <a:buFont typeface="Arial"/>
              <a:buNone/>
              <a:defRPr sz="1200" kern="1200">
                <a:solidFill>
                  <a:schemeClr val="tx1">
                    <a:tint val="75000"/>
                  </a:schemeClr>
                </a:solidFill>
                <a:latin typeface="+mn-lt"/>
                <a:ea typeface="+mn-ea"/>
                <a:cs typeface="+mn-cs"/>
              </a:defRPr>
            </a:lvl8pPr>
            <a:lvl9pPr marL="2742995" indent="0" algn="l" defTabSz="685749" rtl="0" eaLnBrk="1" latinLnBrk="0" hangingPunct="1">
              <a:lnSpc>
                <a:spcPct val="90000"/>
              </a:lnSpc>
              <a:spcBef>
                <a:spcPts val="375"/>
              </a:spcBef>
              <a:buFont typeface="Arial"/>
              <a:buNone/>
              <a:defRPr sz="1200" kern="1200">
                <a:solidFill>
                  <a:schemeClr val="tx1">
                    <a:tint val="75000"/>
                  </a:schemeClr>
                </a:solidFill>
                <a:latin typeface="+mn-lt"/>
                <a:ea typeface="+mn-ea"/>
                <a:cs typeface="+mn-cs"/>
              </a:defRPr>
            </a:lvl9pPr>
          </a:lstStyle>
          <a:p>
            <a:pPr algn="l"/>
            <a:r>
              <a:rPr lang="en-US" sz="2400" dirty="0">
                <a:solidFill>
                  <a:srgbClr val="002E6D"/>
                </a:solidFill>
              </a:rPr>
              <a:t>Community Advantage</a:t>
            </a:r>
          </a:p>
        </p:txBody>
      </p:sp>
      <p:sp>
        <p:nvSpPr>
          <p:cNvPr id="13" name="Text Placeholder 2">
            <a:extLst>
              <a:ext uri="{FF2B5EF4-FFF2-40B4-BE49-F238E27FC236}">
                <a16:creationId xmlns:a16="http://schemas.microsoft.com/office/drawing/2014/main" id="{983BA1ED-6E44-460C-B2E9-44C83EC9571A}"/>
              </a:ext>
            </a:extLst>
          </p:cNvPr>
          <p:cNvSpPr txBox="1">
            <a:spLocks/>
          </p:cNvSpPr>
          <p:nvPr/>
        </p:nvSpPr>
        <p:spPr>
          <a:xfrm>
            <a:off x="3500522" y="3517919"/>
            <a:ext cx="2862043" cy="430656"/>
          </a:xfrm>
          <a:prstGeom prst="rect">
            <a:avLst/>
          </a:prstGeom>
        </p:spPr>
        <p:txBody>
          <a:bodyPr vert="horz" lIns="91440" tIns="45720" rIns="91440" bIns="45720" rtlCol="0">
            <a:normAutofit/>
          </a:bodyPr>
          <a:lstStyle>
            <a:lvl1pPr marL="0" indent="0" algn="ctr" defTabSz="685749" rtl="0" eaLnBrk="1" latinLnBrk="0" hangingPunct="1">
              <a:lnSpc>
                <a:spcPct val="90000"/>
              </a:lnSpc>
              <a:spcBef>
                <a:spcPts val="750"/>
              </a:spcBef>
              <a:buFont typeface="Arial"/>
              <a:buNone/>
              <a:defRPr sz="1800" b="1" kern="1200">
                <a:solidFill>
                  <a:schemeClr val="tx1">
                    <a:tint val="75000"/>
                  </a:schemeClr>
                </a:solidFill>
                <a:latin typeface="Source Sans Pro" charset="0"/>
                <a:ea typeface="Source Sans Pro" charset="0"/>
                <a:cs typeface="Source Sans Pro" charset="0"/>
              </a:defRPr>
            </a:lvl1pPr>
            <a:lvl2pPr marL="342875" indent="0" algn="l" defTabSz="685749" rtl="0" eaLnBrk="1" latinLnBrk="0" hangingPunct="1">
              <a:lnSpc>
                <a:spcPct val="90000"/>
              </a:lnSpc>
              <a:spcBef>
                <a:spcPts val="375"/>
              </a:spcBef>
              <a:buFont typeface="Arial"/>
              <a:buNone/>
              <a:defRPr sz="1500" kern="1200">
                <a:solidFill>
                  <a:schemeClr val="tx1">
                    <a:tint val="75000"/>
                  </a:schemeClr>
                </a:solidFill>
                <a:latin typeface="Source Sans Pro" charset="0"/>
                <a:ea typeface="Source Sans Pro" charset="0"/>
                <a:cs typeface="Source Sans Pro" charset="0"/>
              </a:defRPr>
            </a:lvl2pPr>
            <a:lvl3pPr marL="685749" indent="0" algn="l" defTabSz="685749" rtl="0" eaLnBrk="1" latinLnBrk="0" hangingPunct="1">
              <a:lnSpc>
                <a:spcPct val="90000"/>
              </a:lnSpc>
              <a:spcBef>
                <a:spcPts val="375"/>
              </a:spcBef>
              <a:buFont typeface="Arial"/>
              <a:buNone/>
              <a:defRPr sz="1350" kern="1200">
                <a:solidFill>
                  <a:schemeClr val="tx1">
                    <a:tint val="75000"/>
                  </a:schemeClr>
                </a:solidFill>
                <a:latin typeface="Source Sans Pro" charset="0"/>
                <a:ea typeface="Source Sans Pro" charset="0"/>
                <a:cs typeface="Source Sans Pro" charset="0"/>
              </a:defRPr>
            </a:lvl3pPr>
            <a:lvl4pPr marL="1028624" indent="0" algn="l" defTabSz="685749" rtl="0" eaLnBrk="1" latinLnBrk="0" hangingPunct="1">
              <a:lnSpc>
                <a:spcPct val="90000"/>
              </a:lnSpc>
              <a:spcBef>
                <a:spcPts val="375"/>
              </a:spcBef>
              <a:buFont typeface="Arial"/>
              <a:buNone/>
              <a:defRPr sz="1200" kern="1200">
                <a:solidFill>
                  <a:schemeClr val="tx1">
                    <a:tint val="75000"/>
                  </a:schemeClr>
                </a:solidFill>
                <a:latin typeface="Source Sans Pro" charset="0"/>
                <a:ea typeface="Source Sans Pro" charset="0"/>
                <a:cs typeface="Source Sans Pro" charset="0"/>
              </a:defRPr>
            </a:lvl4pPr>
            <a:lvl5pPr marL="1371498" indent="0" algn="l" defTabSz="685749" rtl="0" eaLnBrk="1" latinLnBrk="0" hangingPunct="1">
              <a:lnSpc>
                <a:spcPct val="90000"/>
              </a:lnSpc>
              <a:spcBef>
                <a:spcPts val="375"/>
              </a:spcBef>
              <a:buFont typeface="Arial"/>
              <a:buNone/>
              <a:defRPr sz="1200" kern="1200">
                <a:solidFill>
                  <a:schemeClr val="tx1">
                    <a:tint val="75000"/>
                  </a:schemeClr>
                </a:solidFill>
                <a:latin typeface="Source Sans Pro" charset="0"/>
                <a:ea typeface="Source Sans Pro" charset="0"/>
                <a:cs typeface="Source Sans Pro" charset="0"/>
              </a:defRPr>
            </a:lvl5pPr>
            <a:lvl6pPr marL="1714373" indent="0" algn="l" defTabSz="685749" rtl="0" eaLnBrk="1" latinLnBrk="0" hangingPunct="1">
              <a:lnSpc>
                <a:spcPct val="90000"/>
              </a:lnSpc>
              <a:spcBef>
                <a:spcPts val="375"/>
              </a:spcBef>
              <a:buFont typeface="Arial"/>
              <a:buNone/>
              <a:defRPr sz="1200" kern="1200">
                <a:solidFill>
                  <a:schemeClr val="tx1">
                    <a:tint val="75000"/>
                  </a:schemeClr>
                </a:solidFill>
                <a:latin typeface="+mn-lt"/>
                <a:ea typeface="+mn-ea"/>
                <a:cs typeface="+mn-cs"/>
              </a:defRPr>
            </a:lvl6pPr>
            <a:lvl7pPr marL="2057246" indent="0" algn="l" defTabSz="685749" rtl="0" eaLnBrk="1" latinLnBrk="0" hangingPunct="1">
              <a:lnSpc>
                <a:spcPct val="90000"/>
              </a:lnSpc>
              <a:spcBef>
                <a:spcPts val="375"/>
              </a:spcBef>
              <a:buFont typeface="Arial"/>
              <a:buNone/>
              <a:defRPr sz="1200" kern="1200">
                <a:solidFill>
                  <a:schemeClr val="tx1">
                    <a:tint val="75000"/>
                  </a:schemeClr>
                </a:solidFill>
                <a:latin typeface="+mn-lt"/>
                <a:ea typeface="+mn-ea"/>
                <a:cs typeface="+mn-cs"/>
              </a:defRPr>
            </a:lvl7pPr>
            <a:lvl8pPr marL="2400120" indent="0" algn="l" defTabSz="685749" rtl="0" eaLnBrk="1" latinLnBrk="0" hangingPunct="1">
              <a:lnSpc>
                <a:spcPct val="90000"/>
              </a:lnSpc>
              <a:spcBef>
                <a:spcPts val="375"/>
              </a:spcBef>
              <a:buFont typeface="Arial"/>
              <a:buNone/>
              <a:defRPr sz="1200" kern="1200">
                <a:solidFill>
                  <a:schemeClr val="tx1">
                    <a:tint val="75000"/>
                  </a:schemeClr>
                </a:solidFill>
                <a:latin typeface="+mn-lt"/>
                <a:ea typeface="+mn-ea"/>
                <a:cs typeface="+mn-cs"/>
              </a:defRPr>
            </a:lvl8pPr>
            <a:lvl9pPr marL="2742995" indent="0" algn="l" defTabSz="685749" rtl="0" eaLnBrk="1" latinLnBrk="0" hangingPunct="1">
              <a:lnSpc>
                <a:spcPct val="90000"/>
              </a:lnSpc>
              <a:spcBef>
                <a:spcPts val="375"/>
              </a:spcBef>
              <a:buFont typeface="Arial"/>
              <a:buNone/>
              <a:defRPr sz="1200" kern="1200">
                <a:solidFill>
                  <a:schemeClr val="tx1">
                    <a:tint val="75000"/>
                  </a:schemeClr>
                </a:solidFill>
                <a:latin typeface="+mn-lt"/>
                <a:ea typeface="+mn-ea"/>
                <a:cs typeface="+mn-cs"/>
              </a:defRPr>
            </a:lvl9pPr>
          </a:lstStyle>
          <a:p>
            <a:pPr algn="l"/>
            <a:r>
              <a:rPr lang="en-US" sz="2400" dirty="0">
                <a:solidFill>
                  <a:srgbClr val="002E6D"/>
                </a:solidFill>
              </a:rPr>
              <a:t>504 Loan Program</a:t>
            </a:r>
          </a:p>
        </p:txBody>
      </p:sp>
      <p:sp>
        <p:nvSpPr>
          <p:cNvPr id="14" name="Text Placeholder 2">
            <a:extLst>
              <a:ext uri="{FF2B5EF4-FFF2-40B4-BE49-F238E27FC236}">
                <a16:creationId xmlns:a16="http://schemas.microsoft.com/office/drawing/2014/main" id="{0D8FF383-BE95-4A0C-A6DB-8D21FA86545C}"/>
              </a:ext>
            </a:extLst>
          </p:cNvPr>
          <p:cNvSpPr txBox="1">
            <a:spLocks/>
          </p:cNvSpPr>
          <p:nvPr/>
        </p:nvSpPr>
        <p:spPr>
          <a:xfrm>
            <a:off x="3500523" y="2879643"/>
            <a:ext cx="2862043" cy="430656"/>
          </a:xfrm>
          <a:prstGeom prst="rect">
            <a:avLst/>
          </a:prstGeom>
        </p:spPr>
        <p:txBody>
          <a:bodyPr vert="horz" lIns="91440" tIns="45720" rIns="91440" bIns="45720" rtlCol="0">
            <a:normAutofit/>
          </a:bodyPr>
          <a:lstStyle>
            <a:lvl1pPr marL="0" indent="0" algn="ctr" defTabSz="685749" rtl="0" eaLnBrk="1" latinLnBrk="0" hangingPunct="1">
              <a:lnSpc>
                <a:spcPct val="90000"/>
              </a:lnSpc>
              <a:spcBef>
                <a:spcPts val="750"/>
              </a:spcBef>
              <a:buFont typeface="Arial"/>
              <a:buNone/>
              <a:defRPr sz="1800" b="1" kern="1200">
                <a:solidFill>
                  <a:schemeClr val="tx1">
                    <a:tint val="75000"/>
                  </a:schemeClr>
                </a:solidFill>
                <a:latin typeface="Source Sans Pro" charset="0"/>
                <a:ea typeface="Source Sans Pro" charset="0"/>
                <a:cs typeface="Source Sans Pro" charset="0"/>
              </a:defRPr>
            </a:lvl1pPr>
            <a:lvl2pPr marL="342875" indent="0" algn="l" defTabSz="685749" rtl="0" eaLnBrk="1" latinLnBrk="0" hangingPunct="1">
              <a:lnSpc>
                <a:spcPct val="90000"/>
              </a:lnSpc>
              <a:spcBef>
                <a:spcPts val="375"/>
              </a:spcBef>
              <a:buFont typeface="Arial"/>
              <a:buNone/>
              <a:defRPr sz="1500" kern="1200">
                <a:solidFill>
                  <a:schemeClr val="tx1">
                    <a:tint val="75000"/>
                  </a:schemeClr>
                </a:solidFill>
                <a:latin typeface="Source Sans Pro" charset="0"/>
                <a:ea typeface="Source Sans Pro" charset="0"/>
                <a:cs typeface="Source Sans Pro" charset="0"/>
              </a:defRPr>
            </a:lvl2pPr>
            <a:lvl3pPr marL="685749" indent="0" algn="l" defTabSz="685749" rtl="0" eaLnBrk="1" latinLnBrk="0" hangingPunct="1">
              <a:lnSpc>
                <a:spcPct val="90000"/>
              </a:lnSpc>
              <a:spcBef>
                <a:spcPts val="375"/>
              </a:spcBef>
              <a:buFont typeface="Arial"/>
              <a:buNone/>
              <a:defRPr sz="1350" kern="1200">
                <a:solidFill>
                  <a:schemeClr val="tx1">
                    <a:tint val="75000"/>
                  </a:schemeClr>
                </a:solidFill>
                <a:latin typeface="Source Sans Pro" charset="0"/>
                <a:ea typeface="Source Sans Pro" charset="0"/>
                <a:cs typeface="Source Sans Pro" charset="0"/>
              </a:defRPr>
            </a:lvl3pPr>
            <a:lvl4pPr marL="1028624" indent="0" algn="l" defTabSz="685749" rtl="0" eaLnBrk="1" latinLnBrk="0" hangingPunct="1">
              <a:lnSpc>
                <a:spcPct val="90000"/>
              </a:lnSpc>
              <a:spcBef>
                <a:spcPts val="375"/>
              </a:spcBef>
              <a:buFont typeface="Arial"/>
              <a:buNone/>
              <a:defRPr sz="1200" kern="1200">
                <a:solidFill>
                  <a:schemeClr val="tx1">
                    <a:tint val="75000"/>
                  </a:schemeClr>
                </a:solidFill>
                <a:latin typeface="Source Sans Pro" charset="0"/>
                <a:ea typeface="Source Sans Pro" charset="0"/>
                <a:cs typeface="Source Sans Pro" charset="0"/>
              </a:defRPr>
            </a:lvl4pPr>
            <a:lvl5pPr marL="1371498" indent="0" algn="l" defTabSz="685749" rtl="0" eaLnBrk="1" latinLnBrk="0" hangingPunct="1">
              <a:lnSpc>
                <a:spcPct val="90000"/>
              </a:lnSpc>
              <a:spcBef>
                <a:spcPts val="375"/>
              </a:spcBef>
              <a:buFont typeface="Arial"/>
              <a:buNone/>
              <a:defRPr sz="1200" kern="1200">
                <a:solidFill>
                  <a:schemeClr val="tx1">
                    <a:tint val="75000"/>
                  </a:schemeClr>
                </a:solidFill>
                <a:latin typeface="Source Sans Pro" charset="0"/>
                <a:ea typeface="Source Sans Pro" charset="0"/>
                <a:cs typeface="Source Sans Pro" charset="0"/>
              </a:defRPr>
            </a:lvl5pPr>
            <a:lvl6pPr marL="1714373" indent="0" algn="l" defTabSz="685749" rtl="0" eaLnBrk="1" latinLnBrk="0" hangingPunct="1">
              <a:lnSpc>
                <a:spcPct val="90000"/>
              </a:lnSpc>
              <a:spcBef>
                <a:spcPts val="375"/>
              </a:spcBef>
              <a:buFont typeface="Arial"/>
              <a:buNone/>
              <a:defRPr sz="1200" kern="1200">
                <a:solidFill>
                  <a:schemeClr val="tx1">
                    <a:tint val="75000"/>
                  </a:schemeClr>
                </a:solidFill>
                <a:latin typeface="+mn-lt"/>
                <a:ea typeface="+mn-ea"/>
                <a:cs typeface="+mn-cs"/>
              </a:defRPr>
            </a:lvl6pPr>
            <a:lvl7pPr marL="2057246" indent="0" algn="l" defTabSz="685749" rtl="0" eaLnBrk="1" latinLnBrk="0" hangingPunct="1">
              <a:lnSpc>
                <a:spcPct val="90000"/>
              </a:lnSpc>
              <a:spcBef>
                <a:spcPts val="375"/>
              </a:spcBef>
              <a:buFont typeface="Arial"/>
              <a:buNone/>
              <a:defRPr sz="1200" kern="1200">
                <a:solidFill>
                  <a:schemeClr val="tx1">
                    <a:tint val="75000"/>
                  </a:schemeClr>
                </a:solidFill>
                <a:latin typeface="+mn-lt"/>
                <a:ea typeface="+mn-ea"/>
                <a:cs typeface="+mn-cs"/>
              </a:defRPr>
            </a:lvl7pPr>
            <a:lvl8pPr marL="2400120" indent="0" algn="l" defTabSz="685749" rtl="0" eaLnBrk="1" latinLnBrk="0" hangingPunct="1">
              <a:lnSpc>
                <a:spcPct val="90000"/>
              </a:lnSpc>
              <a:spcBef>
                <a:spcPts val="375"/>
              </a:spcBef>
              <a:buFont typeface="Arial"/>
              <a:buNone/>
              <a:defRPr sz="1200" kern="1200">
                <a:solidFill>
                  <a:schemeClr val="tx1">
                    <a:tint val="75000"/>
                  </a:schemeClr>
                </a:solidFill>
                <a:latin typeface="+mn-lt"/>
                <a:ea typeface="+mn-ea"/>
                <a:cs typeface="+mn-cs"/>
              </a:defRPr>
            </a:lvl8pPr>
            <a:lvl9pPr marL="2742995" indent="0" algn="l" defTabSz="685749" rtl="0" eaLnBrk="1" latinLnBrk="0" hangingPunct="1">
              <a:lnSpc>
                <a:spcPct val="90000"/>
              </a:lnSpc>
              <a:spcBef>
                <a:spcPts val="375"/>
              </a:spcBef>
              <a:buFont typeface="Arial"/>
              <a:buNone/>
              <a:defRPr sz="1200" kern="1200">
                <a:solidFill>
                  <a:schemeClr val="tx1">
                    <a:tint val="75000"/>
                  </a:schemeClr>
                </a:solidFill>
                <a:latin typeface="+mn-lt"/>
                <a:ea typeface="+mn-ea"/>
                <a:cs typeface="+mn-cs"/>
              </a:defRPr>
            </a:lvl9pPr>
          </a:lstStyle>
          <a:p>
            <a:pPr algn="l"/>
            <a:r>
              <a:rPr lang="en-US" sz="2400" dirty="0">
                <a:solidFill>
                  <a:srgbClr val="002E6D"/>
                </a:solidFill>
              </a:rPr>
              <a:t>SBA Express</a:t>
            </a:r>
          </a:p>
        </p:txBody>
      </p:sp>
      <p:sp>
        <p:nvSpPr>
          <p:cNvPr id="16" name="Text Placeholder 2">
            <a:extLst>
              <a:ext uri="{FF2B5EF4-FFF2-40B4-BE49-F238E27FC236}">
                <a16:creationId xmlns:a16="http://schemas.microsoft.com/office/drawing/2014/main" id="{F36F93DE-CF4A-42CA-A838-5B14DE988DDA}"/>
              </a:ext>
            </a:extLst>
          </p:cNvPr>
          <p:cNvSpPr txBox="1">
            <a:spLocks/>
          </p:cNvSpPr>
          <p:nvPr/>
        </p:nvSpPr>
        <p:spPr>
          <a:xfrm>
            <a:off x="3085415" y="2324572"/>
            <a:ext cx="2862043" cy="430656"/>
          </a:xfrm>
          <a:prstGeom prst="rect">
            <a:avLst/>
          </a:prstGeom>
        </p:spPr>
        <p:txBody>
          <a:bodyPr vert="horz" lIns="91440" tIns="45720" rIns="91440" bIns="45720" rtlCol="0">
            <a:normAutofit/>
          </a:bodyPr>
          <a:lstStyle>
            <a:lvl1pPr marL="0" indent="0" algn="ctr" defTabSz="685749" rtl="0" eaLnBrk="1" latinLnBrk="0" hangingPunct="1">
              <a:lnSpc>
                <a:spcPct val="90000"/>
              </a:lnSpc>
              <a:spcBef>
                <a:spcPts val="750"/>
              </a:spcBef>
              <a:buFont typeface="Arial"/>
              <a:buNone/>
              <a:defRPr sz="1800" b="1" kern="1200">
                <a:solidFill>
                  <a:schemeClr val="tx1">
                    <a:tint val="75000"/>
                  </a:schemeClr>
                </a:solidFill>
                <a:latin typeface="Source Sans Pro" charset="0"/>
                <a:ea typeface="Source Sans Pro" charset="0"/>
                <a:cs typeface="Source Sans Pro" charset="0"/>
              </a:defRPr>
            </a:lvl1pPr>
            <a:lvl2pPr marL="342875" indent="0" algn="l" defTabSz="685749" rtl="0" eaLnBrk="1" latinLnBrk="0" hangingPunct="1">
              <a:lnSpc>
                <a:spcPct val="90000"/>
              </a:lnSpc>
              <a:spcBef>
                <a:spcPts val="375"/>
              </a:spcBef>
              <a:buFont typeface="Arial"/>
              <a:buNone/>
              <a:defRPr sz="1500" kern="1200">
                <a:solidFill>
                  <a:schemeClr val="tx1">
                    <a:tint val="75000"/>
                  </a:schemeClr>
                </a:solidFill>
                <a:latin typeface="Source Sans Pro" charset="0"/>
                <a:ea typeface="Source Sans Pro" charset="0"/>
                <a:cs typeface="Source Sans Pro" charset="0"/>
              </a:defRPr>
            </a:lvl2pPr>
            <a:lvl3pPr marL="685749" indent="0" algn="l" defTabSz="685749" rtl="0" eaLnBrk="1" latinLnBrk="0" hangingPunct="1">
              <a:lnSpc>
                <a:spcPct val="90000"/>
              </a:lnSpc>
              <a:spcBef>
                <a:spcPts val="375"/>
              </a:spcBef>
              <a:buFont typeface="Arial"/>
              <a:buNone/>
              <a:defRPr sz="1350" kern="1200">
                <a:solidFill>
                  <a:schemeClr val="tx1">
                    <a:tint val="75000"/>
                  </a:schemeClr>
                </a:solidFill>
                <a:latin typeface="Source Sans Pro" charset="0"/>
                <a:ea typeface="Source Sans Pro" charset="0"/>
                <a:cs typeface="Source Sans Pro" charset="0"/>
              </a:defRPr>
            </a:lvl3pPr>
            <a:lvl4pPr marL="1028624" indent="0" algn="l" defTabSz="685749" rtl="0" eaLnBrk="1" latinLnBrk="0" hangingPunct="1">
              <a:lnSpc>
                <a:spcPct val="90000"/>
              </a:lnSpc>
              <a:spcBef>
                <a:spcPts val="375"/>
              </a:spcBef>
              <a:buFont typeface="Arial"/>
              <a:buNone/>
              <a:defRPr sz="1200" kern="1200">
                <a:solidFill>
                  <a:schemeClr val="tx1">
                    <a:tint val="75000"/>
                  </a:schemeClr>
                </a:solidFill>
                <a:latin typeface="Source Sans Pro" charset="0"/>
                <a:ea typeface="Source Sans Pro" charset="0"/>
                <a:cs typeface="Source Sans Pro" charset="0"/>
              </a:defRPr>
            </a:lvl4pPr>
            <a:lvl5pPr marL="1371498" indent="0" algn="l" defTabSz="685749" rtl="0" eaLnBrk="1" latinLnBrk="0" hangingPunct="1">
              <a:lnSpc>
                <a:spcPct val="90000"/>
              </a:lnSpc>
              <a:spcBef>
                <a:spcPts val="375"/>
              </a:spcBef>
              <a:buFont typeface="Arial"/>
              <a:buNone/>
              <a:defRPr sz="1200" kern="1200">
                <a:solidFill>
                  <a:schemeClr val="tx1">
                    <a:tint val="75000"/>
                  </a:schemeClr>
                </a:solidFill>
                <a:latin typeface="Source Sans Pro" charset="0"/>
                <a:ea typeface="Source Sans Pro" charset="0"/>
                <a:cs typeface="Source Sans Pro" charset="0"/>
              </a:defRPr>
            </a:lvl5pPr>
            <a:lvl6pPr marL="1714373" indent="0" algn="l" defTabSz="685749" rtl="0" eaLnBrk="1" latinLnBrk="0" hangingPunct="1">
              <a:lnSpc>
                <a:spcPct val="90000"/>
              </a:lnSpc>
              <a:spcBef>
                <a:spcPts val="375"/>
              </a:spcBef>
              <a:buFont typeface="Arial"/>
              <a:buNone/>
              <a:defRPr sz="1200" kern="1200">
                <a:solidFill>
                  <a:schemeClr val="tx1">
                    <a:tint val="75000"/>
                  </a:schemeClr>
                </a:solidFill>
                <a:latin typeface="+mn-lt"/>
                <a:ea typeface="+mn-ea"/>
                <a:cs typeface="+mn-cs"/>
              </a:defRPr>
            </a:lvl6pPr>
            <a:lvl7pPr marL="2057246" indent="0" algn="l" defTabSz="685749" rtl="0" eaLnBrk="1" latinLnBrk="0" hangingPunct="1">
              <a:lnSpc>
                <a:spcPct val="90000"/>
              </a:lnSpc>
              <a:spcBef>
                <a:spcPts val="375"/>
              </a:spcBef>
              <a:buFont typeface="Arial"/>
              <a:buNone/>
              <a:defRPr sz="1200" kern="1200">
                <a:solidFill>
                  <a:schemeClr val="tx1">
                    <a:tint val="75000"/>
                  </a:schemeClr>
                </a:solidFill>
                <a:latin typeface="+mn-lt"/>
                <a:ea typeface="+mn-ea"/>
                <a:cs typeface="+mn-cs"/>
              </a:defRPr>
            </a:lvl7pPr>
            <a:lvl8pPr marL="2400120" indent="0" algn="l" defTabSz="685749" rtl="0" eaLnBrk="1" latinLnBrk="0" hangingPunct="1">
              <a:lnSpc>
                <a:spcPct val="90000"/>
              </a:lnSpc>
              <a:spcBef>
                <a:spcPts val="375"/>
              </a:spcBef>
              <a:buFont typeface="Arial"/>
              <a:buNone/>
              <a:defRPr sz="1200" kern="1200">
                <a:solidFill>
                  <a:schemeClr val="tx1">
                    <a:tint val="75000"/>
                  </a:schemeClr>
                </a:solidFill>
                <a:latin typeface="+mn-lt"/>
                <a:ea typeface="+mn-ea"/>
                <a:cs typeface="+mn-cs"/>
              </a:defRPr>
            </a:lvl8pPr>
            <a:lvl9pPr marL="2742995" indent="0" algn="l" defTabSz="685749" rtl="0" eaLnBrk="1" latinLnBrk="0" hangingPunct="1">
              <a:lnSpc>
                <a:spcPct val="90000"/>
              </a:lnSpc>
              <a:spcBef>
                <a:spcPts val="375"/>
              </a:spcBef>
              <a:buFont typeface="Arial"/>
              <a:buNone/>
              <a:defRPr sz="1200" kern="1200">
                <a:solidFill>
                  <a:schemeClr val="tx1">
                    <a:tint val="75000"/>
                  </a:schemeClr>
                </a:solidFill>
                <a:latin typeface="+mn-lt"/>
                <a:ea typeface="+mn-ea"/>
                <a:cs typeface="+mn-cs"/>
              </a:defRPr>
            </a:lvl9pPr>
          </a:lstStyle>
          <a:p>
            <a:pPr algn="l"/>
            <a:r>
              <a:rPr lang="en-US" sz="2400" dirty="0">
                <a:solidFill>
                  <a:srgbClr val="002E6D"/>
                </a:solidFill>
              </a:rPr>
              <a:t>7a Loan program</a:t>
            </a:r>
          </a:p>
        </p:txBody>
      </p:sp>
      <p:sp>
        <p:nvSpPr>
          <p:cNvPr id="11" name="Title 1">
            <a:extLst>
              <a:ext uri="{FF2B5EF4-FFF2-40B4-BE49-F238E27FC236}">
                <a16:creationId xmlns:a16="http://schemas.microsoft.com/office/drawing/2014/main" id="{383BD52E-0907-4B25-9812-A827D9A25F60}"/>
              </a:ext>
            </a:extLst>
          </p:cNvPr>
          <p:cNvSpPr txBox="1">
            <a:spLocks/>
          </p:cNvSpPr>
          <p:nvPr/>
        </p:nvSpPr>
        <p:spPr>
          <a:xfrm>
            <a:off x="1767999" y="132537"/>
            <a:ext cx="8704162" cy="799034"/>
          </a:xfrm>
          <a:prstGeom prst="rect">
            <a:avLst/>
          </a:prstGeom>
        </p:spPr>
        <p:txBody>
          <a:bodyPr vert="horz" lIns="91440" tIns="45720" rIns="91440" bIns="45720" rtlCol="0" anchor="t">
            <a:normAutofit lnSpcReduction="10000"/>
          </a:bodyPr>
          <a:lstStyle>
            <a:lvl1pPr algn="ctr" defTabSz="685749" rtl="0" eaLnBrk="1" latinLnBrk="0" hangingPunct="1">
              <a:lnSpc>
                <a:spcPct val="90000"/>
              </a:lnSpc>
              <a:spcBef>
                <a:spcPct val="0"/>
              </a:spcBef>
              <a:buNone/>
              <a:defRPr sz="2700" b="1" i="0" kern="1200" spc="-75" baseline="0">
                <a:solidFill>
                  <a:srgbClr val="003F80"/>
                </a:solidFill>
                <a:latin typeface="Source Sans Pro" charset="0"/>
                <a:ea typeface="Source Sans Pro" charset="0"/>
                <a:cs typeface="Source Sans Pro" charset="0"/>
              </a:defRPr>
            </a:lvl1pPr>
          </a:lstStyle>
          <a:p>
            <a:endParaRPr lang="en-US" dirty="0">
              <a:solidFill>
                <a:srgbClr val="0070C0"/>
              </a:solidFill>
            </a:endParaRPr>
          </a:p>
          <a:p>
            <a:r>
              <a:rPr lang="en-US" dirty="0">
                <a:solidFill>
                  <a:srgbClr val="007DBC"/>
                </a:solidFill>
              </a:rPr>
              <a:t>Ladder of Opportunities</a:t>
            </a:r>
          </a:p>
        </p:txBody>
      </p:sp>
      <p:sp>
        <p:nvSpPr>
          <p:cNvPr id="5" name="Flowchart: Manual Input 4">
            <a:extLst>
              <a:ext uri="{FF2B5EF4-FFF2-40B4-BE49-F238E27FC236}">
                <a16:creationId xmlns:a16="http://schemas.microsoft.com/office/drawing/2014/main" id="{4B357A75-3E5D-40A4-8BD2-952DA6F8CC8E}"/>
              </a:ext>
            </a:extLst>
          </p:cNvPr>
          <p:cNvSpPr/>
          <p:nvPr/>
        </p:nvSpPr>
        <p:spPr>
          <a:xfrm>
            <a:off x="7501925" y="1138335"/>
            <a:ext cx="3121269" cy="3894141"/>
          </a:xfrm>
          <a:prstGeom prst="flowChartManualInp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332BFEE-A89D-4C00-8E80-DEE8527F9209}"/>
              </a:ext>
            </a:extLst>
          </p:cNvPr>
          <p:cNvSpPr txBox="1"/>
          <p:nvPr/>
        </p:nvSpPr>
        <p:spPr>
          <a:xfrm rot="20666104">
            <a:off x="7424143" y="1492126"/>
            <a:ext cx="3276828" cy="384721"/>
          </a:xfrm>
          <a:prstGeom prst="rect">
            <a:avLst/>
          </a:prstGeom>
          <a:noFill/>
        </p:spPr>
        <p:txBody>
          <a:bodyPr wrap="square" rtlCol="0">
            <a:spAutoFit/>
          </a:bodyPr>
          <a:lstStyle/>
          <a:p>
            <a:r>
              <a:rPr lang="en-US" sz="1900" b="1" dirty="0">
                <a:solidFill>
                  <a:schemeClr val="bg1"/>
                </a:solidFill>
              </a:rPr>
              <a:t>Entrepreneur Education</a:t>
            </a:r>
          </a:p>
        </p:txBody>
      </p:sp>
      <p:grpSp>
        <p:nvGrpSpPr>
          <p:cNvPr id="9" name="Group 8">
            <a:extLst>
              <a:ext uri="{FF2B5EF4-FFF2-40B4-BE49-F238E27FC236}">
                <a16:creationId xmlns:a16="http://schemas.microsoft.com/office/drawing/2014/main" id="{7741FB36-8D11-44B2-9F66-BE9996E1186C}"/>
              </a:ext>
            </a:extLst>
          </p:cNvPr>
          <p:cNvGrpSpPr/>
          <p:nvPr/>
        </p:nvGrpSpPr>
        <p:grpSpPr>
          <a:xfrm>
            <a:off x="7600917" y="2306340"/>
            <a:ext cx="2372272" cy="2430737"/>
            <a:chOff x="5363746" y="3968359"/>
            <a:chExt cx="2372272" cy="2430737"/>
          </a:xfrm>
        </p:grpSpPr>
        <p:sp>
          <p:nvSpPr>
            <p:cNvPr id="7" name="TextBox 6">
              <a:extLst>
                <a:ext uri="{FF2B5EF4-FFF2-40B4-BE49-F238E27FC236}">
                  <a16:creationId xmlns:a16="http://schemas.microsoft.com/office/drawing/2014/main" id="{3E349C46-74AE-4801-A45D-D4D3BB7F7B2D}"/>
                </a:ext>
              </a:extLst>
            </p:cNvPr>
            <p:cNvSpPr txBox="1"/>
            <p:nvPr/>
          </p:nvSpPr>
          <p:spPr>
            <a:xfrm>
              <a:off x="5375429" y="5489508"/>
              <a:ext cx="943214" cy="400110"/>
            </a:xfrm>
            <a:prstGeom prst="rect">
              <a:avLst/>
            </a:prstGeom>
            <a:noFill/>
          </p:spPr>
          <p:txBody>
            <a:bodyPr wrap="square" rtlCol="0">
              <a:spAutoFit/>
            </a:bodyPr>
            <a:lstStyle/>
            <a:p>
              <a:r>
                <a:rPr lang="en-US" sz="2000" dirty="0">
                  <a:solidFill>
                    <a:schemeClr val="bg1"/>
                  </a:solidFill>
                </a:rPr>
                <a:t>VBOC</a:t>
              </a:r>
            </a:p>
          </p:txBody>
        </p:sp>
        <p:sp>
          <p:nvSpPr>
            <p:cNvPr id="17" name="TextBox 16">
              <a:extLst>
                <a:ext uri="{FF2B5EF4-FFF2-40B4-BE49-F238E27FC236}">
                  <a16:creationId xmlns:a16="http://schemas.microsoft.com/office/drawing/2014/main" id="{86BE19F3-09C1-40E4-B3A1-C278DAB70D9F}"/>
                </a:ext>
              </a:extLst>
            </p:cNvPr>
            <p:cNvSpPr txBox="1"/>
            <p:nvPr/>
          </p:nvSpPr>
          <p:spPr>
            <a:xfrm>
              <a:off x="5363746" y="4440535"/>
              <a:ext cx="2372272" cy="400110"/>
            </a:xfrm>
            <a:prstGeom prst="rect">
              <a:avLst/>
            </a:prstGeom>
            <a:noFill/>
          </p:spPr>
          <p:txBody>
            <a:bodyPr wrap="square" rtlCol="0">
              <a:spAutoFit/>
            </a:bodyPr>
            <a:lstStyle/>
            <a:p>
              <a:r>
                <a:rPr lang="en-US" sz="2000" dirty="0">
                  <a:solidFill>
                    <a:schemeClr val="bg1"/>
                  </a:solidFill>
                </a:rPr>
                <a:t>Women’s Bus. Ctr.</a:t>
              </a:r>
            </a:p>
          </p:txBody>
        </p:sp>
        <p:sp>
          <p:nvSpPr>
            <p:cNvPr id="18" name="TextBox 17">
              <a:extLst>
                <a:ext uri="{FF2B5EF4-FFF2-40B4-BE49-F238E27FC236}">
                  <a16:creationId xmlns:a16="http://schemas.microsoft.com/office/drawing/2014/main" id="{7F51C33B-4032-4302-858D-5E5CA9C01B8C}"/>
                </a:ext>
              </a:extLst>
            </p:cNvPr>
            <p:cNvSpPr txBox="1"/>
            <p:nvPr/>
          </p:nvSpPr>
          <p:spPr>
            <a:xfrm>
              <a:off x="5375429" y="4947152"/>
              <a:ext cx="1063426" cy="400110"/>
            </a:xfrm>
            <a:prstGeom prst="rect">
              <a:avLst/>
            </a:prstGeom>
            <a:noFill/>
          </p:spPr>
          <p:txBody>
            <a:bodyPr wrap="square" rtlCol="0">
              <a:spAutoFit/>
            </a:bodyPr>
            <a:lstStyle/>
            <a:p>
              <a:r>
                <a:rPr lang="en-US" sz="2000" dirty="0">
                  <a:solidFill>
                    <a:schemeClr val="bg1"/>
                  </a:solidFill>
                </a:rPr>
                <a:t>SCORE</a:t>
              </a:r>
            </a:p>
          </p:txBody>
        </p:sp>
        <p:sp>
          <p:nvSpPr>
            <p:cNvPr id="19" name="TextBox 18">
              <a:extLst>
                <a:ext uri="{FF2B5EF4-FFF2-40B4-BE49-F238E27FC236}">
                  <a16:creationId xmlns:a16="http://schemas.microsoft.com/office/drawing/2014/main" id="{7C9F8AB6-BC27-4016-A955-E87D14618BEE}"/>
                </a:ext>
              </a:extLst>
            </p:cNvPr>
            <p:cNvSpPr txBox="1"/>
            <p:nvPr/>
          </p:nvSpPr>
          <p:spPr>
            <a:xfrm>
              <a:off x="5363746" y="3968359"/>
              <a:ext cx="2372272" cy="400110"/>
            </a:xfrm>
            <a:prstGeom prst="rect">
              <a:avLst/>
            </a:prstGeom>
            <a:noFill/>
          </p:spPr>
          <p:txBody>
            <a:bodyPr wrap="square" rtlCol="0">
              <a:spAutoFit/>
            </a:bodyPr>
            <a:lstStyle/>
            <a:p>
              <a:r>
                <a:rPr lang="en-US" sz="2000" dirty="0">
                  <a:solidFill>
                    <a:schemeClr val="bg1"/>
                  </a:solidFill>
                </a:rPr>
                <a:t>Intermediaries</a:t>
              </a:r>
            </a:p>
          </p:txBody>
        </p:sp>
        <p:sp>
          <p:nvSpPr>
            <p:cNvPr id="20" name="TextBox 19">
              <a:extLst>
                <a:ext uri="{FF2B5EF4-FFF2-40B4-BE49-F238E27FC236}">
                  <a16:creationId xmlns:a16="http://schemas.microsoft.com/office/drawing/2014/main" id="{C90E680A-7CF4-417C-A843-AB6AF49567F9}"/>
                </a:ext>
              </a:extLst>
            </p:cNvPr>
            <p:cNvSpPr txBox="1"/>
            <p:nvPr/>
          </p:nvSpPr>
          <p:spPr>
            <a:xfrm>
              <a:off x="5363746" y="5998986"/>
              <a:ext cx="974826" cy="400110"/>
            </a:xfrm>
            <a:prstGeom prst="rect">
              <a:avLst/>
            </a:prstGeom>
            <a:noFill/>
          </p:spPr>
          <p:txBody>
            <a:bodyPr wrap="square" rtlCol="0">
              <a:spAutoFit/>
            </a:bodyPr>
            <a:lstStyle/>
            <a:p>
              <a:r>
                <a:rPr lang="en-US" sz="2000" dirty="0">
                  <a:solidFill>
                    <a:schemeClr val="bg1"/>
                  </a:solidFill>
                </a:rPr>
                <a:t>SBDC</a:t>
              </a:r>
            </a:p>
          </p:txBody>
        </p:sp>
      </p:grpSp>
      <p:sp>
        <p:nvSpPr>
          <p:cNvPr id="29" name="TextBox 28">
            <a:extLst>
              <a:ext uri="{FF2B5EF4-FFF2-40B4-BE49-F238E27FC236}">
                <a16:creationId xmlns:a16="http://schemas.microsoft.com/office/drawing/2014/main" id="{DE09E9DB-1D56-410B-B9D8-995657DED4E7}"/>
              </a:ext>
            </a:extLst>
          </p:cNvPr>
          <p:cNvSpPr txBox="1"/>
          <p:nvPr/>
        </p:nvSpPr>
        <p:spPr>
          <a:xfrm>
            <a:off x="5448742" y="5085965"/>
            <a:ext cx="2257561" cy="461665"/>
          </a:xfrm>
          <a:prstGeom prst="rect">
            <a:avLst/>
          </a:prstGeom>
          <a:noFill/>
        </p:spPr>
        <p:txBody>
          <a:bodyPr wrap="square" rtlCol="0">
            <a:spAutoFit/>
          </a:bodyPr>
          <a:lstStyle/>
          <a:p>
            <a:r>
              <a:rPr lang="en-US" sz="2400" dirty="0">
                <a:solidFill>
                  <a:schemeClr val="tx2"/>
                </a:solidFill>
                <a:latin typeface="Source Sans Pro Black" panose="020B0803030403020204" pitchFamily="34" charset="0"/>
                <a:ea typeface="Source Sans Pro Black" panose="020B0803030403020204" pitchFamily="34" charset="0"/>
              </a:rPr>
              <a:t>Surety Bond </a:t>
            </a:r>
          </a:p>
        </p:txBody>
      </p:sp>
      <p:pic>
        <p:nvPicPr>
          <p:cNvPr id="30" name="Graphic 29" descr="Group brainstorm">
            <a:extLst>
              <a:ext uri="{FF2B5EF4-FFF2-40B4-BE49-F238E27FC236}">
                <a16:creationId xmlns:a16="http://schemas.microsoft.com/office/drawing/2014/main" id="{940B680F-0E4F-4592-A28C-E3DF2B7B20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23859" y="3374111"/>
            <a:ext cx="1818333" cy="1818333"/>
          </a:xfrm>
          <a:prstGeom prst="rect">
            <a:avLst/>
          </a:prstGeom>
        </p:spPr>
      </p:pic>
      <p:grpSp>
        <p:nvGrpSpPr>
          <p:cNvPr id="23" name="Group 22">
            <a:extLst>
              <a:ext uri="{FF2B5EF4-FFF2-40B4-BE49-F238E27FC236}">
                <a16:creationId xmlns:a16="http://schemas.microsoft.com/office/drawing/2014/main" id="{34096819-EA62-485E-A5AC-9EADBC93CAD5}"/>
              </a:ext>
            </a:extLst>
          </p:cNvPr>
          <p:cNvGrpSpPr/>
          <p:nvPr/>
        </p:nvGrpSpPr>
        <p:grpSpPr>
          <a:xfrm>
            <a:off x="3894084" y="824266"/>
            <a:ext cx="5547324" cy="560607"/>
            <a:chOff x="2370084" y="824265"/>
            <a:chExt cx="5547324" cy="560607"/>
          </a:xfrm>
        </p:grpSpPr>
        <p:sp>
          <p:nvSpPr>
            <p:cNvPr id="24" name="TextBox 23">
              <a:extLst>
                <a:ext uri="{FF2B5EF4-FFF2-40B4-BE49-F238E27FC236}">
                  <a16:creationId xmlns:a16="http://schemas.microsoft.com/office/drawing/2014/main" id="{8274090F-8229-4D0F-AB4C-1297441A63B2}"/>
                </a:ext>
              </a:extLst>
            </p:cNvPr>
            <p:cNvSpPr txBox="1"/>
            <p:nvPr/>
          </p:nvSpPr>
          <p:spPr>
            <a:xfrm>
              <a:off x="4084167" y="915169"/>
              <a:ext cx="1855872" cy="411726"/>
            </a:xfrm>
            <a:prstGeom prst="rect">
              <a:avLst/>
            </a:prstGeom>
            <a:noFill/>
          </p:spPr>
          <p:txBody>
            <a:bodyPr wrap="square" rtlCol="0">
              <a:spAutoFit/>
            </a:bodyPr>
            <a:lstStyle/>
            <a:p>
              <a:r>
                <a:rPr lang="en-US" sz="2000" dirty="0"/>
                <a:t>Lender Match</a:t>
              </a:r>
            </a:p>
          </p:txBody>
        </p:sp>
        <p:sp>
          <p:nvSpPr>
            <p:cNvPr id="25" name="Minus Sign 24">
              <a:extLst>
                <a:ext uri="{FF2B5EF4-FFF2-40B4-BE49-F238E27FC236}">
                  <a16:creationId xmlns:a16="http://schemas.microsoft.com/office/drawing/2014/main" id="{A6F3748B-53DA-4ECD-9A42-C9F684B37C21}"/>
                </a:ext>
              </a:extLst>
            </p:cNvPr>
            <p:cNvSpPr/>
            <p:nvPr/>
          </p:nvSpPr>
          <p:spPr>
            <a:xfrm>
              <a:off x="4632444" y="824265"/>
              <a:ext cx="2805953" cy="128771"/>
            </a:xfrm>
            <a:prstGeom prst="mathMinus">
              <a:avLst/>
            </a:prstGeom>
            <a:solidFill>
              <a:srgbClr val="9696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inus Sign 25">
              <a:extLst>
                <a:ext uri="{FF2B5EF4-FFF2-40B4-BE49-F238E27FC236}">
                  <a16:creationId xmlns:a16="http://schemas.microsoft.com/office/drawing/2014/main" id="{185283E8-B71B-455C-998F-1FFB9D08EF00}"/>
                </a:ext>
              </a:extLst>
            </p:cNvPr>
            <p:cNvSpPr/>
            <p:nvPr/>
          </p:nvSpPr>
          <p:spPr>
            <a:xfrm>
              <a:off x="5461028" y="891727"/>
              <a:ext cx="2456380" cy="137238"/>
            </a:xfrm>
            <a:prstGeom prst="mathMinus">
              <a:avLst/>
            </a:prstGeom>
            <a:solidFill>
              <a:srgbClr val="9696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Minus Sign 27">
              <a:extLst>
                <a:ext uri="{FF2B5EF4-FFF2-40B4-BE49-F238E27FC236}">
                  <a16:creationId xmlns:a16="http://schemas.microsoft.com/office/drawing/2014/main" id="{A4514DA4-843F-4D2D-9B56-37EDDC061CE5}"/>
                </a:ext>
              </a:extLst>
            </p:cNvPr>
            <p:cNvSpPr/>
            <p:nvPr/>
          </p:nvSpPr>
          <p:spPr>
            <a:xfrm>
              <a:off x="2854687" y="1210942"/>
              <a:ext cx="2503579" cy="115953"/>
            </a:xfrm>
            <a:prstGeom prst="mathMinus">
              <a:avLst/>
            </a:prstGeom>
            <a:solidFill>
              <a:srgbClr val="9696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inus Sign 33">
              <a:extLst>
                <a:ext uri="{FF2B5EF4-FFF2-40B4-BE49-F238E27FC236}">
                  <a16:creationId xmlns:a16="http://schemas.microsoft.com/office/drawing/2014/main" id="{5CA13A48-F9C8-4693-A862-108F9AB9BA94}"/>
                </a:ext>
              </a:extLst>
            </p:cNvPr>
            <p:cNvSpPr/>
            <p:nvPr/>
          </p:nvSpPr>
          <p:spPr>
            <a:xfrm>
              <a:off x="2370084" y="1268919"/>
              <a:ext cx="2053373" cy="115953"/>
            </a:xfrm>
            <a:prstGeom prst="mathMinus">
              <a:avLst/>
            </a:prstGeom>
            <a:solidFill>
              <a:srgbClr val="9696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Flowchart: Manual Input 34">
            <a:extLst>
              <a:ext uri="{FF2B5EF4-FFF2-40B4-BE49-F238E27FC236}">
                <a16:creationId xmlns:a16="http://schemas.microsoft.com/office/drawing/2014/main" id="{B9BC4069-66DE-460F-A3CC-A5933FE82DCD}"/>
              </a:ext>
            </a:extLst>
          </p:cNvPr>
          <p:cNvSpPr/>
          <p:nvPr/>
        </p:nvSpPr>
        <p:spPr>
          <a:xfrm>
            <a:off x="2976969" y="1470812"/>
            <a:ext cx="3262467" cy="508782"/>
          </a:xfrm>
          <a:prstGeom prst="flowChartManualInp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Office of Capital Access</a:t>
            </a:r>
          </a:p>
        </p:txBody>
      </p:sp>
      <p:sp>
        <p:nvSpPr>
          <p:cNvPr id="36" name="Flowchart: Manual Input 35">
            <a:extLst>
              <a:ext uri="{FF2B5EF4-FFF2-40B4-BE49-F238E27FC236}">
                <a16:creationId xmlns:a16="http://schemas.microsoft.com/office/drawing/2014/main" id="{78D4AAC0-5D54-47E3-A5F2-967ACA9C3188}"/>
              </a:ext>
            </a:extLst>
          </p:cNvPr>
          <p:cNvSpPr/>
          <p:nvPr/>
        </p:nvSpPr>
        <p:spPr>
          <a:xfrm>
            <a:off x="4938271" y="5672631"/>
            <a:ext cx="3564364" cy="508782"/>
          </a:xfrm>
          <a:prstGeom prst="flowChartManualInp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Government Contracting</a:t>
            </a:r>
          </a:p>
        </p:txBody>
      </p:sp>
    </p:spTree>
    <p:extLst>
      <p:ext uri="{BB962C8B-B14F-4D97-AF65-F5344CB8AC3E}">
        <p14:creationId xmlns:p14="http://schemas.microsoft.com/office/powerpoint/2010/main" val="351170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1+#ppt_w/2"/>
                                          </p:val>
                                        </p:tav>
                                        <p:tav tm="100000">
                                          <p:val>
                                            <p:strVal val="#ppt_x"/>
                                          </p:val>
                                        </p:tav>
                                      </p:tavLst>
                                    </p:anim>
                                    <p:anim calcmode="lin" valueType="num">
                                      <p:cBhvr additive="base">
                                        <p:cTn id="3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0-#ppt_w/2"/>
                                          </p:val>
                                        </p:tav>
                                        <p:tav tm="100000">
                                          <p:val>
                                            <p:strVal val="#ppt_x"/>
                                          </p:val>
                                        </p:tav>
                                      </p:tavLst>
                                    </p:anim>
                                    <p:anim calcmode="lin" valueType="num">
                                      <p:cBhvr additive="base">
                                        <p:cTn id="44"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ppt_x"/>
                                          </p:val>
                                        </p:tav>
                                        <p:tav tm="100000">
                                          <p:val>
                                            <p:strVal val="#ppt_x"/>
                                          </p:val>
                                        </p:tav>
                                      </p:tavLst>
                                    </p:anim>
                                    <p:anim calcmode="lin" valueType="num">
                                      <p:cBhvr additive="base">
                                        <p:cTn id="50"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00"/>
                                        <p:tgtEl>
                                          <p:spTgt spid="23"/>
                                        </p:tgtEl>
                                      </p:cBhvr>
                                    </p:animEffect>
                                    <p:anim calcmode="lin" valueType="num">
                                      <p:cBhvr>
                                        <p:cTn id="56" dur="1000" fill="hold"/>
                                        <p:tgtEl>
                                          <p:spTgt spid="23"/>
                                        </p:tgtEl>
                                        <p:attrNameLst>
                                          <p:attrName>ppt_x</p:attrName>
                                        </p:attrNameLst>
                                      </p:cBhvr>
                                      <p:tavLst>
                                        <p:tav tm="0">
                                          <p:val>
                                            <p:strVal val="#ppt_x"/>
                                          </p:val>
                                        </p:tav>
                                        <p:tav tm="100000">
                                          <p:val>
                                            <p:strVal val="#ppt_x"/>
                                          </p:val>
                                        </p:tav>
                                      </p:tavLst>
                                    </p:anim>
                                    <p:anim calcmode="lin" valueType="num">
                                      <p:cBhvr>
                                        <p:cTn id="5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000"/>
                                        <p:tgtEl>
                                          <p:spTgt spid="6"/>
                                        </p:tgtEl>
                                      </p:cBhvr>
                                    </p:animEffect>
                                    <p:anim calcmode="lin" valueType="num">
                                      <p:cBhvr>
                                        <p:cTn id="63" dur="1000" fill="hold"/>
                                        <p:tgtEl>
                                          <p:spTgt spid="6"/>
                                        </p:tgtEl>
                                        <p:attrNameLst>
                                          <p:attrName>ppt_x</p:attrName>
                                        </p:attrNameLst>
                                      </p:cBhvr>
                                      <p:tavLst>
                                        <p:tav tm="0">
                                          <p:val>
                                            <p:strVal val="#ppt_x"/>
                                          </p:val>
                                        </p:tav>
                                        <p:tav tm="100000">
                                          <p:val>
                                            <p:strVal val="#ppt_x"/>
                                          </p:val>
                                        </p:tav>
                                      </p:tavLst>
                                    </p:anim>
                                    <p:anim calcmode="lin" valueType="num">
                                      <p:cBhvr>
                                        <p:cTn id="6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1000"/>
                                        <p:tgtEl>
                                          <p:spTgt spid="30"/>
                                        </p:tgtEl>
                                      </p:cBhvr>
                                    </p:animEffect>
                                    <p:anim calcmode="lin" valueType="num">
                                      <p:cBhvr>
                                        <p:cTn id="70" dur="1000" fill="hold"/>
                                        <p:tgtEl>
                                          <p:spTgt spid="30"/>
                                        </p:tgtEl>
                                        <p:attrNameLst>
                                          <p:attrName>ppt_x</p:attrName>
                                        </p:attrNameLst>
                                      </p:cBhvr>
                                      <p:tavLst>
                                        <p:tav tm="0">
                                          <p:val>
                                            <p:strVal val="#ppt_x"/>
                                          </p:val>
                                        </p:tav>
                                        <p:tav tm="100000">
                                          <p:val>
                                            <p:strVal val="#ppt_x"/>
                                          </p:val>
                                        </p:tav>
                                      </p:tavLst>
                                    </p:anim>
                                    <p:anim calcmode="lin" valueType="num">
                                      <p:cBhvr>
                                        <p:cTn id="7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fade">
                                      <p:cBhvr>
                                        <p:cTn id="76" dur="1000"/>
                                        <p:tgtEl>
                                          <p:spTgt spid="9"/>
                                        </p:tgtEl>
                                      </p:cBhvr>
                                    </p:animEffect>
                                    <p:anim calcmode="lin" valueType="num">
                                      <p:cBhvr>
                                        <p:cTn id="77" dur="1000" fill="hold"/>
                                        <p:tgtEl>
                                          <p:spTgt spid="9"/>
                                        </p:tgtEl>
                                        <p:attrNameLst>
                                          <p:attrName>ppt_x</p:attrName>
                                        </p:attrNameLst>
                                      </p:cBhvr>
                                      <p:tavLst>
                                        <p:tav tm="0">
                                          <p:val>
                                            <p:strVal val="#ppt_x"/>
                                          </p:val>
                                        </p:tav>
                                        <p:tav tm="100000">
                                          <p:val>
                                            <p:strVal val="#ppt_x"/>
                                          </p:val>
                                        </p:tav>
                                      </p:tavLst>
                                    </p:anim>
                                    <p:anim calcmode="lin" valueType="num">
                                      <p:cBhvr>
                                        <p:cTn id="7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fade">
                                      <p:cBhvr>
                                        <p:cTn id="83" dur="1000"/>
                                        <p:tgtEl>
                                          <p:spTgt spid="36"/>
                                        </p:tgtEl>
                                      </p:cBhvr>
                                    </p:animEffect>
                                    <p:anim calcmode="lin" valueType="num">
                                      <p:cBhvr>
                                        <p:cTn id="84" dur="1000" fill="hold"/>
                                        <p:tgtEl>
                                          <p:spTgt spid="36"/>
                                        </p:tgtEl>
                                        <p:attrNameLst>
                                          <p:attrName>ppt_x</p:attrName>
                                        </p:attrNameLst>
                                      </p:cBhvr>
                                      <p:tavLst>
                                        <p:tav tm="0">
                                          <p:val>
                                            <p:strVal val="#ppt_x"/>
                                          </p:val>
                                        </p:tav>
                                        <p:tav tm="100000">
                                          <p:val>
                                            <p:strVal val="#ppt_x"/>
                                          </p:val>
                                        </p:tav>
                                      </p:tavLst>
                                    </p:anim>
                                    <p:anim calcmode="lin" valueType="num">
                                      <p:cBhvr>
                                        <p:cTn id="8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6" grpId="0"/>
      <p:bldP spid="11" grpId="0"/>
      <p:bldP spid="6" grpId="0"/>
      <p:bldP spid="29" grpId="0"/>
      <p:bldP spid="35" grpId="0" animBg="1"/>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600" dirty="0">
                <a:solidFill>
                  <a:srgbClr val="1B2F47"/>
                </a:solidFill>
                <a:cs typeface="Arial" panose="020B0604020202020204" pitchFamily="34" charset="0"/>
              </a:rPr>
              <a:t>Questions and Point of Contact</a:t>
            </a:r>
          </a:p>
        </p:txBody>
      </p:sp>
      <p:sp>
        <p:nvSpPr>
          <p:cNvPr id="4" name="Slide Number Placeholder 3"/>
          <p:cNvSpPr>
            <a:spLocks noGrp="1"/>
          </p:cNvSpPr>
          <p:nvPr>
            <p:ph type="sldNum" sz="quarter" idx="12"/>
          </p:nvPr>
        </p:nvSpPr>
        <p:spPr/>
        <p:txBody>
          <a:bodyPr/>
          <a:lstStyle/>
          <a:p>
            <a:fld id="{5AA7C737-F756-4A49-A92D-47319A86EDE5}" type="slidenum">
              <a:rPr lang="en-US" smtClean="0"/>
              <a:t>6</a:t>
            </a:fld>
            <a:endParaRPr lang="en-US"/>
          </a:p>
        </p:txBody>
      </p:sp>
      <p:pic>
        <p:nvPicPr>
          <p:cNvPr id="4098" name="Picture 2" descr="C:\Users\JCWebb\AppData\Local\Microsoft\Windows\Temporary Internet Files\Content.IE5\J6Z1XI5W\depositphotos_4439888-Question-Marks-Around-Word[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1775431"/>
            <a:ext cx="3276600" cy="3505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867400" y="4495801"/>
            <a:ext cx="4343400" cy="1938992"/>
          </a:xfrm>
          <a:prstGeom prst="rect">
            <a:avLst/>
          </a:prstGeom>
          <a:noFill/>
        </p:spPr>
        <p:txBody>
          <a:bodyPr wrap="square" rtlCol="0">
            <a:spAutoFit/>
          </a:bodyPr>
          <a:lstStyle/>
          <a:p>
            <a:r>
              <a:rPr lang="en-US" sz="2400" b="1" dirty="0">
                <a:latin typeface="Californian FB" pitchFamily="18" charset="0"/>
              </a:rPr>
              <a:t>Daniel Upham</a:t>
            </a:r>
          </a:p>
          <a:p>
            <a:r>
              <a:rPr lang="en-US" sz="2400" b="1" dirty="0">
                <a:latin typeface="Californian FB" pitchFamily="18" charset="0"/>
              </a:rPr>
              <a:t>Chief, Microenterprise Development Division</a:t>
            </a:r>
          </a:p>
          <a:p>
            <a:r>
              <a:rPr lang="en-US" sz="2400" b="1" dirty="0">
                <a:latin typeface="Californian FB" pitchFamily="18" charset="0"/>
                <a:hlinkClick r:id="rId3"/>
              </a:rPr>
              <a:t>Daniel.Upham@sba.gov</a:t>
            </a:r>
            <a:endParaRPr lang="en-US" sz="2400" b="1" dirty="0">
              <a:latin typeface="Californian FB" pitchFamily="18" charset="0"/>
            </a:endParaRPr>
          </a:p>
          <a:p>
            <a:r>
              <a:rPr lang="en-US" sz="2400" b="1" dirty="0">
                <a:latin typeface="Californian FB" pitchFamily="18" charset="0"/>
              </a:rPr>
              <a:t>Phone 202-205-7001</a:t>
            </a:r>
          </a:p>
        </p:txBody>
      </p:sp>
      <p:pic>
        <p:nvPicPr>
          <p:cNvPr id="4099" name="Picture 3" descr="C:\Users\JCWebb\AppData\Local\Microsoft\Windows\Temporary Internet Files\Content.IE5\97I5TNDS\600px-US-SmallBusinessAdmin-Seal.svg[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524000"/>
            <a:ext cx="3048000" cy="256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04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4DBD2-4DB6-453B-8408-3269A7553F15}"/>
              </a:ext>
            </a:extLst>
          </p:cNvPr>
          <p:cNvSpPr>
            <a:spLocks noGrp="1"/>
          </p:cNvSpPr>
          <p:nvPr>
            <p:ph type="ctrTitle"/>
          </p:nvPr>
        </p:nvSpPr>
        <p:spPr/>
        <p:txBody>
          <a:bodyPr>
            <a:normAutofit/>
          </a:bodyPr>
          <a:lstStyle/>
          <a:p>
            <a:r>
              <a:rPr lang="en-US" sz="4800" b="1" dirty="0">
                <a:solidFill>
                  <a:srgbClr val="164861"/>
                </a:solidFill>
              </a:rPr>
              <a:t>U.S. Treasury SSBCI Capital Programs</a:t>
            </a:r>
          </a:p>
        </p:txBody>
      </p:sp>
      <p:sp>
        <p:nvSpPr>
          <p:cNvPr id="3" name="Subtitle 2">
            <a:extLst>
              <a:ext uri="{FF2B5EF4-FFF2-40B4-BE49-F238E27FC236}">
                <a16:creationId xmlns:a16="http://schemas.microsoft.com/office/drawing/2014/main" id="{ABB3A68E-550A-4754-9F50-DE0E0A068535}"/>
              </a:ext>
            </a:extLst>
          </p:cNvPr>
          <p:cNvSpPr>
            <a:spLocks noGrp="1"/>
          </p:cNvSpPr>
          <p:nvPr>
            <p:ph type="subTitle" idx="1"/>
          </p:nvPr>
        </p:nvSpPr>
        <p:spPr>
          <a:xfrm>
            <a:off x="1464365" y="3999244"/>
            <a:ext cx="9263270" cy="1990392"/>
          </a:xfrm>
        </p:spPr>
        <p:txBody>
          <a:bodyPr>
            <a:normAutofit/>
          </a:bodyPr>
          <a:lstStyle/>
          <a:p>
            <a:r>
              <a:rPr lang="en-US" sz="1800" dirty="0"/>
              <a:t>March 15, 2023</a:t>
            </a:r>
          </a:p>
          <a:p>
            <a:endParaRPr lang="en-US" sz="1600" dirty="0"/>
          </a:p>
          <a:p>
            <a:r>
              <a:rPr lang="en-US" sz="1600" i="1" dirty="0"/>
              <a:t>This presentation provides background on SSBCI capital programs. Please refer to the Capital Program Policy Guidelines and other guidance published on Treasury’s website at </a:t>
            </a:r>
            <a:r>
              <a:rPr lang="en-US" sz="1600" i="1" dirty="0">
                <a:hlinkClick r:id="rId3"/>
              </a:rPr>
              <a:t>https://home.treasury.gov/policy-issues/small-business-programs/state-small-business-credit-initiative-ssbci</a:t>
            </a:r>
            <a:r>
              <a:rPr lang="en-US" sz="1600" i="1" dirty="0"/>
              <a:t>. </a:t>
            </a:r>
          </a:p>
        </p:txBody>
      </p:sp>
      <p:pic>
        <p:nvPicPr>
          <p:cNvPr id="4" name="Picture 3">
            <a:extLst>
              <a:ext uri="{FF2B5EF4-FFF2-40B4-BE49-F238E27FC236}">
                <a16:creationId xmlns:a16="http://schemas.microsoft.com/office/drawing/2014/main" id="{373995E4-6C72-405D-B565-4FC42A1541A3}"/>
              </a:ext>
            </a:extLst>
          </p:cNvPr>
          <p:cNvPicPr>
            <a:picLocks noChangeAspect="1"/>
          </p:cNvPicPr>
          <p:nvPr/>
        </p:nvPicPr>
        <p:blipFill>
          <a:blip r:embed="rId4"/>
          <a:stretch>
            <a:fillRect/>
          </a:stretch>
        </p:blipFill>
        <p:spPr>
          <a:xfrm>
            <a:off x="0" y="0"/>
            <a:ext cx="12192000" cy="1696047"/>
          </a:xfrm>
          <a:prstGeom prst="rect">
            <a:avLst/>
          </a:prstGeom>
        </p:spPr>
      </p:pic>
    </p:spTree>
    <p:extLst>
      <p:ext uri="{BB962C8B-B14F-4D97-AF65-F5344CB8AC3E}">
        <p14:creationId xmlns:p14="http://schemas.microsoft.com/office/powerpoint/2010/main" val="71310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Arrow Connector 11">
            <a:extLst>
              <a:ext uri="{FF2B5EF4-FFF2-40B4-BE49-F238E27FC236}">
                <a16:creationId xmlns:a16="http://schemas.microsoft.com/office/drawing/2014/main" id="{F9056648-4629-4BFB-B896-E182BA3DC6E3}"/>
              </a:ext>
            </a:extLst>
          </p:cNvPr>
          <p:cNvCxnSpPr>
            <a:cxnSpLocks/>
            <a:stCxn id="6" idx="4"/>
            <a:endCxn id="9" idx="0"/>
          </p:cNvCxnSpPr>
          <p:nvPr/>
        </p:nvCxnSpPr>
        <p:spPr>
          <a:xfrm>
            <a:off x="1833919" y="2338801"/>
            <a:ext cx="0" cy="2200124"/>
          </a:xfrm>
          <a:prstGeom prst="straightConnector1">
            <a:avLst/>
          </a:prstGeom>
          <a:ln w="57150">
            <a:solidFill>
              <a:srgbClr val="E7D468"/>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509ECD62-1D93-45E5-B40E-D04FEFDBA141}" type="slidenum">
              <a:rPr lang="en-US" smtClean="0"/>
              <a:t>8</a:t>
            </a:fld>
            <a:endParaRPr lang="en-US" dirty="0"/>
          </a:p>
        </p:txBody>
      </p:sp>
      <p:sp>
        <p:nvSpPr>
          <p:cNvPr id="2" name="Title 1"/>
          <p:cNvSpPr>
            <a:spLocks noGrp="1"/>
          </p:cNvSpPr>
          <p:nvPr>
            <p:ph type="title" idx="4294967295"/>
          </p:nvPr>
        </p:nvSpPr>
        <p:spPr>
          <a:xfrm>
            <a:off x="577244" y="282964"/>
            <a:ext cx="10512425" cy="588642"/>
          </a:xfrm>
        </p:spPr>
        <p:txBody>
          <a:bodyPr anchor="t" anchorCtr="0">
            <a:normAutofit fontScale="90000"/>
          </a:bodyPr>
          <a:lstStyle/>
          <a:p>
            <a:r>
              <a:rPr lang="en-US" sz="4000" b="1" dirty="0">
                <a:solidFill>
                  <a:srgbClr val="164861"/>
                </a:solidFill>
                <a:latin typeface="+mn-lt"/>
              </a:rPr>
              <a:t>SSBCI Topics for Today</a:t>
            </a:r>
            <a:endParaRPr lang="en-US" sz="1800" b="1" dirty="0"/>
          </a:p>
        </p:txBody>
      </p:sp>
      <p:sp>
        <p:nvSpPr>
          <p:cNvPr id="5" name="object 3">
            <a:extLst>
              <a:ext uri="{FF2B5EF4-FFF2-40B4-BE49-F238E27FC236}">
                <a16:creationId xmlns:a16="http://schemas.microsoft.com/office/drawing/2014/main" id="{7F07AD57-D05B-4523-844E-D669662804BE}"/>
              </a:ext>
            </a:extLst>
          </p:cNvPr>
          <p:cNvSpPr txBox="1"/>
          <p:nvPr/>
        </p:nvSpPr>
        <p:spPr>
          <a:xfrm>
            <a:off x="2529671" y="1899414"/>
            <a:ext cx="7588279" cy="3059171"/>
          </a:xfrm>
          <a:prstGeom prst="rect">
            <a:avLst/>
          </a:prstGeom>
        </p:spPr>
        <p:txBody>
          <a:bodyPr vert="horz" wrap="square" lIns="0" tIns="12065" rIns="0" bIns="0" rtlCol="0">
            <a:spAutoFit/>
          </a:bodyPr>
          <a:lstStyle/>
          <a:p>
            <a:pPr marL="12065">
              <a:spcAft>
                <a:spcPts val="600"/>
              </a:spcAft>
              <a:tabLst>
                <a:tab pos="241300" algn="l"/>
                <a:tab pos="241935" algn="l"/>
              </a:tabLst>
            </a:pPr>
            <a:r>
              <a:rPr lang="en-US" sz="2400" spc="-5" dirty="0">
                <a:solidFill>
                  <a:srgbClr val="164861"/>
                </a:solidFill>
                <a:cs typeface="Gill Sans MT"/>
              </a:rPr>
              <a:t>Brief Recap of SSBCI Program Structure and Goals</a:t>
            </a:r>
          </a:p>
          <a:p>
            <a:pPr marL="12065">
              <a:spcAft>
                <a:spcPts val="600"/>
              </a:spcAft>
              <a:tabLst>
                <a:tab pos="241300" algn="l"/>
                <a:tab pos="241935" algn="l"/>
              </a:tabLst>
            </a:pPr>
            <a:endParaRPr lang="en-US" sz="2400" spc="-5" dirty="0">
              <a:solidFill>
                <a:srgbClr val="164861"/>
              </a:solidFill>
              <a:cs typeface="Gill Sans MT"/>
            </a:endParaRPr>
          </a:p>
          <a:p>
            <a:pPr marL="12065">
              <a:spcAft>
                <a:spcPts val="600"/>
              </a:spcAft>
              <a:tabLst>
                <a:tab pos="241300" algn="l"/>
                <a:tab pos="241935" algn="l"/>
              </a:tabLst>
            </a:pPr>
            <a:r>
              <a:rPr lang="en-US" sz="2400" spc="-5" dirty="0">
                <a:solidFill>
                  <a:srgbClr val="164861"/>
                </a:solidFill>
                <a:cs typeface="Gill Sans MT"/>
              </a:rPr>
              <a:t>CDFI Involvement in the First Iteration of SSBCI</a:t>
            </a:r>
          </a:p>
          <a:p>
            <a:pPr marL="12065">
              <a:spcAft>
                <a:spcPts val="600"/>
              </a:spcAft>
              <a:tabLst>
                <a:tab pos="241300" algn="l"/>
                <a:tab pos="241935" algn="l"/>
              </a:tabLst>
            </a:pPr>
            <a:endParaRPr lang="en-US" sz="2400" spc="-5" dirty="0">
              <a:solidFill>
                <a:srgbClr val="164861"/>
              </a:solidFill>
              <a:cs typeface="Gill Sans MT"/>
            </a:endParaRPr>
          </a:p>
          <a:p>
            <a:pPr marL="12065">
              <a:spcAft>
                <a:spcPts val="600"/>
              </a:spcAft>
              <a:tabLst>
                <a:tab pos="241300" algn="l"/>
                <a:tab pos="241935" algn="l"/>
              </a:tabLst>
            </a:pPr>
            <a:r>
              <a:rPr lang="en-US" sz="2400" spc="-5" dirty="0">
                <a:solidFill>
                  <a:srgbClr val="164861"/>
                </a:solidFill>
                <a:cs typeface="Gill Sans MT"/>
              </a:rPr>
              <a:t>Considerations for CDFI Involvement Going Forward</a:t>
            </a:r>
          </a:p>
          <a:p>
            <a:pPr marL="12065">
              <a:spcAft>
                <a:spcPts val="600"/>
              </a:spcAft>
              <a:tabLst>
                <a:tab pos="241300" algn="l"/>
                <a:tab pos="241935" algn="l"/>
              </a:tabLst>
            </a:pPr>
            <a:endParaRPr lang="en-US" sz="2400" spc="-5" dirty="0">
              <a:solidFill>
                <a:srgbClr val="164861"/>
              </a:solidFill>
              <a:cs typeface="Gill Sans MT"/>
            </a:endParaRPr>
          </a:p>
          <a:p>
            <a:pPr marL="12065">
              <a:spcAft>
                <a:spcPts val="600"/>
              </a:spcAft>
              <a:tabLst>
                <a:tab pos="241300" algn="l"/>
                <a:tab pos="241935" algn="l"/>
              </a:tabLst>
            </a:pPr>
            <a:r>
              <a:rPr lang="en-US" sz="2400" spc="-5" dirty="0">
                <a:solidFill>
                  <a:srgbClr val="164861"/>
                </a:solidFill>
                <a:cs typeface="Gill Sans MT"/>
              </a:rPr>
              <a:t>Where You Can Go to Learn More</a:t>
            </a:r>
          </a:p>
        </p:txBody>
      </p:sp>
      <p:sp>
        <p:nvSpPr>
          <p:cNvPr id="6" name="Oval 5">
            <a:extLst>
              <a:ext uri="{FF2B5EF4-FFF2-40B4-BE49-F238E27FC236}">
                <a16:creationId xmlns:a16="http://schemas.microsoft.com/office/drawing/2014/main" id="{5CBF7938-CD33-437B-94A9-CF0E8954C7CE}"/>
              </a:ext>
            </a:extLst>
          </p:cNvPr>
          <p:cNvSpPr/>
          <p:nvPr/>
        </p:nvSpPr>
        <p:spPr>
          <a:xfrm>
            <a:off x="1614225" y="1899414"/>
            <a:ext cx="439387" cy="439387"/>
          </a:xfrm>
          <a:prstGeom prst="ellipse">
            <a:avLst/>
          </a:prstGeom>
          <a:solidFill>
            <a:srgbClr val="164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C6BC832D-2D53-4F70-8E10-59451DC826D3}"/>
              </a:ext>
            </a:extLst>
          </p:cNvPr>
          <p:cNvSpPr/>
          <p:nvPr/>
        </p:nvSpPr>
        <p:spPr>
          <a:xfrm>
            <a:off x="1614225" y="2779251"/>
            <a:ext cx="439387" cy="439387"/>
          </a:xfrm>
          <a:prstGeom prst="ellipse">
            <a:avLst/>
          </a:prstGeom>
          <a:solidFill>
            <a:srgbClr val="164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60FB19FB-4F00-44C7-9683-91B242771C51}"/>
              </a:ext>
            </a:extLst>
          </p:cNvPr>
          <p:cNvSpPr/>
          <p:nvPr/>
        </p:nvSpPr>
        <p:spPr>
          <a:xfrm>
            <a:off x="1614225" y="3659088"/>
            <a:ext cx="439387" cy="439387"/>
          </a:xfrm>
          <a:prstGeom prst="ellipse">
            <a:avLst/>
          </a:prstGeom>
          <a:solidFill>
            <a:srgbClr val="164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9AF81906-F8C1-4F65-ACD4-474A1CE3398F}"/>
              </a:ext>
            </a:extLst>
          </p:cNvPr>
          <p:cNvSpPr/>
          <p:nvPr/>
        </p:nvSpPr>
        <p:spPr>
          <a:xfrm>
            <a:off x="1614225" y="4538925"/>
            <a:ext cx="439387" cy="439387"/>
          </a:xfrm>
          <a:prstGeom prst="ellipse">
            <a:avLst/>
          </a:prstGeom>
          <a:solidFill>
            <a:srgbClr val="164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5358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AD3FED-FDB5-435A-8469-CBD7E84D9A5D}"/>
              </a:ext>
            </a:extLst>
          </p:cNvPr>
          <p:cNvSpPr/>
          <p:nvPr/>
        </p:nvSpPr>
        <p:spPr>
          <a:xfrm>
            <a:off x="644078" y="3825234"/>
            <a:ext cx="10970743" cy="2735757"/>
          </a:xfrm>
          <a:prstGeom prst="rect">
            <a:avLst/>
          </a:prstGeom>
          <a:noFill/>
          <a:ln w="28575">
            <a:solidFill>
              <a:srgbClr val="1648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48920" marR="128905" indent="-236220" algn="ctr">
              <a:lnSpc>
                <a:spcPct val="80000"/>
              </a:lnSpc>
            </a:pPr>
            <a:endParaRPr lang="en-US" sz="1800" b="1" spc="-5" dirty="0">
              <a:solidFill>
                <a:srgbClr val="164861"/>
              </a:solidFill>
            </a:endParaRPr>
          </a:p>
        </p:txBody>
      </p:sp>
      <p:cxnSp>
        <p:nvCxnSpPr>
          <p:cNvPr id="25" name="Straight Connector 24">
            <a:extLst>
              <a:ext uri="{FF2B5EF4-FFF2-40B4-BE49-F238E27FC236}">
                <a16:creationId xmlns:a16="http://schemas.microsoft.com/office/drawing/2014/main" id="{478F67FA-55D5-4AB8-BE9C-0E3E8CD7F09A}"/>
              </a:ext>
            </a:extLst>
          </p:cNvPr>
          <p:cNvCxnSpPr>
            <a:cxnSpLocks/>
          </p:cNvCxnSpPr>
          <p:nvPr/>
        </p:nvCxnSpPr>
        <p:spPr>
          <a:xfrm>
            <a:off x="887895" y="4211028"/>
            <a:ext cx="6147905" cy="0"/>
          </a:xfrm>
          <a:prstGeom prst="line">
            <a:avLst/>
          </a:prstGeom>
          <a:ln w="57150">
            <a:solidFill>
              <a:srgbClr val="E7D468"/>
            </a:solidFill>
          </a:ln>
        </p:spPr>
        <p:style>
          <a:lnRef idx="1">
            <a:schemeClr val="accent1"/>
          </a:lnRef>
          <a:fillRef idx="0">
            <a:schemeClr val="accent1"/>
          </a:fillRef>
          <a:effectRef idx="0">
            <a:schemeClr val="accent1"/>
          </a:effectRef>
          <a:fontRef idx="minor">
            <a:schemeClr val="tx1"/>
          </a:fontRef>
        </p:style>
      </p:cxnSp>
      <p:sp>
        <p:nvSpPr>
          <p:cNvPr id="47" name="object 3">
            <a:extLst>
              <a:ext uri="{FF2B5EF4-FFF2-40B4-BE49-F238E27FC236}">
                <a16:creationId xmlns:a16="http://schemas.microsoft.com/office/drawing/2014/main" id="{BB283AF0-1D7A-42F6-A0D2-35CEE8F1AE7B}"/>
              </a:ext>
            </a:extLst>
          </p:cNvPr>
          <p:cNvSpPr txBox="1"/>
          <p:nvPr/>
        </p:nvSpPr>
        <p:spPr>
          <a:xfrm>
            <a:off x="887896" y="3972716"/>
            <a:ext cx="10416210" cy="2485039"/>
          </a:xfrm>
          <a:prstGeom prst="rect">
            <a:avLst/>
          </a:prstGeom>
        </p:spPr>
        <p:txBody>
          <a:bodyPr vert="horz" wrap="square" lIns="0" tIns="67310" rIns="0" bIns="0" rtlCol="0">
            <a:spAutoFit/>
          </a:bodyPr>
          <a:lstStyle/>
          <a:p>
            <a:pPr marL="248920" marR="1435100" indent="-236220">
              <a:lnSpc>
                <a:spcPct val="80000"/>
              </a:lnSpc>
            </a:pPr>
            <a:r>
              <a:rPr b="1" spc="-5" dirty="0">
                <a:solidFill>
                  <a:srgbClr val="164861"/>
                </a:solidFill>
              </a:rPr>
              <a:t>The $10 billion in SSBCI funding includes the following allocations:</a:t>
            </a:r>
          </a:p>
          <a:p>
            <a:pPr marL="702945" indent="-229235">
              <a:lnSpc>
                <a:spcPct val="100000"/>
              </a:lnSpc>
              <a:spcBef>
                <a:spcPts val="409"/>
              </a:spcBef>
              <a:buFont typeface="Arial"/>
              <a:buChar char="–"/>
              <a:tabLst>
                <a:tab pos="703580" algn="l"/>
              </a:tabLst>
            </a:pPr>
            <a:r>
              <a:rPr spc="-5" dirty="0">
                <a:solidFill>
                  <a:srgbClr val="164861"/>
                </a:solidFill>
              </a:rPr>
              <a:t>$500 million to Tribal Governments to support small businesses</a:t>
            </a:r>
          </a:p>
          <a:p>
            <a:pPr marL="702945" marR="266700" indent="-228600">
              <a:lnSpc>
                <a:spcPct val="100000"/>
              </a:lnSpc>
              <a:spcBef>
                <a:spcPts val="409"/>
              </a:spcBef>
              <a:buFont typeface="Arial"/>
              <a:buChar char="–"/>
              <a:tabLst>
                <a:tab pos="703580" algn="l"/>
              </a:tabLst>
            </a:pPr>
            <a:r>
              <a:rPr spc="-5" dirty="0">
                <a:solidFill>
                  <a:srgbClr val="164861"/>
                </a:solidFill>
              </a:rPr>
              <a:t>$1.5 billion to support business enterprises owned and controlled by socially and economically disadvantaged individuals  (SEDI</a:t>
            </a:r>
            <a:r>
              <a:rPr lang="en-US" spc="-5" dirty="0">
                <a:solidFill>
                  <a:srgbClr val="164861"/>
                </a:solidFill>
              </a:rPr>
              <a:t>-Owned Businesses</a:t>
            </a:r>
            <a:r>
              <a:rPr spc="-5" dirty="0">
                <a:solidFill>
                  <a:srgbClr val="164861"/>
                </a:solidFill>
              </a:rPr>
              <a:t>)</a:t>
            </a:r>
          </a:p>
          <a:p>
            <a:pPr marL="702945" marR="411480" indent="-228600">
              <a:lnSpc>
                <a:spcPct val="100000"/>
              </a:lnSpc>
              <a:spcBef>
                <a:spcPts val="395"/>
              </a:spcBef>
              <a:buFont typeface="Arial"/>
              <a:buChar char="–"/>
              <a:tabLst>
                <a:tab pos="703580" algn="l"/>
              </a:tabLst>
            </a:pPr>
            <a:r>
              <a:rPr spc="-5" dirty="0">
                <a:solidFill>
                  <a:srgbClr val="164861"/>
                </a:solidFill>
              </a:rPr>
              <a:t>$1 billion for an incentive allocation to jurisdictions that demonstrate robust support for</a:t>
            </a:r>
            <a:r>
              <a:rPr lang="en-US" spc="-5" dirty="0">
                <a:solidFill>
                  <a:srgbClr val="164861"/>
                </a:solidFill>
              </a:rPr>
              <a:t> SEDI-owned businesses.</a:t>
            </a:r>
          </a:p>
          <a:p>
            <a:pPr marL="702945" marR="411480" indent="-228600">
              <a:lnSpc>
                <a:spcPct val="100000"/>
              </a:lnSpc>
              <a:spcBef>
                <a:spcPts val="395"/>
              </a:spcBef>
              <a:buFont typeface="Arial"/>
              <a:buChar char="–"/>
              <a:tabLst>
                <a:tab pos="703580" algn="l"/>
              </a:tabLst>
            </a:pPr>
            <a:r>
              <a:rPr spc="-5" dirty="0">
                <a:solidFill>
                  <a:srgbClr val="164861"/>
                </a:solidFill>
              </a:rPr>
              <a:t>$500 million to support very small businesses</a:t>
            </a:r>
          </a:p>
          <a:p>
            <a:pPr marL="702945" indent="-229235">
              <a:lnSpc>
                <a:spcPct val="100000"/>
              </a:lnSpc>
              <a:spcBef>
                <a:spcPts val="409"/>
              </a:spcBef>
              <a:buFont typeface="Arial"/>
              <a:buChar char="–"/>
              <a:tabLst>
                <a:tab pos="703580" algn="l"/>
              </a:tabLst>
            </a:pPr>
            <a:r>
              <a:rPr spc="-5" dirty="0">
                <a:solidFill>
                  <a:srgbClr val="164861"/>
                </a:solidFill>
              </a:rPr>
              <a:t>$500 million </a:t>
            </a:r>
            <a:r>
              <a:rPr lang="en-US" spc="-5" dirty="0">
                <a:solidFill>
                  <a:srgbClr val="164861"/>
                </a:solidFill>
              </a:rPr>
              <a:t>for </a:t>
            </a:r>
            <a:r>
              <a:rPr spc="-5" dirty="0">
                <a:solidFill>
                  <a:srgbClr val="164861"/>
                </a:solidFill>
              </a:rPr>
              <a:t>technical assistance</a:t>
            </a:r>
          </a:p>
        </p:txBody>
      </p:sp>
      <p:cxnSp>
        <p:nvCxnSpPr>
          <p:cNvPr id="12" name="Straight Connector 11">
            <a:extLst>
              <a:ext uri="{FF2B5EF4-FFF2-40B4-BE49-F238E27FC236}">
                <a16:creationId xmlns:a16="http://schemas.microsoft.com/office/drawing/2014/main" id="{BFF6AA9D-52B4-4E57-9105-58E723434060}"/>
              </a:ext>
            </a:extLst>
          </p:cNvPr>
          <p:cNvCxnSpPr>
            <a:cxnSpLocks/>
          </p:cNvCxnSpPr>
          <p:nvPr/>
        </p:nvCxnSpPr>
        <p:spPr>
          <a:xfrm>
            <a:off x="3314392" y="1575984"/>
            <a:ext cx="3897569" cy="0"/>
          </a:xfrm>
          <a:prstGeom prst="line">
            <a:avLst/>
          </a:prstGeom>
          <a:ln w="57150">
            <a:solidFill>
              <a:srgbClr val="E7D46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105538A-54C1-4F8C-B111-F8919A13183D}"/>
              </a:ext>
            </a:extLst>
          </p:cNvPr>
          <p:cNvCxnSpPr>
            <a:cxnSpLocks/>
          </p:cNvCxnSpPr>
          <p:nvPr/>
        </p:nvCxnSpPr>
        <p:spPr>
          <a:xfrm>
            <a:off x="10073148" y="1575984"/>
            <a:ext cx="1375398" cy="0"/>
          </a:xfrm>
          <a:prstGeom prst="line">
            <a:avLst/>
          </a:prstGeom>
          <a:ln w="57150">
            <a:solidFill>
              <a:srgbClr val="E7D468"/>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4995623-13E7-405D-B792-D6B60742860F}"/>
              </a:ext>
            </a:extLst>
          </p:cNvPr>
          <p:cNvCxnSpPr>
            <a:cxnSpLocks/>
          </p:cNvCxnSpPr>
          <p:nvPr/>
        </p:nvCxnSpPr>
        <p:spPr>
          <a:xfrm>
            <a:off x="1568245" y="1831623"/>
            <a:ext cx="2222090" cy="0"/>
          </a:xfrm>
          <a:prstGeom prst="line">
            <a:avLst/>
          </a:prstGeom>
          <a:ln w="57150">
            <a:solidFill>
              <a:srgbClr val="E7D468"/>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7D738F6-7C2B-4FE5-9E58-10CDE1966378}"/>
              </a:ext>
            </a:extLst>
          </p:cNvPr>
          <p:cNvCxnSpPr>
            <a:cxnSpLocks/>
          </p:cNvCxnSpPr>
          <p:nvPr/>
        </p:nvCxnSpPr>
        <p:spPr>
          <a:xfrm>
            <a:off x="3314392" y="2662448"/>
            <a:ext cx="2781608" cy="0"/>
          </a:xfrm>
          <a:prstGeom prst="line">
            <a:avLst/>
          </a:prstGeom>
          <a:ln w="57150">
            <a:solidFill>
              <a:srgbClr val="E7D468"/>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C6DFBA5-AFFC-4AD1-B02F-DC442D763513}"/>
              </a:ext>
            </a:extLst>
          </p:cNvPr>
          <p:cNvCxnSpPr>
            <a:cxnSpLocks/>
          </p:cNvCxnSpPr>
          <p:nvPr/>
        </p:nvCxnSpPr>
        <p:spPr>
          <a:xfrm>
            <a:off x="5398830" y="2903339"/>
            <a:ext cx="4674318" cy="0"/>
          </a:xfrm>
          <a:prstGeom prst="line">
            <a:avLst/>
          </a:prstGeom>
          <a:ln w="57150">
            <a:solidFill>
              <a:srgbClr val="E7D468"/>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C2C67DE-658B-48BF-B384-232343AF9DB2}"/>
              </a:ext>
            </a:extLst>
          </p:cNvPr>
          <p:cNvCxnSpPr>
            <a:cxnSpLocks/>
          </p:cNvCxnSpPr>
          <p:nvPr/>
        </p:nvCxnSpPr>
        <p:spPr>
          <a:xfrm>
            <a:off x="4011561" y="3365454"/>
            <a:ext cx="4296697" cy="0"/>
          </a:xfrm>
          <a:prstGeom prst="line">
            <a:avLst/>
          </a:prstGeom>
          <a:ln w="57150">
            <a:solidFill>
              <a:srgbClr val="E7D468"/>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idx="4294967295"/>
          </p:nvPr>
        </p:nvSpPr>
        <p:spPr>
          <a:xfrm>
            <a:off x="577244" y="282964"/>
            <a:ext cx="10512425" cy="588642"/>
          </a:xfrm>
        </p:spPr>
        <p:txBody>
          <a:bodyPr anchor="t" anchorCtr="0">
            <a:normAutofit fontScale="90000"/>
          </a:bodyPr>
          <a:lstStyle/>
          <a:p>
            <a:r>
              <a:rPr lang="en-US" sz="4000" b="1" dirty="0">
                <a:solidFill>
                  <a:srgbClr val="164861"/>
                </a:solidFill>
                <a:latin typeface="+mn-lt"/>
              </a:rPr>
              <a:t>Brief Recap of SSBCI (1 of 2): Program Genesis</a:t>
            </a:r>
            <a:endParaRPr lang="en-US" sz="1800" b="1" dirty="0"/>
          </a:p>
        </p:txBody>
      </p:sp>
      <p:sp>
        <p:nvSpPr>
          <p:cNvPr id="3" name="Rectangle 2">
            <a:extLst>
              <a:ext uri="{FF2B5EF4-FFF2-40B4-BE49-F238E27FC236}">
                <a16:creationId xmlns:a16="http://schemas.microsoft.com/office/drawing/2014/main" id="{CA04A275-5B68-4015-A247-AE465D0E1EA4}"/>
              </a:ext>
            </a:extLst>
          </p:cNvPr>
          <p:cNvSpPr/>
          <p:nvPr/>
        </p:nvSpPr>
        <p:spPr>
          <a:xfrm>
            <a:off x="644079" y="1174737"/>
            <a:ext cx="10970743" cy="889194"/>
          </a:xfrm>
          <a:prstGeom prst="rect">
            <a:avLst/>
          </a:prstGeom>
          <a:noFill/>
          <a:ln w="28575">
            <a:solidFill>
              <a:srgbClr val="1648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48920" marR="5080" indent="-236220" algn="ctr">
              <a:lnSpc>
                <a:spcPct val="80000"/>
              </a:lnSpc>
              <a:spcBef>
                <a:spcPts val="530"/>
              </a:spcBef>
            </a:pPr>
            <a:r>
              <a:rPr lang="en-US" spc="-5" dirty="0">
                <a:solidFill>
                  <a:srgbClr val="164861"/>
                </a:solidFill>
              </a:rPr>
              <a:t>Subtitle C of Title III of the </a:t>
            </a:r>
            <a:r>
              <a:rPr lang="en-US" b="1" spc="-5" dirty="0">
                <a:solidFill>
                  <a:srgbClr val="164861"/>
                </a:solidFill>
              </a:rPr>
              <a:t>American Rescue Plan Act of 2021 (ARPA</a:t>
            </a:r>
            <a:r>
              <a:rPr lang="en-US" spc="-5" dirty="0">
                <a:solidFill>
                  <a:srgbClr val="164861"/>
                </a:solidFill>
              </a:rPr>
              <a:t>) reauthorizes and amends the </a:t>
            </a:r>
            <a:r>
              <a:rPr lang="en-US" b="1" spc="-5" dirty="0">
                <a:solidFill>
                  <a:srgbClr val="164861"/>
                </a:solidFill>
              </a:rPr>
              <a:t>Small Business Jobs Act (SBJA) of 2010</a:t>
            </a:r>
            <a:r>
              <a:rPr lang="en-US" spc="-5" dirty="0">
                <a:solidFill>
                  <a:srgbClr val="164861"/>
                </a:solidFill>
              </a:rPr>
              <a:t>, which established the State Small Business Credit Initiative  (SSBCI) Program.</a:t>
            </a:r>
          </a:p>
        </p:txBody>
      </p:sp>
      <p:sp>
        <p:nvSpPr>
          <p:cNvPr id="10" name="Rectangle 9">
            <a:extLst>
              <a:ext uri="{FF2B5EF4-FFF2-40B4-BE49-F238E27FC236}">
                <a16:creationId xmlns:a16="http://schemas.microsoft.com/office/drawing/2014/main" id="{E3E30957-8C0B-4B00-B383-C7745EA1B0BE}"/>
              </a:ext>
            </a:extLst>
          </p:cNvPr>
          <p:cNvSpPr/>
          <p:nvPr/>
        </p:nvSpPr>
        <p:spPr>
          <a:xfrm>
            <a:off x="644079" y="2349548"/>
            <a:ext cx="10970743" cy="1204817"/>
          </a:xfrm>
          <a:prstGeom prst="rect">
            <a:avLst/>
          </a:prstGeom>
          <a:noFill/>
          <a:ln w="28575">
            <a:solidFill>
              <a:srgbClr val="1648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48920" marR="128905" indent="-236220" algn="ctr">
              <a:lnSpc>
                <a:spcPct val="80000"/>
              </a:lnSpc>
            </a:pPr>
            <a:r>
              <a:rPr lang="en-US" sz="1800" spc="-5" dirty="0">
                <a:solidFill>
                  <a:srgbClr val="164861"/>
                </a:solidFill>
              </a:rPr>
              <a:t>ARPA provides a combined </a:t>
            </a:r>
            <a:r>
              <a:rPr lang="en-US" sz="1800" b="1" spc="-5" dirty="0">
                <a:solidFill>
                  <a:srgbClr val="164861"/>
                </a:solidFill>
              </a:rPr>
              <a:t>$10 billion in funding to SSBCI</a:t>
            </a:r>
            <a:r>
              <a:rPr lang="en-US" sz="1800" spc="-5" dirty="0">
                <a:solidFill>
                  <a:srgbClr val="164861"/>
                </a:solidFill>
              </a:rPr>
              <a:t> to assist states, the District of Columbia,  territories, and Tribal governments (Eligible Jurisdictions) in </a:t>
            </a:r>
            <a:r>
              <a:rPr lang="en-US" sz="1800" b="1" spc="-5" dirty="0">
                <a:solidFill>
                  <a:srgbClr val="164861"/>
                </a:solidFill>
              </a:rPr>
              <a:t>addressing the economic fallout of the pandemic </a:t>
            </a:r>
            <a:r>
              <a:rPr lang="en-US" sz="1800" spc="-5" dirty="0">
                <a:solidFill>
                  <a:srgbClr val="164861"/>
                </a:solidFill>
              </a:rPr>
              <a:t>and lay the foundation for a strong and equitable recovery by providing direct support to  jurisdictions for programs that </a:t>
            </a:r>
            <a:r>
              <a:rPr lang="en-US" sz="1800" b="1" spc="-5" dirty="0">
                <a:solidFill>
                  <a:srgbClr val="164861"/>
                </a:solidFill>
              </a:rPr>
              <a:t>increase access to capital for small businesses.</a:t>
            </a:r>
          </a:p>
        </p:txBody>
      </p:sp>
      <p:cxnSp>
        <p:nvCxnSpPr>
          <p:cNvPr id="27" name="Straight Connector 26">
            <a:extLst>
              <a:ext uri="{FF2B5EF4-FFF2-40B4-BE49-F238E27FC236}">
                <a16:creationId xmlns:a16="http://schemas.microsoft.com/office/drawing/2014/main" id="{7CC913DA-E65B-4819-A81F-F594CD73A880}"/>
              </a:ext>
            </a:extLst>
          </p:cNvPr>
          <p:cNvCxnSpPr>
            <a:cxnSpLocks/>
          </p:cNvCxnSpPr>
          <p:nvPr/>
        </p:nvCxnSpPr>
        <p:spPr>
          <a:xfrm flipV="1">
            <a:off x="644078" y="3783325"/>
            <a:ext cx="0" cy="2792414"/>
          </a:xfrm>
          <a:prstGeom prst="line">
            <a:avLst/>
          </a:prstGeom>
          <a:ln w="76200">
            <a:solidFill>
              <a:srgbClr val="16486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45A90A3-9449-4513-9120-6C206451450E}"/>
              </a:ext>
            </a:extLst>
          </p:cNvPr>
          <p:cNvCxnSpPr>
            <a:cxnSpLocks/>
          </p:cNvCxnSpPr>
          <p:nvPr/>
        </p:nvCxnSpPr>
        <p:spPr>
          <a:xfrm flipV="1">
            <a:off x="644078" y="1180302"/>
            <a:ext cx="0" cy="883629"/>
          </a:xfrm>
          <a:prstGeom prst="line">
            <a:avLst/>
          </a:prstGeom>
          <a:ln w="76200">
            <a:solidFill>
              <a:srgbClr val="16486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FA59A50-90F7-4B48-9847-7007BDF27048}"/>
              </a:ext>
            </a:extLst>
          </p:cNvPr>
          <p:cNvCxnSpPr>
            <a:cxnSpLocks/>
          </p:cNvCxnSpPr>
          <p:nvPr/>
        </p:nvCxnSpPr>
        <p:spPr>
          <a:xfrm flipV="1">
            <a:off x="644078" y="2349549"/>
            <a:ext cx="0" cy="1204816"/>
          </a:xfrm>
          <a:prstGeom prst="line">
            <a:avLst/>
          </a:prstGeom>
          <a:ln w="76200">
            <a:solidFill>
              <a:srgbClr val="1648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390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FA79623DDD894C931BC301134DEBE3" ma:contentTypeVersion="15" ma:contentTypeDescription="Create a new document." ma:contentTypeScope="" ma:versionID="b7b61bc80fbb8f73a8e0dcfd1bb99fe7">
  <xsd:schema xmlns:xsd="http://www.w3.org/2001/XMLSchema" xmlns:xs="http://www.w3.org/2001/XMLSchema" xmlns:p="http://schemas.microsoft.com/office/2006/metadata/properties" xmlns:ns2="0e1abf46-9ed1-4b4a-a243-40ef0816832f" xmlns:ns3="f8f78791-eec4-44fd-a9b3-78f9ce2231c3" xmlns:ns4="73fb875a-8af9-4255-b008-0995492d31cd" targetNamespace="http://schemas.microsoft.com/office/2006/metadata/properties" ma:root="true" ma:fieldsID="8d1a3bdf1c26cf0284c9bc5088280272" ns2:_="" ns3:_="" ns4:_="">
    <xsd:import namespace="0e1abf46-9ed1-4b4a-a243-40ef0816832f"/>
    <xsd:import namespace="f8f78791-eec4-44fd-a9b3-78f9ce2231c3"/>
    <xsd:import namespace="73fb875a-8af9-4255-b008-0995492d31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4:TaxCatchAll" minOccurs="0"/>
                <xsd:element ref="ns2:MediaLengthInSeconds"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1abf46-9ed1-4b4a-a243-40ef081683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ff62593-b918-4deb-ac08-0d74ac0cc7e6" ma:termSetId="09814cd3-568e-fe90-9814-8d621ff8fb84" ma:anchorId="fba54fb3-c3e1-fe81-a776-ca4b69148c4d" ma:open="true" ma:isKeyword="false">
      <xsd:complexType>
        <xsd:sequence>
          <xsd:element ref="pc:Terms" minOccurs="0" maxOccurs="1"/>
        </xsd:sequence>
      </xsd:complexType>
    </xsd:element>
    <xsd:element name="MediaLengthInSeconds" ma:index="20" nillable="true" ma:displayName="MediaLengthInSeconds" ma:hidden="true" ma:internalName="MediaLengthInSeconds" ma:readOnly="true">
      <xsd:simpleType>
        <xsd:restriction base="dms:Unknown"/>
      </xsd:simpleType>
    </xsd:element>
    <xsd:element name="Notes" ma:index="21" nillable="true" ma:displayName="Notes"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8f78791-eec4-44fd-a9b3-78f9ce2231c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3fb875a-8af9-4255-b008-0995492d31c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a48ff686-7f74-45c8-b5d7-a220fadffb6d}" ma:internalName="TaxCatchAll" ma:showField="CatchAllData" ma:web="f8f78791-eec4-44fd-a9b3-78f9ce2231c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e1abf46-9ed1-4b4a-a243-40ef0816832f">
      <Terms xmlns="http://schemas.microsoft.com/office/infopath/2007/PartnerControls"/>
    </lcf76f155ced4ddcb4097134ff3c332f>
    <TaxCatchAll xmlns="73fb875a-8af9-4255-b008-0995492d31cd" xsi:nil="true"/>
    <Notes xmlns="0e1abf46-9ed1-4b4a-a243-40ef0816832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C2B4B90-A6B2-4A12-A7F1-9D0A358840A0}">
  <ds:schemaRefs>
    <ds:schemaRef ds:uri="0e1abf46-9ed1-4b4a-a243-40ef0816832f"/>
    <ds:schemaRef ds:uri="73fb875a-8af9-4255-b008-0995492d31cd"/>
    <ds:schemaRef ds:uri="f8f78791-eec4-44fd-a9b3-78f9ce2231c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76B15C3-E9D6-4DEA-83FE-F48A7B29FD97}">
  <ds:schemaRefs>
    <ds:schemaRef ds:uri="http://www.w3.org/XML/1998/namespace"/>
    <ds:schemaRef ds:uri="http://purl.org/dc/dcmitype/"/>
    <ds:schemaRef ds:uri="73fb875a-8af9-4255-b008-0995492d31cd"/>
    <ds:schemaRef ds:uri="http://schemas.microsoft.com/office/infopath/2007/PartnerControls"/>
    <ds:schemaRef ds:uri="http://schemas.microsoft.com/office/2006/documentManagement/types"/>
    <ds:schemaRef ds:uri="http://purl.org/dc/elements/1.1/"/>
    <ds:schemaRef ds:uri="http://purl.org/dc/terms/"/>
    <ds:schemaRef ds:uri="http://schemas.openxmlformats.org/package/2006/metadata/core-properties"/>
    <ds:schemaRef ds:uri="http://schemas.microsoft.com/office/2006/metadata/properties"/>
    <ds:schemaRef ds:uri="f8f78791-eec4-44fd-a9b3-78f9ce2231c3"/>
    <ds:schemaRef ds:uri="0e1abf46-9ed1-4b4a-a243-40ef0816832f"/>
  </ds:schemaRefs>
</ds:datastoreItem>
</file>

<file path=customXml/itemProps3.xml><?xml version="1.0" encoding="utf-8"?>
<ds:datastoreItem xmlns:ds="http://schemas.openxmlformats.org/officeDocument/2006/customXml" ds:itemID="{99176ABC-CEE2-4F27-AD5E-1BFF265C37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238</TotalTime>
  <Words>3244</Words>
  <Application>Microsoft Office PowerPoint</Application>
  <PresentationFormat>Widescreen</PresentationFormat>
  <Paragraphs>430</Paragraphs>
  <Slides>46</Slides>
  <Notes>38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46</vt:i4>
      </vt:variant>
    </vt:vector>
  </HeadingPairs>
  <TitlesOfParts>
    <vt:vector size="58" baseType="lpstr">
      <vt:lpstr>.PingFang SC Regular</vt:lpstr>
      <vt:lpstr>Arial</vt:lpstr>
      <vt:lpstr>Calibri</vt:lpstr>
      <vt:lpstr>Calibri Light</vt:lpstr>
      <vt:lpstr>Californian FB</vt:lpstr>
      <vt:lpstr>Source Sans Pro</vt:lpstr>
      <vt:lpstr>Source Sans Pro Black</vt:lpstr>
      <vt:lpstr>Symbol</vt:lpstr>
      <vt:lpstr>Times New Roman</vt:lpstr>
      <vt:lpstr>Wingdings</vt:lpstr>
      <vt:lpstr>Office Theme</vt:lpstr>
      <vt:lpstr>Office Theme</vt:lpstr>
      <vt:lpstr>PowerPoint Presentation</vt:lpstr>
      <vt:lpstr>How the Microloan Program Works</vt:lpstr>
      <vt:lpstr>Microloan Program Deadlines </vt:lpstr>
      <vt:lpstr>SBA Microloan Program Example of Successful Microloan Intermediary</vt:lpstr>
      <vt:lpstr>PowerPoint Presentation</vt:lpstr>
      <vt:lpstr>Questions and Point of Contact</vt:lpstr>
      <vt:lpstr>U.S. Treasury SSBCI Capital Programs</vt:lpstr>
      <vt:lpstr>SSBCI Topics for Today</vt:lpstr>
      <vt:lpstr>Brief Recap of SSBCI (1 of 2): Program Genesis</vt:lpstr>
      <vt:lpstr>Brief Recap of SSBCI (2 of 2): Program Overview</vt:lpstr>
      <vt:lpstr>CDFI Activity in the First Iteration of SSBCI </vt:lpstr>
      <vt:lpstr>Consideration for CDFIs in this Iteration of SSBCI </vt:lpstr>
      <vt:lpstr>Where to Learn More – Treasury.gov/SSBCI</vt:lpstr>
      <vt:lpstr>PowerPoint Presentation</vt:lpstr>
      <vt:lpstr>2023 CDFI Coalition Institute</vt:lpstr>
      <vt:lpstr>U.S. Department of Agriculture</vt:lpstr>
      <vt:lpstr>USDA Organization Chart</vt:lpstr>
      <vt:lpstr>USDA Cross-Cutting Priorities</vt:lpstr>
      <vt:lpstr>Rural Development</vt:lpstr>
      <vt:lpstr>PowerPoint Presentation</vt:lpstr>
      <vt:lpstr>RD Agencies</vt:lpstr>
      <vt:lpstr>PowerPoint Presentation</vt:lpstr>
      <vt:lpstr>Rural Business-Cooperative Service Programs</vt:lpstr>
      <vt:lpstr>PowerPoint Presentation</vt:lpstr>
      <vt:lpstr>PowerPoint Presentation</vt:lpstr>
      <vt:lpstr>Rural Microentrepreneur Assistance Program (RMAP)</vt:lpstr>
      <vt:lpstr>Intermediary Relending Program (IRP)</vt:lpstr>
      <vt:lpstr>PowerPoint Presentation</vt:lpstr>
      <vt:lpstr>Business &amp; Industry (B&amp;I) Guaranteed Loans</vt:lpstr>
      <vt:lpstr>Food Supply Chain (FSC) Guaranteed Loans</vt:lpstr>
      <vt:lpstr>Contact Information</vt:lpstr>
      <vt:lpstr>Thank you!</vt:lpstr>
      <vt:lpstr>Community Economic Development  An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Title Here</dc:title>
  <dc:creator>Lyons, Robert - RD, National Office</dc:creator>
  <cp:lastModifiedBy>Paul Anderson</cp:lastModifiedBy>
  <cp:revision>12</cp:revision>
  <cp:lastPrinted>2023-03-14T20:31:34Z</cp:lastPrinted>
  <dcterms:created xsi:type="dcterms:W3CDTF">2022-10-20T18:13:53Z</dcterms:created>
  <dcterms:modified xsi:type="dcterms:W3CDTF">2023-03-15T13:41:18Z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0x010100E2FA79623DDD894C931BC301134DEBE3</vt:lpwstr>
  </property>
  <property fmtid="{D5CDD505-2E9C-101B-9397-08002B2CF9AE}" pid="3" name="MediaServiceImageTags">
    <vt:lpwstr/>
  </property>
</Properties>
</file>